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7" r:id="rId3"/>
    <p:sldId id="308" r:id="rId4"/>
    <p:sldId id="309" r:id="rId5"/>
    <p:sldId id="311" r:id="rId6"/>
    <p:sldId id="310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257" r:id="rId16"/>
    <p:sldId id="258" r:id="rId17"/>
    <p:sldId id="260" r:id="rId18"/>
    <p:sldId id="263" r:id="rId19"/>
    <p:sldId id="269" r:id="rId20"/>
    <p:sldId id="271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9" r:id="rId30"/>
    <p:sldId id="290" r:id="rId31"/>
    <p:sldId id="291" r:id="rId32"/>
    <p:sldId id="303" r:id="rId33"/>
    <p:sldId id="292" r:id="rId34"/>
    <p:sldId id="293" r:id="rId35"/>
    <p:sldId id="294" r:id="rId36"/>
    <p:sldId id="295" r:id="rId37"/>
    <p:sldId id="296" r:id="rId38"/>
    <p:sldId id="302" r:id="rId39"/>
    <p:sldId id="297" r:id="rId40"/>
    <p:sldId id="298" r:id="rId41"/>
    <p:sldId id="299" r:id="rId42"/>
    <p:sldId id="300" r:id="rId43"/>
    <p:sldId id="32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2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C55BF3CF-A99F-4DEB-B0C4-320D172CB86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9D25CC3-733C-4027-BD4E-FBB70D3F9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5BF3CF-A99F-4DEB-B0C4-320D172CB86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25CC3-733C-4027-BD4E-FBB70D3F9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5BF3CF-A99F-4DEB-B0C4-320D172CB86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25CC3-733C-4027-BD4E-FBB70D3F9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5BF3CF-A99F-4DEB-B0C4-320D172CB86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25CC3-733C-4027-BD4E-FBB70D3F9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5BF3CF-A99F-4DEB-B0C4-320D172CB86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25CC3-733C-4027-BD4E-FBB70D3F9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5BF3CF-A99F-4DEB-B0C4-320D172CB86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25CC3-733C-4027-BD4E-FBB70D3F9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5BF3CF-A99F-4DEB-B0C4-320D172CB86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25CC3-733C-4027-BD4E-FBB70D3F9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5BF3CF-A99F-4DEB-B0C4-320D172CB86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25CC3-733C-4027-BD4E-FBB70D3F9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5BF3CF-A99F-4DEB-B0C4-320D172CB86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25CC3-733C-4027-BD4E-FBB70D3F9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5BF3CF-A99F-4DEB-B0C4-320D172CB86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25CC3-733C-4027-BD4E-FBB70D3F9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5BF3CF-A99F-4DEB-B0C4-320D172CB86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25CC3-733C-4027-BD4E-FBB70D3F9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C55BF3CF-A99F-4DEB-B0C4-320D172CB86F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B9D25CC3-733C-4027-BD4E-FBB70D3F9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14291"/>
            <a:ext cx="7815290" cy="1571635"/>
          </a:xfrm>
        </p:spPr>
        <p:txBody>
          <a:bodyPr/>
          <a:lstStyle/>
          <a:p>
            <a:r>
              <a:rPr lang="ru-RU" dirty="0" smtClean="0"/>
              <a:t>Человек и домашние животные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r"/>
            <a:r>
              <a:rPr lang="ru-RU" sz="1800" dirty="0" err="1" smtClean="0"/>
              <a:t>Бахарева</a:t>
            </a:r>
            <a:r>
              <a:rPr lang="ru-RU" sz="1800" dirty="0" smtClean="0"/>
              <a:t> С.А.</a:t>
            </a:r>
          </a:p>
          <a:p>
            <a:pPr algn="r"/>
            <a:r>
              <a:rPr lang="ru-RU" sz="1800" dirty="0" smtClean="0"/>
              <a:t>Учитель начальных классов</a:t>
            </a:r>
          </a:p>
          <a:p>
            <a:pPr algn="r"/>
            <a:r>
              <a:rPr lang="ru-RU" sz="1800" dirty="0" smtClean="0"/>
              <a:t>НОЧУСОШ «Премьерский лицей»</a:t>
            </a:r>
          </a:p>
          <a:p>
            <a:pPr algn="r"/>
            <a:r>
              <a:rPr lang="ru-RU" sz="1800" smtClean="0"/>
              <a:t>Московская область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4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214842" cy="3157062"/>
          </a:xfrm>
        </p:spPr>
      </p:pic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14290"/>
            <a:ext cx="3967173" cy="2971550"/>
          </a:xfrm>
          <a:prstGeom prst="rect">
            <a:avLst/>
          </a:prstGeom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786190"/>
            <a:ext cx="4229658" cy="28146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43438" y="3500438"/>
            <a:ext cx="4214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Очень долго предки кошек – </a:t>
            </a:r>
            <a:r>
              <a:rPr lang="ru-RU" b="1" dirty="0" err="1" smtClean="0"/>
              <a:t>неофилиды</a:t>
            </a:r>
            <a:r>
              <a:rPr lang="ru-RU" b="1" dirty="0" smtClean="0"/>
              <a:t> – просто жили рядом с человеком. Приручать их стали, когда у человека появились запасы зерна. Заметили, что эти зверьки часто убегали от хранилищ с мышкой в зубах. Человек понял, что они могут быть им полезны и стал подкармливать их.</a:t>
            </a:r>
          </a:p>
          <a:p>
            <a:r>
              <a:rPr lang="ru-RU" b="1" dirty="0" smtClean="0"/>
              <a:t>Так кошки стали помощниками человека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4935994" cy="4357718"/>
          </a:xfrm>
        </p:spPr>
      </p:pic>
      <p:sp>
        <p:nvSpPr>
          <p:cNvPr id="5" name="Прямоугольник 4"/>
          <p:cNvSpPr/>
          <p:nvPr/>
        </p:nvSpPr>
        <p:spPr>
          <a:xfrm>
            <a:off x="5286380" y="928670"/>
            <a:ext cx="3500462" cy="522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Грациозна и красива.</a:t>
            </a:r>
            <a:br>
              <a:rPr lang="ru-RU" sz="2400" b="1" dirty="0" smtClean="0"/>
            </a:br>
            <a:r>
              <a:rPr lang="ru-RU" sz="2400" b="1" dirty="0" smtClean="0"/>
              <a:t>Ножки, спинка, шейка, грива.</a:t>
            </a:r>
            <a:br>
              <a:rPr lang="ru-RU" sz="2400" b="1" dirty="0" smtClean="0"/>
            </a:br>
            <a:r>
              <a:rPr lang="ru-RU" sz="2400" b="1" dirty="0" smtClean="0"/>
              <a:t>Резво скачет по утру,</a:t>
            </a:r>
            <a:br>
              <a:rPr lang="ru-RU" sz="2400" b="1" dirty="0" smtClean="0"/>
            </a:br>
            <a:r>
              <a:rPr lang="ru-RU" sz="2400" b="1" dirty="0" smtClean="0"/>
              <a:t>Хвост как шарфик на ветру.</a:t>
            </a:r>
            <a:br>
              <a:rPr lang="ru-RU" sz="2400" b="1" dirty="0" smtClean="0"/>
            </a:br>
            <a:r>
              <a:rPr lang="ru-RU" sz="2400" b="1" dirty="0" smtClean="0"/>
              <a:t>Прокатись на спинке шаткой.</a:t>
            </a:r>
            <a:br>
              <a:rPr lang="ru-RU" sz="2400" b="1" dirty="0" smtClean="0"/>
            </a:br>
            <a:r>
              <a:rPr lang="ru-RU" sz="2400" b="1" dirty="0" smtClean="0"/>
              <a:t>Кто красавица?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5301208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лошадка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6143668" cy="6143668"/>
          </a:xfrm>
        </p:spPr>
      </p:pic>
      <p:sp>
        <p:nvSpPr>
          <p:cNvPr id="7" name="TextBox 6"/>
          <p:cNvSpPr txBox="1"/>
          <p:nvPr/>
        </p:nvSpPr>
        <p:spPr>
          <a:xfrm>
            <a:off x="6357950" y="285728"/>
            <a:ext cx="2786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Лошадь с жеребёнком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56403" cy="3188194"/>
          </a:xfrm>
        </p:spPr>
      </p:pic>
      <p:pic>
        <p:nvPicPr>
          <p:cNvPr id="5" name="Содержимое 3" descr="images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868" y="2857472"/>
            <a:ext cx="534091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99992" y="26064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Лошади живут в тёплых конюшнях.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97152"/>
            <a:ext cx="3491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Табуны лошадей пасутся в степях и лугах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271"/>
            <a:ext cx="2908705" cy="2178721"/>
          </a:xfrm>
        </p:spPr>
      </p:pic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165461"/>
            <a:ext cx="3333755" cy="2230585"/>
          </a:xfrm>
          <a:prstGeom prst="rect">
            <a:avLst/>
          </a:prstGeom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402244"/>
            <a:ext cx="2953155" cy="2026888"/>
          </a:xfrm>
          <a:prstGeom prst="rect">
            <a:avLst/>
          </a:prstGeom>
        </p:spPr>
      </p:pic>
      <p:pic>
        <p:nvPicPr>
          <p:cNvPr id="7" name="Рисунок 6" descr="загруженное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595496"/>
            <a:ext cx="3000396" cy="20148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14678" y="285728"/>
            <a:ext cx="5572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Лошадь была приручена человеком очень давно, и все это время была самым первым его помощником во всем. Тысячи лет лошади тянули по пашням плуги и бороны. Они кормили все человечество. И только в двадцатом веке на смену им пришли трактора, а место конных повозок заняли автомобили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Говорит она «</a:t>
            </a:r>
            <a:r>
              <a:rPr lang="ru-RU" sz="3600" dirty="0" err="1" smtClean="0"/>
              <a:t>му-му</a:t>
            </a:r>
            <a:r>
              <a:rPr lang="ru-RU" sz="3600" dirty="0" smtClean="0"/>
              <a:t>!»,</a:t>
            </a:r>
            <a:br>
              <a:rPr lang="ru-RU" sz="3600" dirty="0" smtClean="0"/>
            </a:br>
            <a:r>
              <a:rPr lang="ru-RU" sz="3600" dirty="0" smtClean="0"/>
              <a:t>Ночью спит в своём хлеву,</a:t>
            </a:r>
            <a:br>
              <a:rPr lang="ru-RU" sz="3600" dirty="0" smtClean="0"/>
            </a:br>
            <a:r>
              <a:rPr lang="ru-RU" sz="3600" dirty="0" smtClean="0"/>
              <a:t>Днём на пастбище идёт.</a:t>
            </a:r>
            <a:br>
              <a:rPr lang="ru-RU" sz="3600" dirty="0" smtClean="0"/>
            </a:br>
            <a:r>
              <a:rPr lang="ru-RU" sz="3600" dirty="0" smtClean="0"/>
              <a:t>Молочко нам всем дает.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6276071" cy="4540643"/>
          </a:xfrm>
        </p:spPr>
      </p:pic>
      <p:sp>
        <p:nvSpPr>
          <p:cNvPr id="5" name="TextBox 4"/>
          <p:cNvSpPr txBox="1"/>
          <p:nvPr/>
        </p:nvSpPr>
        <p:spPr>
          <a:xfrm>
            <a:off x="6660232" y="386104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корова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3438" cy="3478095"/>
          </a:xfrm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5567" y="0"/>
            <a:ext cx="4448433" cy="3429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3429000"/>
            <a:ext cx="8643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Корове во многих странах поставлены памятники. В Голландии на памятнике выбита надпись: «Нашей матери».</a:t>
            </a:r>
          </a:p>
          <a:p>
            <a:r>
              <a:rPr lang="ru-RU" sz="2800" b="1" dirty="0" smtClean="0"/>
              <a:t>Народ сложил немало пословиц и поговорок, посвященных корове, в которых он любовно называет ее «кормилицей», «матушкой»:</a:t>
            </a:r>
          </a:p>
          <a:p>
            <a:r>
              <a:rPr lang="ru-RU" sz="2800" b="1" dirty="0" smtClean="0"/>
              <a:t> «Была бы коровушка, будет и молочко»,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4572000" cy="3098242"/>
          </a:xfrm>
        </p:spPr>
      </p:pic>
      <p:pic>
        <p:nvPicPr>
          <p:cNvPr id="5" name="Рисунок 4" descr="загруженное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2944" y="0"/>
            <a:ext cx="4101056" cy="3071834"/>
          </a:xfrm>
          <a:prstGeom prst="rect">
            <a:avLst/>
          </a:prstGeom>
        </p:spPr>
      </p:pic>
      <p:pic>
        <p:nvPicPr>
          <p:cNvPr id="6" name="Содержимое 3" descr="images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3286124"/>
            <a:ext cx="4572000" cy="304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3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072066" y="3357562"/>
            <a:ext cx="3857620" cy="275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дают коровы человеку?</a:t>
            </a:r>
            <a:endParaRPr lang="ru-RU" dirty="0"/>
          </a:p>
        </p:txBody>
      </p:sp>
      <p:pic>
        <p:nvPicPr>
          <p:cNvPr id="4" name="Содержимое 3" descr="images (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595814" cy="3446861"/>
          </a:xfrm>
        </p:spPr>
      </p:pic>
      <p:pic>
        <p:nvPicPr>
          <p:cNvPr id="5" name="Рисунок 4" descr="images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9584" y="1556792"/>
            <a:ext cx="4554416" cy="3429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86916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Коровы дают мясо и молоко, из которого делают масло, кефир, творог, сыр, йогурт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332656"/>
            <a:ext cx="3682752" cy="2016224"/>
          </a:xfrm>
        </p:spPr>
        <p:txBody>
          <a:bodyPr>
            <a:noAutofit/>
          </a:bodyPr>
          <a:lstStyle/>
          <a:p>
            <a:r>
              <a:rPr lang="ru-RU" sz="2000" dirty="0" smtClean="0"/>
              <a:t>Круглый год — зимой и летом</a:t>
            </a:r>
            <a:br>
              <a:rPr lang="ru-RU" sz="2000" dirty="0" smtClean="0"/>
            </a:br>
            <a:r>
              <a:rPr lang="ru-RU" sz="2000" dirty="0" smtClean="0"/>
              <a:t>В шубы дамочки одеты,</a:t>
            </a:r>
            <a:br>
              <a:rPr lang="ru-RU" sz="2000" dirty="0" smtClean="0"/>
            </a:br>
            <a:r>
              <a:rPr lang="ru-RU" sz="2000" dirty="0" smtClean="0"/>
              <a:t>Шерсть закручена в колечки.</a:t>
            </a:r>
            <a:br>
              <a:rPr lang="ru-RU" sz="2000" dirty="0" smtClean="0"/>
            </a:br>
            <a:r>
              <a:rPr lang="ru-RU" sz="2000" dirty="0" smtClean="0"/>
              <a:t>Кто в каракуле? </a:t>
            </a:r>
            <a:endParaRPr lang="ru-RU" sz="2000" dirty="0"/>
          </a:p>
        </p:txBody>
      </p:sp>
      <p:pic>
        <p:nvPicPr>
          <p:cNvPr id="4" name="Содержимое 3" descr="images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3746115" cy="4005064"/>
          </a:xfrm>
        </p:spPr>
      </p:pic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80928"/>
            <a:ext cx="4087043" cy="32147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4077072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Шерстяная его шуба</a:t>
            </a:r>
            <a:br>
              <a:rPr lang="ru-RU" b="1" dirty="0" smtClean="0"/>
            </a:br>
            <a:r>
              <a:rPr lang="ru-RU" b="1" dirty="0" smtClean="0"/>
              <a:t>Сострижём и тётя Люба</a:t>
            </a:r>
            <a:br>
              <a:rPr lang="ru-RU" b="1" dirty="0" smtClean="0"/>
            </a:br>
            <a:r>
              <a:rPr lang="ru-RU" b="1" dirty="0" smtClean="0"/>
              <a:t>Из неё спрядёт нам пряжу</a:t>
            </a:r>
            <a:br>
              <a:rPr lang="ru-RU" b="1" dirty="0" smtClean="0"/>
            </a:br>
            <a:r>
              <a:rPr lang="ru-RU" b="1" dirty="0" smtClean="0"/>
              <a:t>Кофту и носки мне свяжет</a:t>
            </a:r>
            <a:br>
              <a:rPr lang="ru-RU" b="1" dirty="0" smtClean="0"/>
            </a:br>
            <a:r>
              <a:rPr lang="ru-RU" b="1" dirty="0" smtClean="0"/>
              <a:t>У него рога, крутые</a:t>
            </a:r>
            <a:br>
              <a:rPr lang="ru-RU" b="1" dirty="0" smtClean="0"/>
            </a:br>
            <a:r>
              <a:rPr lang="ru-RU" b="1" dirty="0" smtClean="0"/>
              <a:t>Словно в кольца завитые</a:t>
            </a:r>
            <a:br>
              <a:rPr lang="ru-RU" b="1" dirty="0" smtClean="0"/>
            </a:br>
            <a:r>
              <a:rPr lang="ru-RU" b="1" dirty="0" smtClean="0"/>
              <a:t>Сколько у него кудряшек</a:t>
            </a:r>
            <a:br>
              <a:rPr lang="ru-RU" b="1" dirty="0" smtClean="0"/>
            </a:br>
            <a:r>
              <a:rPr lang="ru-RU" b="1" dirty="0" smtClean="0"/>
              <a:t>Кто же это? Наш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213285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овечки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60932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баран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214290"/>
            <a:ext cx="5257808" cy="5416569"/>
          </a:xfrm>
        </p:spPr>
        <p:txBody>
          <a:bodyPr/>
          <a:lstStyle/>
          <a:p>
            <a:r>
              <a:rPr lang="ru-RU" dirty="0" smtClean="0"/>
              <a:t>В далёкие-далёкие времена все животные были дикими и первобытные люди только охотились на животных , чтобы добыть себе пропитание и сделать из шкур животных тёплую одежду.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5286388"/>
            <a:ext cx="3798476" cy="1357322"/>
          </a:xfrm>
          <a:prstGeom prst="rect">
            <a:avLst/>
          </a:prstGeom>
        </p:spPr>
      </p:pic>
      <p:pic>
        <p:nvPicPr>
          <p:cNvPr id="5" name="Рисунок 4" descr="bu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5643578"/>
            <a:ext cx="1203158" cy="971550"/>
          </a:xfrm>
          <a:prstGeom prst="rect">
            <a:avLst/>
          </a:prstGeo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4686"/>
            <a:ext cx="2505075" cy="1828800"/>
          </a:xfrm>
          <a:prstGeom prst="rect">
            <a:avLst/>
          </a:prstGeom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1714488"/>
            <a:ext cx="2143108" cy="1426141"/>
          </a:xfrm>
          <a:prstGeom prst="rect">
            <a:avLst/>
          </a:prstGeom>
        </p:spPr>
      </p:pic>
      <p:pic>
        <p:nvPicPr>
          <p:cNvPr id="8" name="Рисунок 7" descr="images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4805232"/>
            <a:ext cx="1857388" cy="1800363"/>
          </a:xfrm>
          <a:prstGeom prst="rect">
            <a:avLst/>
          </a:prstGeom>
        </p:spPr>
      </p:pic>
      <p:pic>
        <p:nvPicPr>
          <p:cNvPr id="9" name="Рисунок 8" descr="images (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214950"/>
            <a:ext cx="1943100" cy="1447800"/>
          </a:xfrm>
          <a:prstGeom prst="rect">
            <a:avLst/>
          </a:prstGeom>
        </p:spPr>
      </p:pic>
      <p:pic>
        <p:nvPicPr>
          <p:cNvPr id="10" name="Рисунок 9" descr="images (5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1"/>
            <a:ext cx="2428860" cy="1616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7813"/>
            <a:ext cx="4104456" cy="990947"/>
          </a:xfrm>
        </p:spPr>
        <p:txBody>
          <a:bodyPr/>
          <a:lstStyle/>
          <a:p>
            <a:r>
              <a:rPr lang="ru-RU" sz="3600" dirty="0" smtClean="0"/>
              <a:t>Овцы с ягнятами</a:t>
            </a:r>
            <a:endParaRPr lang="ru-RU" sz="3600" dirty="0"/>
          </a:p>
        </p:txBody>
      </p:sp>
      <p:pic>
        <p:nvPicPr>
          <p:cNvPr id="4" name="Содержимое 3" descr="загруженное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76759" cy="3278345"/>
          </a:xfrm>
        </p:spPr>
      </p:pic>
      <p:pic>
        <p:nvPicPr>
          <p:cNvPr id="5" name="Содержимое 3" descr="images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6016" y="3429000"/>
            <a:ext cx="4250610" cy="318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загруженное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011" y="3617004"/>
            <a:ext cx="4290989" cy="2980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278092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 пастбище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7813"/>
            <a:ext cx="3394720" cy="1139825"/>
          </a:xfrm>
        </p:spPr>
        <p:txBody>
          <a:bodyPr/>
          <a:lstStyle/>
          <a:p>
            <a:r>
              <a:rPr lang="ru-RU" sz="3200" dirty="0" smtClean="0"/>
              <a:t>Что же дают овцы человеку? </a:t>
            </a:r>
            <a:endParaRPr lang="ru-RU" sz="3200" dirty="0"/>
          </a:p>
        </p:txBody>
      </p:sp>
      <p:pic>
        <p:nvPicPr>
          <p:cNvPr id="4" name="Содержимое 3" descr="images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57784" cy="3220922"/>
          </a:xfrm>
        </p:spPr>
      </p:pic>
      <p:pic>
        <p:nvPicPr>
          <p:cNvPr id="5" name="Рисунок 4" descr="images (2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717032"/>
            <a:ext cx="2466975" cy="1847850"/>
          </a:xfrm>
          <a:prstGeom prst="rect">
            <a:avLst/>
          </a:prstGeom>
        </p:spPr>
      </p:pic>
      <p:pic>
        <p:nvPicPr>
          <p:cNvPr id="6" name="Рисунок 5" descr="images (2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17032"/>
            <a:ext cx="2466975" cy="1847850"/>
          </a:xfrm>
          <a:prstGeom prst="rect">
            <a:avLst/>
          </a:prstGeom>
        </p:spPr>
      </p:pic>
      <p:pic>
        <p:nvPicPr>
          <p:cNvPr id="7" name="Содержимое 3" descr="images (1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8628" y="1412776"/>
            <a:ext cx="3855372" cy="24472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2080" y="4077072"/>
            <a:ext cx="3851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 овечьей и  шерсти делают ткани и вяжут теплые вещи, а из овечьих шкур – дубленки и шапки. </a:t>
            </a:r>
          </a:p>
          <a:p>
            <a:r>
              <a:rPr lang="ru-RU" sz="2000" b="1" dirty="0" smtClean="0"/>
              <a:t>Овцы дают мясо и молоко, из которого делают  творог, сыр.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401080" cy="187220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Молоко даёт и пух.</a:t>
            </a:r>
            <a:br>
              <a:rPr lang="ru-RU" sz="2400" b="1" dirty="0" smtClean="0"/>
            </a:br>
            <a:r>
              <a:rPr lang="ru-RU" sz="2400" b="1" dirty="0" smtClean="0"/>
              <a:t>Не корова, не петух,</a:t>
            </a:r>
            <a:br>
              <a:rPr lang="ru-RU" sz="2400" b="1" dirty="0" smtClean="0"/>
            </a:br>
            <a:r>
              <a:rPr lang="ru-RU" sz="2400" b="1" dirty="0" smtClean="0"/>
              <a:t>И не утка , и не гусь. </a:t>
            </a:r>
            <a:br>
              <a:rPr lang="ru-RU" sz="2400" b="1" dirty="0" smtClean="0"/>
            </a:br>
            <a:r>
              <a:rPr lang="ru-RU" sz="2400" b="1" dirty="0" smtClean="0"/>
              <a:t>Отгадать я не берусь!</a:t>
            </a:r>
            <a:br>
              <a:rPr lang="ru-RU" sz="2400" b="1" dirty="0" smtClean="0"/>
            </a:br>
            <a:r>
              <a:rPr lang="ru-RU" sz="2400" b="1" dirty="0" smtClean="0"/>
              <a:t>А ещё есть и рога!</a:t>
            </a:r>
            <a:br>
              <a:rPr lang="ru-RU" sz="2400" b="1" dirty="0" smtClean="0"/>
            </a:br>
            <a:r>
              <a:rPr lang="ru-RU" sz="2400" b="1" dirty="0" smtClean="0"/>
              <a:t>Ох, бодлива, ох, строга!</a:t>
            </a:r>
            <a:br>
              <a:rPr lang="ru-RU" sz="2400" b="1" dirty="0" smtClean="0"/>
            </a:br>
            <a:r>
              <a:rPr lang="ru-RU" sz="2400" b="1" dirty="0" smtClean="0"/>
              <a:t>Налетает, как гроза,</a:t>
            </a:r>
            <a:br>
              <a:rPr lang="ru-RU" sz="2400" b="1" dirty="0" smtClean="0"/>
            </a:br>
            <a:r>
              <a:rPr lang="ru-RU" sz="2400" b="1" dirty="0" smtClean="0"/>
              <a:t>Быстроногая ... ! </a:t>
            </a:r>
            <a:endParaRPr lang="ru-RU" sz="2400" b="1" dirty="0"/>
          </a:p>
        </p:txBody>
      </p:sp>
      <p:pic>
        <p:nvPicPr>
          <p:cNvPr id="4" name="Содержимое 3" descr="images (1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140968"/>
            <a:ext cx="4805387" cy="3226975"/>
          </a:xfr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1294" y="3068960"/>
            <a:ext cx="3362706" cy="3272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63813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коза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6256" cy="6936598"/>
          </a:xfrm>
        </p:spPr>
      </p:pic>
      <p:sp>
        <p:nvSpPr>
          <p:cNvPr id="5" name="TextBox 4"/>
          <p:cNvSpPr txBox="1"/>
          <p:nvPr/>
        </p:nvSpPr>
        <p:spPr>
          <a:xfrm>
            <a:off x="6948264" y="198884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Коза с козлятами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2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98412" cy="2924944"/>
          </a:xfrm>
        </p:spPr>
      </p:pic>
      <p:pic>
        <p:nvPicPr>
          <p:cNvPr id="5" name="Рисунок 4" descr="images (2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789040"/>
            <a:ext cx="4313141" cy="2859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5976" y="260649"/>
            <a:ext cx="4536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</a:t>
            </a:r>
            <a:r>
              <a:rPr lang="ru-RU" sz="2000" b="1" dirty="0" smtClean="0"/>
              <a:t>озы не требуют особого ухода, но они слишком привязчивы к хозяевам и брезгливы, чем и осложняют уход за собой. Среди них бывают животные с большими причудами. Если во время еды что-то из пищи упадет на землю, коза есть это не будет. Если в ведро с водой сунулся ее же козленок, мать даже не подойдет к ведру. Из нечистых рук не возьмет ни корочки.</a:t>
            </a:r>
          </a:p>
          <a:p>
            <a:r>
              <a:rPr lang="ru-RU" sz="2000" b="1" dirty="0" smtClean="0"/>
              <a:t>Со времен Гиппократа врачи рекомендовали козье молоко детям и больным, поскольку оно содержит важные микроэлементы и легко усваивается организмом.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98001" cy="2708920"/>
          </a:xfrm>
        </p:spPr>
      </p:pic>
      <p:pic>
        <p:nvPicPr>
          <p:cNvPr id="5" name="Рисунок 4" descr="images (2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293096"/>
            <a:ext cx="2563109" cy="1919858"/>
          </a:xfrm>
          <a:prstGeom prst="rect">
            <a:avLst/>
          </a:prstGeom>
        </p:spPr>
      </p:pic>
      <p:pic>
        <p:nvPicPr>
          <p:cNvPr id="6" name="Рисунок 5" descr="images (2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1319" y="0"/>
            <a:ext cx="3712682" cy="2780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314096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Что даёт человеку коза?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472514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Вкусное мясо, молоко, шерсть.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vin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1375" y="2933700"/>
            <a:ext cx="5762625" cy="39243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404664"/>
            <a:ext cx="46805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хлеву за забором</a:t>
            </a:r>
          </a:p>
          <a:p>
            <a:r>
              <a:rPr lang="ru-RU" sz="2800" b="1" dirty="0" smtClean="0"/>
              <a:t>толстушка живет,</a:t>
            </a:r>
            <a:br>
              <a:rPr lang="ru-RU" sz="2800" b="1" dirty="0" smtClean="0"/>
            </a:br>
            <a:r>
              <a:rPr lang="ru-RU" sz="2800" b="1" dirty="0" smtClean="0"/>
              <a:t>Средь домашних животных</a:t>
            </a:r>
          </a:p>
          <a:p>
            <a:r>
              <a:rPr lang="ru-RU" sz="2800" b="1" dirty="0" err="1" smtClean="0"/>
              <a:t>грязнулей</a:t>
            </a:r>
            <a:r>
              <a:rPr lang="ru-RU" sz="2800" b="1" dirty="0" smtClean="0"/>
              <a:t> слывет.</a:t>
            </a:r>
            <a:br>
              <a:rPr lang="ru-RU" sz="2800" b="1" dirty="0" smtClean="0"/>
            </a:br>
            <a:r>
              <a:rPr lang="ru-RU" sz="2800" b="1" dirty="0" smtClean="0"/>
              <a:t>Мила, добродушна,</a:t>
            </a:r>
          </a:p>
          <a:p>
            <a:r>
              <a:rPr lang="ru-RU" sz="2800" b="1" dirty="0" smtClean="0"/>
              <a:t>нос пятачком,</a:t>
            </a:r>
            <a:br>
              <a:rPr lang="ru-RU" sz="2800" b="1" dirty="0" smtClean="0"/>
            </a:br>
            <a:r>
              <a:rPr lang="ru-RU" sz="2800" b="1" dirty="0" smtClean="0"/>
              <a:t>В луже лежит,</a:t>
            </a:r>
          </a:p>
          <a:p>
            <a:r>
              <a:rPr lang="ru-RU" sz="2800" b="1" dirty="0" smtClean="0"/>
              <a:t>торчит хвостик крючком.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9492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Дикие родственники наших домашних свиней – кабан и африканский бородавочник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19888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свинья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2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73028" cy="2636912"/>
          </a:xfrm>
        </p:spPr>
      </p:pic>
      <p:pic>
        <p:nvPicPr>
          <p:cNvPr id="5" name="Рисунок 4" descr="images (2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08920"/>
            <a:ext cx="3822429" cy="21953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16016" y="1"/>
            <a:ext cx="442798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Свинья валяется в грязи не </a:t>
            </a:r>
            <a:r>
              <a:rPr lang="ru-RU" sz="2400" b="1" dirty="0" err="1" smtClean="0"/>
              <a:t>прсто</a:t>
            </a:r>
            <a:r>
              <a:rPr lang="ru-RU" sz="2400" b="1" dirty="0" smtClean="0"/>
              <a:t> так, она регулирует температуру тела в жаркое время года, ведь для этих животных с большим запасом жира опасен перегрев.</a:t>
            </a:r>
          </a:p>
          <a:p>
            <a:r>
              <a:rPr lang="ru-RU" sz="2400" b="1" dirty="0" smtClean="0"/>
              <a:t>А когда грязь высыхает и отваливается, то вместе с грязью кожа свиньи очищается от насекомых—паразитов.</a:t>
            </a:r>
          </a:p>
          <a:p>
            <a:r>
              <a:rPr lang="ru-RU" sz="2400" b="1" dirty="0" smtClean="0"/>
              <a:t>Так что, зря мы говорим, «грязный, как свинья».</a:t>
            </a:r>
          </a:p>
          <a:p>
            <a:r>
              <a:rPr lang="ru-RU" sz="2400" b="1" dirty="0" smtClean="0"/>
              <a:t>Поросята проявляют привязанность к человеку, особенно к тому, кто их кормит и ухаживает за ними.</a:t>
            </a:r>
          </a:p>
        </p:txBody>
      </p:sp>
      <p:pic>
        <p:nvPicPr>
          <p:cNvPr id="7" name="Содержимое 3" descr="images (3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010150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images (2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5157192"/>
            <a:ext cx="211455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дают человеку свиньи?</a:t>
            </a:r>
            <a:endParaRPr lang="ru-RU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4248472" cy="3183362"/>
          </a:xfr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437113"/>
            <a:ext cx="2088232" cy="1342434"/>
          </a:xfrm>
          <a:prstGeom prst="rect">
            <a:avLst/>
          </a:prstGeom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437113"/>
            <a:ext cx="1382554" cy="864096"/>
          </a:xfrm>
          <a:prstGeom prst="rect">
            <a:avLst/>
          </a:prstGeom>
        </p:spPr>
      </p:pic>
      <p:pic>
        <p:nvPicPr>
          <p:cNvPr id="8" name="Рисунок 7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37112"/>
            <a:ext cx="1403648" cy="1416525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9015" y="1052736"/>
            <a:ext cx="3284985" cy="2952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4088" y="4221088"/>
            <a:ext cx="3779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Источником вкусного мяса является свинья. Свинья, кроме того, дает нам кожу, из которой делают обувь, сумки и перчатки.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60648"/>
            <a:ext cx="3059832" cy="23042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Гребешок аленький,</a:t>
            </a:r>
            <a:br>
              <a:rPr lang="ru-RU" sz="2000" dirty="0" smtClean="0"/>
            </a:br>
            <a:r>
              <a:rPr lang="ru-RU" sz="2000" dirty="0" smtClean="0"/>
              <a:t>Кафтанчик рябенький,</a:t>
            </a:r>
            <a:br>
              <a:rPr lang="ru-RU" sz="2000" dirty="0" smtClean="0"/>
            </a:br>
            <a:r>
              <a:rPr lang="ru-RU" sz="2000" dirty="0" smtClean="0"/>
              <a:t>Двойная бородка,</a:t>
            </a:r>
            <a:br>
              <a:rPr lang="ru-RU" sz="2000" dirty="0" smtClean="0"/>
            </a:br>
            <a:r>
              <a:rPr lang="ru-RU" sz="2000" dirty="0" smtClean="0"/>
              <a:t>Важная походка,</a:t>
            </a:r>
            <a:br>
              <a:rPr lang="ru-RU" sz="2000" dirty="0" smtClean="0"/>
            </a:br>
            <a:r>
              <a:rPr lang="ru-RU" sz="2000" dirty="0" smtClean="0"/>
              <a:t>Раньше всех встаёт,</a:t>
            </a:r>
            <a:br>
              <a:rPr lang="ru-RU" sz="2000" dirty="0" smtClean="0"/>
            </a:br>
            <a:r>
              <a:rPr lang="ru-RU" sz="2000" dirty="0" smtClean="0"/>
              <a:t>Голосисто </a:t>
            </a:r>
            <a:r>
              <a:rPr lang="ru-RU" sz="2200" dirty="0" smtClean="0"/>
              <a:t>поёт.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Содержимое 3" descr="images (4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045307" cy="3284984"/>
          </a:xfrm>
        </p:spPr>
      </p:pic>
      <p:pic>
        <p:nvPicPr>
          <p:cNvPr id="5" name="Рисунок 4" descr="images (4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708920"/>
            <a:ext cx="3596342" cy="29969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212976"/>
            <a:ext cx="3491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Говорят: «Она не птица».</a:t>
            </a:r>
            <a:br>
              <a:rPr lang="ru-RU" b="1" dirty="0" smtClean="0"/>
            </a:br>
            <a:r>
              <a:rPr lang="ru-RU" b="1" dirty="0" smtClean="0"/>
              <a:t>Но позвольте усомниться:</a:t>
            </a:r>
            <a:br>
              <a:rPr lang="ru-RU" b="1" dirty="0" smtClean="0"/>
            </a:br>
            <a:r>
              <a:rPr lang="ru-RU" b="1" dirty="0" smtClean="0"/>
              <a:t>Пусть она и не летает,</a:t>
            </a:r>
            <a:br>
              <a:rPr lang="ru-RU" b="1" dirty="0" smtClean="0"/>
            </a:br>
            <a:r>
              <a:rPr lang="ru-RU" b="1" dirty="0" smtClean="0"/>
              <a:t>Мусор лапками сгребает.</a:t>
            </a:r>
            <a:br>
              <a:rPr lang="ru-RU" b="1" dirty="0" smtClean="0"/>
            </a:br>
            <a:r>
              <a:rPr lang="ru-RU" b="1" dirty="0" smtClean="0"/>
              <a:t>Если что сказать захочет,</a:t>
            </a:r>
            <a:br>
              <a:rPr lang="ru-RU" b="1" dirty="0" smtClean="0"/>
            </a:br>
            <a:r>
              <a:rPr lang="ru-RU" b="1" dirty="0" smtClean="0"/>
              <a:t>– </a:t>
            </a:r>
            <a:r>
              <a:rPr lang="ru-RU" b="1" dirty="0" err="1" smtClean="0"/>
              <a:t>Ко-ко-ко-ко-ко</a:t>
            </a:r>
            <a:r>
              <a:rPr lang="ru-RU" b="1" dirty="0" smtClean="0"/>
              <a:t>! – </a:t>
            </a:r>
            <a:r>
              <a:rPr lang="ru-RU" b="1" dirty="0" err="1" smtClean="0"/>
              <a:t>заквохчет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А еще несет яички –</a:t>
            </a:r>
            <a:br>
              <a:rPr lang="ru-RU" b="1" dirty="0" smtClean="0"/>
            </a:br>
            <a:r>
              <a:rPr lang="ru-RU" b="1" dirty="0" smtClean="0"/>
              <a:t>Нет полезней этой птички.</a:t>
            </a:r>
            <a:br>
              <a:rPr lang="ru-RU" b="1" dirty="0" smtClean="0"/>
            </a:br>
            <a:r>
              <a:rPr lang="ru-RU" b="1" dirty="0" smtClean="0"/>
              <a:t>Удивительной фактуры,</a:t>
            </a:r>
            <a:br>
              <a:rPr lang="ru-RU" b="1" dirty="0" smtClean="0"/>
            </a:br>
            <a:r>
              <a:rPr lang="ru-RU" b="1" dirty="0" smtClean="0"/>
              <a:t>Называют птичек 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141277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курица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594928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петух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5"/>
            <a:ext cx="3786214" cy="36433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Я верный человека  друг.</a:t>
            </a:r>
            <a:br>
              <a:rPr lang="ru-RU" sz="1600" dirty="0" smtClean="0"/>
            </a:br>
            <a:r>
              <a:rPr lang="ru-RU" sz="1600" dirty="0" smtClean="0"/>
              <a:t>Имею множество заслуг.</a:t>
            </a:r>
            <a:br>
              <a:rPr lang="ru-RU" sz="1600" dirty="0" smtClean="0"/>
            </a:br>
            <a:r>
              <a:rPr lang="ru-RU" sz="1600" dirty="0" smtClean="0"/>
              <a:t>На цепь привязан во дворе.</a:t>
            </a:r>
            <a:br>
              <a:rPr lang="ru-RU" sz="1600" dirty="0" smtClean="0"/>
            </a:br>
            <a:r>
              <a:rPr lang="ru-RU" sz="1600" dirty="0" smtClean="0"/>
              <a:t>Зимою сплю я в конуре.</a:t>
            </a:r>
            <a:br>
              <a:rPr lang="ru-RU" sz="1600" dirty="0" smtClean="0"/>
            </a:br>
            <a:r>
              <a:rPr lang="ru-RU" sz="1600" dirty="0" smtClean="0"/>
              <a:t>Охочусь с другом на волков.</a:t>
            </a:r>
            <a:br>
              <a:rPr lang="ru-RU" sz="1600" dirty="0" smtClean="0"/>
            </a:br>
            <a:r>
              <a:rPr lang="ru-RU" sz="1600" dirty="0" smtClean="0"/>
              <a:t>Пасу на пастбище коров.</a:t>
            </a:r>
            <a:br>
              <a:rPr lang="ru-RU" sz="1600" dirty="0" smtClean="0"/>
            </a:br>
            <a:r>
              <a:rPr lang="ru-RU" sz="1600" dirty="0" smtClean="0"/>
              <a:t>Бегу по тундре вековой</a:t>
            </a:r>
            <a:br>
              <a:rPr lang="ru-RU" sz="1600" dirty="0" smtClean="0"/>
            </a:br>
            <a:r>
              <a:rPr lang="ru-RU" sz="1600" dirty="0" smtClean="0"/>
              <a:t>в упряжке, снежною зимой. </a:t>
            </a:r>
            <a:br>
              <a:rPr lang="ru-RU" sz="1600" dirty="0" smtClean="0"/>
            </a:br>
            <a:r>
              <a:rPr lang="ru-RU" sz="1600" dirty="0" smtClean="0"/>
              <a:t>Я в мире лучшая служака.</a:t>
            </a:r>
            <a:br>
              <a:rPr lang="ru-RU" sz="1600" dirty="0" smtClean="0"/>
            </a:br>
            <a:r>
              <a:rPr lang="ru-RU" sz="1600" dirty="0" smtClean="0"/>
              <a:t>Кто я? Ты угадал  </a:t>
            </a:r>
            <a:endParaRPr lang="ru-RU" sz="1600" dirty="0"/>
          </a:p>
        </p:txBody>
      </p:sp>
      <p:pic>
        <p:nvPicPr>
          <p:cNvPr id="4" name="Содержимое 3" descr="соба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9910" y="428604"/>
            <a:ext cx="4765116" cy="3571900"/>
          </a:xfrm>
          <a:prstGeom prst="rect">
            <a:avLst/>
          </a:prstGeom>
        </p:spPr>
      </p:pic>
      <p:pic>
        <p:nvPicPr>
          <p:cNvPr id="5" name="Рисунок 4" descr="images (3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357694"/>
            <a:ext cx="2314575" cy="1981200"/>
          </a:xfrm>
          <a:prstGeom prst="rect">
            <a:avLst/>
          </a:prstGeom>
        </p:spPr>
      </p:pic>
      <p:pic>
        <p:nvPicPr>
          <p:cNvPr id="6" name="Рисунок 5" descr="images (3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572008"/>
            <a:ext cx="2466975" cy="1847850"/>
          </a:xfrm>
          <a:prstGeom prst="rect">
            <a:avLst/>
          </a:prstGeom>
        </p:spPr>
      </p:pic>
      <p:pic>
        <p:nvPicPr>
          <p:cNvPr id="7" name="Рисунок 6" descr="images (3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500570"/>
            <a:ext cx="24669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71703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собака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груженное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7386" y="0"/>
            <a:ext cx="6404446" cy="4797152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4797152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/>
              <a:t>В старину крестьянин следил за временем по петушиному крику. Считалось, что первое «кукареку» раздается в первом часу ночи, следующее – во втором. Третий раз петух кричит в четыре утра. Собираясь в дорогу, крестьяне дожидались пения первых петухов. Женщины вставали поставить хлеб и подоить коров после вторых петухов.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4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48063" cy="2709884"/>
          </a:xfrm>
        </p:spPr>
      </p:pic>
      <p:pic>
        <p:nvPicPr>
          <p:cNvPr id="5" name="Рисунок 4" descr="images (6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0435" y="0"/>
            <a:ext cx="4073565" cy="2708920"/>
          </a:xfrm>
          <a:prstGeom prst="rect">
            <a:avLst/>
          </a:prstGeom>
        </p:spPr>
      </p:pic>
      <p:pic>
        <p:nvPicPr>
          <p:cNvPr id="6" name="Рисунок 5" descr="images (5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80928"/>
            <a:ext cx="3970244" cy="3122840"/>
          </a:xfrm>
          <a:prstGeom prst="rect">
            <a:avLst/>
          </a:prstGeom>
        </p:spPr>
      </p:pic>
      <p:pic>
        <p:nvPicPr>
          <p:cNvPr id="7" name="Рисунок 6" descr="images (6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816932"/>
            <a:ext cx="4139952" cy="3104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6093296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Предками домашних кур были дикие </a:t>
            </a:r>
            <a:r>
              <a:rPr lang="ru-RU" sz="2400" b="1" dirty="0" err="1" smtClean="0"/>
              <a:t>банкивские</a:t>
            </a:r>
            <a:r>
              <a:rPr lang="ru-RU" sz="2400" b="1" dirty="0" smtClean="0"/>
              <a:t> куры, которые обитают в Индии.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дают человеку куры?</a:t>
            </a:r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2571750" cy="1781175"/>
          </a:xfr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412776"/>
            <a:ext cx="2934072" cy="1956048"/>
          </a:xfrm>
          <a:prstGeom prst="rect">
            <a:avLst/>
          </a:prstGeom>
        </p:spPr>
      </p:pic>
      <p:pic>
        <p:nvPicPr>
          <p:cNvPr id="6" name="Рисунок 5" descr="images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17032"/>
            <a:ext cx="2664296" cy="1998222"/>
          </a:xfrm>
          <a:prstGeom prst="rect">
            <a:avLst/>
          </a:prstGeom>
        </p:spPr>
      </p:pic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573016"/>
            <a:ext cx="2827015" cy="21175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7332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Куры дают человеку вкусное мясо и несут яйца, а также из куриного пера и пуха делают подушки и перины.</a:t>
            </a:r>
            <a:endParaRPr lang="ru-RU" sz="2400" b="1" dirty="0"/>
          </a:p>
        </p:txBody>
      </p:sp>
      <p:pic>
        <p:nvPicPr>
          <p:cNvPr id="10" name="Рисунок 9" descr="images (5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726712"/>
            <a:ext cx="1800200" cy="134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ages (4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836425" cy="6021288"/>
          </a:xfrm>
        </p:spPr>
      </p:pic>
      <p:sp>
        <p:nvSpPr>
          <p:cNvPr id="7" name="Прямоугольник 6"/>
          <p:cNvSpPr/>
          <p:nvPr/>
        </p:nvSpPr>
        <p:spPr>
          <a:xfrm>
            <a:off x="6012160" y="548680"/>
            <a:ext cx="26642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Она так плавает, ныряет!</a:t>
            </a:r>
            <a:br>
              <a:rPr lang="ru-RU" sz="2400" b="1" dirty="0" smtClean="0"/>
            </a:br>
            <a:r>
              <a:rPr lang="ru-RU" sz="2400" b="1" dirty="0" smtClean="0"/>
              <a:t>Меня как будто проверяет:</a:t>
            </a:r>
            <a:br>
              <a:rPr lang="ru-RU" sz="2400" b="1" dirty="0" smtClean="0"/>
            </a:br>
            <a:r>
              <a:rPr lang="ru-RU" sz="2400" b="1" dirty="0" smtClean="0"/>
              <a:t>Смогу ли я проделать так.</a:t>
            </a:r>
            <a:br>
              <a:rPr lang="ru-RU" sz="2400" b="1" dirty="0" smtClean="0"/>
            </a:br>
            <a:r>
              <a:rPr lang="ru-RU" sz="2400" b="1" dirty="0" smtClean="0"/>
              <a:t>Себе сознаюсь, что – никак.</a:t>
            </a:r>
            <a:br>
              <a:rPr lang="ru-RU" sz="2400" b="1" dirty="0" smtClean="0"/>
            </a:br>
            <a:r>
              <a:rPr lang="ru-RU" sz="2400" b="1" dirty="0" smtClean="0"/>
              <a:t>Так плавать, ну совсем не шутка,</a:t>
            </a:r>
            <a:br>
              <a:rPr lang="ru-RU" sz="2400" b="1" dirty="0" smtClean="0"/>
            </a:br>
            <a:r>
              <a:rPr lang="ru-RU" sz="2400" b="1" dirty="0" smtClean="0"/>
              <a:t>Но всё может делать только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609329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утка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5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33989" cy="4157627"/>
          </a:xfrm>
        </p:spPr>
      </p:pic>
      <p:pic>
        <p:nvPicPr>
          <p:cNvPr id="5" name="Рисунок 4" descr="images (5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252274"/>
            <a:ext cx="3635896" cy="26057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6056" y="620688"/>
            <a:ext cx="4067944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Предком домашних уток была дикая утка, или кряква.  Одной из стран, где жили домашние утки, была Греция.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В Риме устраивались специальные дворы для содержания уток.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Пекинская утка выведена более 300 лет назад в Китае. Ее позже завезли в Европу, где полюбили больше остальных уток.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Продолжительность жизни уток и селезней – 18-20 лет.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даёт человеку утка?</a:t>
            </a:r>
            <a:endParaRPr lang="ru-RU" dirty="0"/>
          </a:p>
        </p:txBody>
      </p:sp>
      <p:pic>
        <p:nvPicPr>
          <p:cNvPr id="4" name="Содержимое 3" descr="images (5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2466975" cy="1847850"/>
          </a:xfrm>
        </p:spPr>
      </p:pic>
      <p:pic>
        <p:nvPicPr>
          <p:cNvPr id="7" name="Рисунок 6" descr="images (5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7025" y="3933056"/>
            <a:ext cx="2466975" cy="1847850"/>
          </a:xfrm>
          <a:prstGeom prst="rect">
            <a:avLst/>
          </a:prstGeom>
        </p:spPr>
      </p:pic>
      <p:pic>
        <p:nvPicPr>
          <p:cNvPr id="8" name="Рисунок 7" descr="images (6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89040"/>
            <a:ext cx="2466975" cy="1847850"/>
          </a:xfrm>
          <a:prstGeom prst="rect">
            <a:avLst/>
          </a:prstGeom>
        </p:spPr>
      </p:pic>
      <p:pic>
        <p:nvPicPr>
          <p:cNvPr id="9" name="Рисунок 8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8450" y="1340768"/>
            <a:ext cx="2495550" cy="1828800"/>
          </a:xfrm>
          <a:prstGeom prst="rect">
            <a:avLst/>
          </a:prstGeom>
        </p:spPr>
      </p:pic>
      <p:pic>
        <p:nvPicPr>
          <p:cNvPr id="10" name="Рисунок 9" descr="images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996952"/>
            <a:ext cx="2552700" cy="1790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8052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Утки дают человеку вкусное мясо и несут яйца, а также из утиного пера и пуха делают подушки и перины.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5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62346" y="1196752"/>
            <a:ext cx="4781654" cy="2996952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692697"/>
            <a:ext cx="48965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Это что за птицы</a:t>
            </a:r>
            <a:br>
              <a:rPr lang="ru-RU" sz="3600" dirty="0" smtClean="0"/>
            </a:br>
            <a:r>
              <a:rPr lang="ru-RU" sz="3600" dirty="0" smtClean="0"/>
              <a:t>Плавают в водице ?</a:t>
            </a:r>
            <a:br>
              <a:rPr lang="ru-RU" sz="3600" dirty="0" smtClean="0"/>
            </a:br>
            <a:r>
              <a:rPr lang="ru-RU" sz="3600" dirty="0" smtClean="0"/>
              <a:t>Крылья крапчатые,</a:t>
            </a:r>
            <a:br>
              <a:rPr lang="ru-RU" sz="3600" dirty="0" smtClean="0"/>
            </a:br>
            <a:r>
              <a:rPr lang="ru-RU" sz="3600" dirty="0" smtClean="0"/>
              <a:t>Ножки лапчатые.</a:t>
            </a:r>
            <a:br>
              <a:rPr lang="ru-RU" sz="3600" dirty="0" smtClean="0"/>
            </a:br>
            <a:r>
              <a:rPr lang="ru-RU" sz="3600" dirty="0" smtClean="0"/>
              <a:t>В песенке весёлой</a:t>
            </a:r>
            <a:br>
              <a:rPr lang="ru-RU" sz="3600" dirty="0" smtClean="0"/>
            </a:br>
            <a:r>
              <a:rPr lang="ru-RU" sz="3600" dirty="0" smtClean="0"/>
              <a:t>Их пасут бабуси.</a:t>
            </a:r>
            <a:br>
              <a:rPr lang="ru-RU" sz="3600" dirty="0" smtClean="0"/>
            </a:br>
            <a:r>
              <a:rPr lang="ru-RU" sz="3600" dirty="0" smtClean="0"/>
              <a:t>Догадались, кто это ?</a:t>
            </a:r>
            <a:br>
              <a:rPr lang="ru-RU" sz="3600" dirty="0" smtClean="0"/>
            </a:br>
            <a:r>
              <a:rPr lang="ru-RU" sz="3600" dirty="0" smtClean="0"/>
              <a:t>Ну, конечно,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494116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гуси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5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5287392" cy="3960440"/>
          </a:xfrm>
        </p:spPr>
      </p:pic>
      <p:sp>
        <p:nvSpPr>
          <p:cNvPr id="5" name="Прямоугольник 4"/>
          <p:cNvSpPr/>
          <p:nvPr/>
        </p:nvSpPr>
        <p:spPr>
          <a:xfrm>
            <a:off x="5508104" y="620688"/>
            <a:ext cx="3312368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Несмотря на огромную популярность кур, именно гуси стали первыми домашними птицами.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 Не в пример курам гуси почти ничем не болеют. Они могут дожить до 30 лет. А куры живут 10-12 лет.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 В некоторых странах гусей используют в роли сторожей. У них идеальный слух, и они очень отважные.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653136"/>
            <a:ext cx="5292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Дикие гуси стали домашними уже четыре тысячи лет назад, причем одновременно в Африке, Китае,  Европе. Дикие гуси были доверчивы, хорошо размножались в неволе, питались в основном травой.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дают человеку гуси?</a:t>
            </a:r>
            <a:endParaRPr lang="ru-RU" dirty="0"/>
          </a:p>
        </p:txBody>
      </p:sp>
      <p:pic>
        <p:nvPicPr>
          <p:cNvPr id="4" name="Содержимое 3" descr="images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2867025" cy="1590675"/>
          </a:xfrm>
        </p:spPr>
      </p:pic>
      <p:pic>
        <p:nvPicPr>
          <p:cNvPr id="5" name="Рисунок 4" descr="images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158" y="1484784"/>
            <a:ext cx="1516306" cy="2707690"/>
          </a:xfrm>
          <a:prstGeom prst="rect">
            <a:avLst/>
          </a:prstGeom>
        </p:spPr>
      </p:pic>
      <p:pic>
        <p:nvPicPr>
          <p:cNvPr id="6" name="Рисунок 5" descr="images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5114926"/>
            <a:ext cx="2376264" cy="1581296"/>
          </a:xfrm>
          <a:prstGeom prst="rect">
            <a:avLst/>
          </a:prstGeom>
        </p:spPr>
      </p:pic>
      <p:pic>
        <p:nvPicPr>
          <p:cNvPr id="7" name="Рисунок 6" descr="images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556792"/>
            <a:ext cx="1944216" cy="2595629"/>
          </a:xfrm>
          <a:prstGeom prst="rect">
            <a:avLst/>
          </a:prstGeom>
        </p:spPr>
      </p:pic>
      <p:pic>
        <p:nvPicPr>
          <p:cNvPr id="8" name="Рисунок 7" descr="images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996952"/>
            <a:ext cx="2890278" cy="2016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3848" y="4437112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Гуси дают человеку вкусное мясо , а также из гусиного пера и пуха делают подушки и перины, куртки-пуховики, которые не дают замёрзнуть человеку даже в сильные морозы.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5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69286" cy="3573016"/>
          </a:xfrm>
        </p:spPr>
      </p:pic>
      <p:pic>
        <p:nvPicPr>
          <p:cNvPr id="7" name="Рисунок 6" descr="images (5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9523" y="0"/>
            <a:ext cx="3724477" cy="35010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7584" y="3933056"/>
            <a:ext cx="5616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Ходит по двору надутый,</a:t>
            </a:r>
            <a:br>
              <a:rPr lang="ru-RU" sz="2800" b="1" dirty="0" smtClean="0"/>
            </a:br>
            <a:r>
              <a:rPr lang="ru-RU" sz="2800" b="1" dirty="0" smtClean="0"/>
              <a:t> Видом злой и даже лютый.</a:t>
            </a:r>
            <a:br>
              <a:rPr lang="ru-RU" sz="2800" b="1" dirty="0" smtClean="0"/>
            </a:br>
            <a:r>
              <a:rPr lang="ru-RU" sz="2800" b="1" dirty="0" smtClean="0"/>
              <a:t> Грозно крикнет: Клюк-клюк-клюк!</a:t>
            </a:r>
            <a:br>
              <a:rPr lang="ru-RU" sz="2800" b="1" dirty="0" smtClean="0"/>
            </a:br>
            <a:r>
              <a:rPr lang="ru-RU" sz="2800" b="1" dirty="0" smtClean="0"/>
              <a:t> Называется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45811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индюк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3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2500330" cy="1966663"/>
          </a:xfr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429132"/>
            <a:ext cx="2705100" cy="1685925"/>
          </a:xfrm>
          <a:prstGeom prst="rect">
            <a:avLst/>
          </a:prstGeom>
        </p:spPr>
      </p:pic>
      <p:pic>
        <p:nvPicPr>
          <p:cNvPr id="6" name="Рисунок 5" descr="Animals_Dogs__031253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794" y="4643446"/>
            <a:ext cx="2643206" cy="1982405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1928802"/>
            <a:ext cx="2228854" cy="20495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43240" y="571480"/>
            <a:ext cx="35719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Древнему человеку во время охоты нужны были помощники. И нашлось такое животное – волк. Волки хорошие охотники и очень верные. Прошло много времени, волки привыкли к человеку. Человек стал их подкармливать и дал теплый дом. Так волки постепенно превратились в собак. Они загоняли для своего хозяина добычу в ловушку. За это человек делился со своими питомцами частью добычи. Когда человек научился разводить скот и сеять зерно, собаки стали пасти стада домашних животных и охранять дома. Именно от волка произошли все породы домашних собак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даёт человеку индюк?</a:t>
            </a:r>
            <a:endParaRPr lang="ru-RU" dirty="0"/>
          </a:p>
        </p:txBody>
      </p:sp>
      <p:pic>
        <p:nvPicPr>
          <p:cNvPr id="4" name="Содержимое 3" descr="images (5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303" y="1700808"/>
            <a:ext cx="3029845" cy="2016224"/>
          </a:xfrm>
        </p:spPr>
      </p:pic>
      <p:pic>
        <p:nvPicPr>
          <p:cNvPr id="5" name="Рисунок 4" descr="images (5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700808"/>
            <a:ext cx="2664296" cy="1995650"/>
          </a:xfrm>
          <a:prstGeom prst="rect">
            <a:avLst/>
          </a:prstGeom>
        </p:spPr>
      </p:pic>
      <p:pic>
        <p:nvPicPr>
          <p:cNvPr id="6" name="Рисунок 5" descr="images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0742" y="1954572"/>
            <a:ext cx="2030720" cy="3706676"/>
          </a:xfrm>
          <a:prstGeom prst="rect">
            <a:avLst/>
          </a:prstGeom>
        </p:spPr>
      </p:pic>
      <p:pic>
        <p:nvPicPr>
          <p:cNvPr id="7" name="Рисунок 6" descr="images (1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42" y="4221088"/>
            <a:ext cx="3296752" cy="1800200"/>
          </a:xfrm>
          <a:prstGeom prst="rect">
            <a:avLst/>
          </a:prstGeom>
        </p:spPr>
      </p:pic>
      <p:pic>
        <p:nvPicPr>
          <p:cNvPr id="8" name="Рисунок 7" descr="images (1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071942"/>
            <a:ext cx="2698612" cy="2021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6237312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Индюк является в основном источником вкусного мяса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груженное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5184576" cy="5184576"/>
          </a:xfrm>
        </p:spPr>
      </p:pic>
      <p:sp>
        <p:nvSpPr>
          <p:cNvPr id="5" name="Прямоугольник 4"/>
          <p:cNvSpPr/>
          <p:nvPr/>
        </p:nvSpPr>
        <p:spPr>
          <a:xfrm>
            <a:off x="5292080" y="476672"/>
            <a:ext cx="35283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Полетала над цветами,</a:t>
            </a:r>
            <a:br>
              <a:rPr lang="ru-RU" sz="3200" b="1" dirty="0" smtClean="0"/>
            </a:br>
            <a:r>
              <a:rPr lang="ru-RU" sz="3200" b="1" dirty="0" smtClean="0"/>
              <a:t>Полетала над полями.</a:t>
            </a:r>
            <a:br>
              <a:rPr lang="ru-RU" sz="3200" b="1" dirty="0" smtClean="0"/>
            </a:br>
            <a:r>
              <a:rPr lang="ru-RU" sz="3200" b="1" dirty="0" smtClean="0"/>
              <a:t>Весело жужжала.</a:t>
            </a:r>
            <a:br>
              <a:rPr lang="ru-RU" sz="3200" b="1" dirty="0" smtClean="0"/>
            </a:br>
            <a:r>
              <a:rPr lang="ru-RU" sz="3200" b="1" dirty="0" smtClean="0"/>
              <a:t>Набрала нектара. </a:t>
            </a:r>
            <a:br>
              <a:rPr lang="ru-RU" sz="3200" b="1" dirty="0" smtClean="0"/>
            </a:br>
            <a:r>
              <a:rPr lang="ru-RU" sz="3200" b="1" dirty="0" smtClean="0"/>
              <a:t>И добычу понесла</a:t>
            </a:r>
          </a:p>
          <a:p>
            <a:r>
              <a:rPr lang="ru-RU" sz="3200" b="1" dirty="0" smtClean="0"/>
              <a:t>Прямо в дом к себе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602128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пчела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дают пчёлы человеку?</a:t>
            </a:r>
            <a:endParaRPr lang="ru-RU" dirty="0"/>
          </a:p>
        </p:txBody>
      </p:sp>
      <p:pic>
        <p:nvPicPr>
          <p:cNvPr id="4" name="Содержимое 3" descr="images (6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2600108" cy="2520280"/>
          </a:xfrm>
        </p:spPr>
      </p:pic>
      <p:pic>
        <p:nvPicPr>
          <p:cNvPr id="5" name="Рисунок 4" descr="images (6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268760"/>
            <a:ext cx="3356944" cy="2376264"/>
          </a:xfrm>
          <a:prstGeom prst="rect">
            <a:avLst/>
          </a:prstGeom>
        </p:spPr>
      </p:pic>
      <p:pic>
        <p:nvPicPr>
          <p:cNvPr id="6" name="Содержимое 3" descr="images (6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17023" y="3645024"/>
            <a:ext cx="292697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images (6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8581" y="1268760"/>
            <a:ext cx="2875419" cy="2088232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61048"/>
            <a:ext cx="2143125" cy="2143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1760" y="4077072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Пчёлы дают человеку вкусный и ароматный мёд.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что же человек даёт домашним животным?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30725"/>
          </a:xfrm>
        </p:spPr>
        <p:txBody>
          <a:bodyPr/>
          <a:lstStyle/>
          <a:p>
            <a:r>
              <a:rPr lang="ru-RU" dirty="0" smtClean="0"/>
              <a:t>Тёплое жилище : будка, хлев, сарай</a:t>
            </a:r>
          </a:p>
          <a:p>
            <a:r>
              <a:rPr lang="ru-RU" dirty="0" smtClean="0"/>
              <a:t>Человек кормит животных</a:t>
            </a:r>
          </a:p>
          <a:p>
            <a:r>
              <a:rPr lang="ru-RU" dirty="0" smtClean="0"/>
              <a:t>Человек ухаживает за домашними животными: моет, чистит, убирает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 живёт домашняя собака?</a:t>
            </a:r>
            <a:endParaRPr lang="ru-RU" dirty="0"/>
          </a:p>
        </p:txBody>
      </p:sp>
      <p:pic>
        <p:nvPicPr>
          <p:cNvPr id="4" name="Содержимое 3" descr="images (3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357430"/>
            <a:ext cx="4357709" cy="3366544"/>
          </a:xfr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571612"/>
            <a:ext cx="1895475" cy="2409825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429132"/>
            <a:ext cx="2333625" cy="195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как собака помогает человеку сейчас?</a:t>
            </a:r>
            <a:endParaRPr lang="ru-RU" dirty="0"/>
          </a:p>
        </p:txBody>
      </p:sp>
      <p:pic>
        <p:nvPicPr>
          <p:cNvPr id="4" name="Содержимое 3" descr="images (3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1847850" cy="2476500"/>
          </a:xfrm>
        </p:spPr>
      </p:pic>
      <p:pic>
        <p:nvPicPr>
          <p:cNvPr id="5" name="Рисунок 4" descr="images (3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857364"/>
            <a:ext cx="2381250" cy="1914525"/>
          </a:xfrm>
          <a:prstGeom prst="rect">
            <a:avLst/>
          </a:prstGeom>
        </p:spPr>
      </p:pic>
      <p:pic>
        <p:nvPicPr>
          <p:cNvPr id="6" name="Рисунок 5" descr="images (3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714488"/>
            <a:ext cx="2552700" cy="1790700"/>
          </a:xfrm>
          <a:prstGeom prst="rect">
            <a:avLst/>
          </a:prstGeom>
        </p:spPr>
      </p:pic>
      <p:pic>
        <p:nvPicPr>
          <p:cNvPr id="7" name="Рисунок 6" descr="images (4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357694"/>
            <a:ext cx="1905000" cy="1752600"/>
          </a:xfrm>
          <a:prstGeom prst="rect">
            <a:avLst/>
          </a:prstGeom>
        </p:spPr>
      </p:pic>
      <p:pic>
        <p:nvPicPr>
          <p:cNvPr id="8" name="Рисунок 7" descr="images (3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4357694"/>
            <a:ext cx="2390775" cy="1905000"/>
          </a:xfrm>
          <a:prstGeom prst="rect">
            <a:avLst/>
          </a:prstGeom>
        </p:spPr>
      </p:pic>
      <p:pic>
        <p:nvPicPr>
          <p:cNvPr id="10" name="Рисунок 9" descr="119px-41г_бта_с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4637" y="4202203"/>
            <a:ext cx="1783577" cy="1798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350043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охраняет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628652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охотится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857620" y="628652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пасёт скот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00826" y="364331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Помогает слепым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357950" y="621508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Спасает людей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14744" y="392906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защищает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"/>
            <a:ext cx="8712968" cy="3717031"/>
          </a:xfrm>
        </p:spPr>
        <p:txBody>
          <a:bodyPr>
            <a:normAutofit fontScale="25000" lnSpcReduction="20000"/>
          </a:bodyPr>
          <a:lstStyle/>
          <a:p>
            <a:endParaRPr lang="ru-RU" sz="2400" dirty="0" smtClean="0"/>
          </a:p>
          <a:p>
            <a:r>
              <a:rPr lang="ru-RU" sz="2400" dirty="0" smtClean="0"/>
              <a:t>С </a:t>
            </a:r>
            <a:r>
              <a:rPr lang="ru-RU" sz="6000" dirty="0" smtClean="0"/>
              <a:t> </a:t>
            </a:r>
            <a:r>
              <a:rPr lang="ru-RU" sz="9600" dirty="0" smtClean="0"/>
              <a:t>С давних пор живет рядом с человеком собака. Охраняет его дом, защищает, помогает пасти стадо, охотится на зверя. Каких только собак не бывает - служебные, охотничьи, декоративные и даже беспородные. Все они верно служат человеку. Собака – друг человека. Мы очень любим собак, но они любят нас больше, чем себя.</a:t>
            </a:r>
          </a:p>
          <a:p>
            <a:r>
              <a:rPr lang="ru-RU" sz="9600" dirty="0" smtClean="0"/>
              <a:t>Заслуги собак перед людьми огромны. В знак благодарности нашим верным друзьям поставлены памятники. Во Франции есть памятник сенбернару </a:t>
            </a:r>
            <a:r>
              <a:rPr lang="ru-RU" sz="9600" dirty="0" err="1" smtClean="0"/>
              <a:t>Барри</a:t>
            </a:r>
            <a:r>
              <a:rPr lang="ru-RU" sz="9600" dirty="0" smtClean="0"/>
              <a:t>. Он отыскал и спас в горах сорок замерзающих путников. Итальянцы поставили бронзовый памятник псу по кличке Верный. Он четырнадцать лет подряд изо дня в день встречал на вокзале своего хозяина, погибшего на войне. В Берлине установлен памятник собакам-поводырям.</a:t>
            </a:r>
          </a:p>
          <a:p>
            <a:endParaRPr lang="ru-RU" dirty="0"/>
          </a:p>
        </p:txBody>
      </p:sp>
      <p:pic>
        <p:nvPicPr>
          <p:cNvPr id="4" name="Рисунок 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5132032"/>
            <a:ext cx="2304256" cy="1725968"/>
          </a:xfrm>
          <a:prstGeom prst="rect">
            <a:avLst/>
          </a:prstGeom>
        </p:spPr>
      </p:pic>
      <p:pic>
        <p:nvPicPr>
          <p:cNvPr id="5" name="Рисунок 4" descr="00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075802"/>
            <a:ext cx="2376264" cy="1782198"/>
          </a:xfrm>
          <a:prstGeom prst="rect">
            <a:avLst/>
          </a:prstGeom>
        </p:spPr>
      </p:pic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5121399"/>
            <a:ext cx="2083921" cy="1736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3000396" cy="315436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Ночью он совсем не спит, </a:t>
            </a:r>
            <a:br>
              <a:rPr lang="ru-RU" sz="2200" dirty="0" smtClean="0"/>
            </a:br>
            <a:r>
              <a:rPr lang="ru-RU" sz="2200" dirty="0" smtClean="0"/>
              <a:t>Дом от мышек сторожит, </a:t>
            </a:r>
            <a:br>
              <a:rPr lang="ru-RU" sz="2200" dirty="0" smtClean="0"/>
            </a:br>
            <a:r>
              <a:rPr lang="ru-RU" sz="2200" dirty="0" smtClean="0"/>
              <a:t>Молоко из миски пьёт, </a:t>
            </a:r>
            <a:br>
              <a:rPr lang="ru-RU" sz="2200" dirty="0" smtClean="0"/>
            </a:br>
            <a:r>
              <a:rPr lang="ru-RU" sz="2200" dirty="0" smtClean="0"/>
              <a:t>Ну конечно  это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Содержимое 4" descr="images (4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2952750" cy="1552575"/>
          </a:xfrm>
        </p:spPr>
      </p:pic>
      <p:pic>
        <p:nvPicPr>
          <p:cNvPr id="6" name="Рисунок 5" descr="images (4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7361" y="642918"/>
            <a:ext cx="2423291" cy="2214578"/>
          </a:xfrm>
          <a:prstGeom prst="rect">
            <a:avLst/>
          </a:prstGeom>
        </p:spPr>
      </p:pic>
      <p:pic>
        <p:nvPicPr>
          <p:cNvPr id="7" name="Рисунок 6" descr="images (4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2156" y="3857628"/>
            <a:ext cx="2086098" cy="2857520"/>
          </a:xfrm>
          <a:prstGeom prst="rect">
            <a:avLst/>
          </a:prstGeom>
        </p:spPr>
      </p:pic>
      <p:pic>
        <p:nvPicPr>
          <p:cNvPr id="8" name="Рисунок 7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4071942"/>
            <a:ext cx="2191405" cy="2786058"/>
          </a:xfrm>
          <a:prstGeom prst="rect">
            <a:avLst/>
          </a:prstGeom>
        </p:spPr>
      </p:pic>
      <p:pic>
        <p:nvPicPr>
          <p:cNvPr id="9" name="Рисунок 8" descr="images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2786058"/>
            <a:ext cx="2786082" cy="1854011"/>
          </a:xfrm>
          <a:prstGeom prst="rect">
            <a:avLst/>
          </a:prstGeom>
        </p:spPr>
      </p:pic>
      <p:pic>
        <p:nvPicPr>
          <p:cNvPr id="10" name="Рисунок 9" descr="images (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4786322"/>
            <a:ext cx="2466975" cy="1847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5936" y="321297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кот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4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5" y="3410287"/>
            <a:ext cx="2967335" cy="2876233"/>
          </a:xfrm>
        </p:spPr>
      </p:pic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1464" y="285729"/>
            <a:ext cx="3438710" cy="2143140"/>
          </a:xfrm>
          <a:prstGeom prst="rect">
            <a:avLst/>
          </a:prstGeom>
        </p:spPr>
      </p:pic>
      <p:pic>
        <p:nvPicPr>
          <p:cNvPr id="6" name="Рисунок 5" descr="image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3258788" cy="22860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57554" y="2571745"/>
            <a:ext cx="55007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свете около 60 разных пород кошек. Но большинство домашних кошек не относятся ни к одной породе. Их просто называют - домашние кошки. Но все они нуждаются в заботе и добром отношении.</a:t>
            </a:r>
          </a:p>
          <a:p>
            <a:r>
              <a:rPr lang="ru-RU" b="1" dirty="0" smtClean="0"/>
              <a:t>Это интересно!</a:t>
            </a:r>
          </a:p>
          <a:p>
            <a:r>
              <a:rPr lang="ru-RU" dirty="0" smtClean="0"/>
              <a:t>Кошки могут находить свой дом за многие километры. Во Франции одна кошка возвратилась домой, пройдя 165 миль за 11 дней. В Италии кошка вернулась в родной дом за 800 километров. В США кот сумел разыскать своего хозяина, который переехал в другой город. Он путешествовал 5 месяцев и прошел больше 4000 километров. Он шел через реки и горы и нашел новый дом хозяина.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рбита 4">
      <a:dk1>
        <a:srgbClr val="00ACA8"/>
      </a:dk1>
      <a:lt1>
        <a:srgbClr val="FFFFFF"/>
      </a:lt1>
      <a:dk2>
        <a:srgbClr val="006666"/>
      </a:dk2>
      <a:lt2>
        <a:srgbClr val="FFFF99"/>
      </a:lt2>
      <a:accent1>
        <a:srgbClr val="0099CC"/>
      </a:accent1>
      <a:accent2>
        <a:srgbClr val="6D6FC7"/>
      </a:accent2>
      <a:accent3>
        <a:srgbClr val="AAB8B8"/>
      </a:accent3>
      <a:accent4>
        <a:srgbClr val="DADADA"/>
      </a:accent4>
      <a:accent5>
        <a:srgbClr val="AACAE2"/>
      </a:accent5>
      <a:accent6>
        <a:srgbClr val="6264B4"/>
      </a:accent6>
      <a:hlink>
        <a:srgbClr val="00FFFF"/>
      </a:hlink>
      <a:folHlink>
        <a:srgbClr val="00FF00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385</TotalTime>
  <Words>1295</Words>
  <Application>Microsoft Office PowerPoint</Application>
  <PresentationFormat>Экран (4:3)</PresentationFormat>
  <Paragraphs>107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Тема1</vt:lpstr>
      <vt:lpstr>Человек и домашние животные</vt:lpstr>
      <vt:lpstr>Слайд 2</vt:lpstr>
      <vt:lpstr>Слайд 3</vt:lpstr>
      <vt:lpstr>Слайд 4</vt:lpstr>
      <vt:lpstr>Где  живёт домашняя собака?</vt:lpstr>
      <vt:lpstr>А как собака помогает человеку сейчас?</vt:lpstr>
      <vt:lpstr>Слайд 7</vt:lpstr>
      <vt:lpstr>Ночью он совсем не спит,  Дом от мышек сторожит,  Молоко из миски пьёт,  Ну конечно  это   </vt:lpstr>
      <vt:lpstr>Слайд 9</vt:lpstr>
      <vt:lpstr>Слайд 10</vt:lpstr>
      <vt:lpstr>Слайд 11</vt:lpstr>
      <vt:lpstr>Слайд 12</vt:lpstr>
      <vt:lpstr>Слайд 13</vt:lpstr>
      <vt:lpstr>Слайд 14</vt:lpstr>
      <vt:lpstr>Говорит она «му-му!», Ночью спит в своём хлеву, Днём на пастбище идёт. Молочко нам всем дает. </vt:lpstr>
      <vt:lpstr>Слайд 16</vt:lpstr>
      <vt:lpstr>Слайд 17</vt:lpstr>
      <vt:lpstr>Что дают коровы человеку?</vt:lpstr>
      <vt:lpstr>Круглый год — зимой и летом В шубы дамочки одеты, Шерсть закручена в колечки. Кто в каракуле? </vt:lpstr>
      <vt:lpstr>Овцы с ягнятами</vt:lpstr>
      <vt:lpstr>Что же дают овцы человеку? </vt:lpstr>
      <vt:lpstr>Молоко даёт и пух. Не корова, не петух, И не утка , и не гусь.  Отгадать я не берусь! А ещё есть и рога! Ох, бодлива, ох, строга! Налетает, как гроза, Быстроногая ... ! </vt:lpstr>
      <vt:lpstr>Слайд 23</vt:lpstr>
      <vt:lpstr>Слайд 24</vt:lpstr>
      <vt:lpstr>Слайд 25</vt:lpstr>
      <vt:lpstr>Слайд 26</vt:lpstr>
      <vt:lpstr>Слайд 27</vt:lpstr>
      <vt:lpstr>Что дают человеку свиньи?</vt:lpstr>
      <vt:lpstr> Гребешок аленький, Кафтанчик рябенький, Двойная бородка, Важная походка, Раньше всех встаёт, Голосисто поёт. </vt:lpstr>
      <vt:lpstr>Слайд 30</vt:lpstr>
      <vt:lpstr>Слайд 31</vt:lpstr>
      <vt:lpstr>Что дают человеку куры?</vt:lpstr>
      <vt:lpstr>Слайд 33</vt:lpstr>
      <vt:lpstr>Слайд 34</vt:lpstr>
      <vt:lpstr>Что даёт человеку утка?</vt:lpstr>
      <vt:lpstr>Слайд 36</vt:lpstr>
      <vt:lpstr>Слайд 37</vt:lpstr>
      <vt:lpstr>Что дают человеку гуси?</vt:lpstr>
      <vt:lpstr>Слайд 39</vt:lpstr>
      <vt:lpstr>Что даёт человеку индюк?</vt:lpstr>
      <vt:lpstr>Слайд 41</vt:lpstr>
      <vt:lpstr>Что дают пчёлы человеку?</vt:lpstr>
      <vt:lpstr>А что же человек даёт домашним животным?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домашние животные</dc:title>
  <dc:creator>Бахарева</dc:creator>
  <cp:lastModifiedBy>Бахарева</cp:lastModifiedBy>
  <cp:revision>58</cp:revision>
  <dcterms:created xsi:type="dcterms:W3CDTF">2012-10-08T18:38:55Z</dcterms:created>
  <dcterms:modified xsi:type="dcterms:W3CDTF">2013-01-28T13:28:50Z</dcterms:modified>
</cp:coreProperties>
</file>