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0" r:id="rId2"/>
    <p:sldId id="257" r:id="rId3"/>
    <p:sldId id="258" r:id="rId4"/>
    <p:sldId id="256" r:id="rId5"/>
    <p:sldId id="259" r:id="rId6"/>
    <p:sldId id="260" r:id="rId7"/>
    <p:sldId id="263" r:id="rId8"/>
    <p:sldId id="264" r:id="rId9"/>
    <p:sldId id="265" r:id="rId10"/>
    <p:sldId id="262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CC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C0EECA7-F4A8-436B-A13B-FFDD70A2E6F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0A13CA-8515-4781-9E1C-73A3BC94B12F}" type="slidenum">
              <a:rPr lang="ru-RU"/>
              <a:pPr/>
              <a:t>7</a:t>
            </a:fld>
            <a:endParaRPr lang="ru-RU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Далее мы будем работать только в первой координатной четверти.</a:t>
            </a:r>
          </a:p>
          <a:p>
            <a:r>
              <a:rPr lang="ru-RU"/>
              <a:t>Пример: Известны координаты пятнадцати точек…</a:t>
            </a:r>
          </a:p>
          <a:p>
            <a:r>
              <a:rPr lang="ru-RU"/>
              <a:t>Если отметить эти точки на координатной плоскости, а затем соединить их отрезками в определенной последовательности, то получим следующий рисунок:</a:t>
            </a:r>
          </a:p>
          <a:p>
            <a:r>
              <a:rPr lang="ru-RU"/>
              <a:t>Мы провели работу по декодированию графического изображения, состоящего их 15 соединенных отрезками точек, заданных с помощью декартовых прямоугольных координат. Другими словами, мы изменили форму представления информации с числовой на графическую.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93D198-6B34-40A7-B022-4BAF0AE683CF}" type="slidenum">
              <a:rPr lang="ru-RU"/>
              <a:pPr/>
              <a:t>8</a:t>
            </a:fld>
            <a:endParaRPr lang="ru-RU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Посмотрите на шахматную доску. Вдоль ее нижнего края идет ряд букв (щелчок), а вдоль левого – ряд цифр (щелчок). С их помощью можно однозначно определять положение любой фигуры (щелчок) на шахматной доске (щелчок).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7B7B8E-E8AD-45AB-B483-6F1B60A2BE26}" type="slidenum">
              <a:rPr lang="ru-RU"/>
              <a:pPr/>
              <a:t>9</a:t>
            </a:fld>
            <a:endParaRPr lang="ru-RU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Каждая точка на координатной плоскости имеет свой точный адрес. Это пара чисел</a:t>
            </a:r>
            <a:r>
              <a:rPr lang="en-US"/>
              <a:t> (</a:t>
            </a:r>
            <a:r>
              <a:rPr lang="ru-RU"/>
              <a:t>щелчок): первое число по оси </a:t>
            </a:r>
            <a:r>
              <a:rPr lang="en-US"/>
              <a:t>OX</a:t>
            </a:r>
            <a:r>
              <a:rPr lang="ru-RU"/>
              <a:t>, второе – по оси </a:t>
            </a:r>
            <a:r>
              <a:rPr lang="en-US"/>
              <a:t>OY</a:t>
            </a:r>
            <a:r>
              <a:rPr lang="ru-RU"/>
              <a:t>. Эти числа называются координатами точки.</a:t>
            </a:r>
          </a:p>
          <a:p>
            <a:r>
              <a:rPr lang="ru-RU"/>
              <a:t>Чтобы не путать порядок следования координат, вспомните, как устроены наши дома (щелчок): сначала (щелчок) мы заходим в нужный подъезд (по оси </a:t>
            </a:r>
            <a:r>
              <a:rPr lang="en-US"/>
              <a:t>OX)</a:t>
            </a:r>
            <a:r>
              <a:rPr lang="ru-RU"/>
              <a:t>, а затем поднимаемся на нужный этаж (по оси </a:t>
            </a:r>
            <a:r>
              <a:rPr lang="en-US"/>
              <a:t>OY)</a:t>
            </a:r>
            <a:r>
              <a:rPr lang="ru-RU"/>
              <a:t>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088A5C-1262-43A8-82DC-C26DB3DC5EA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6524A0-7F04-44FD-A9D5-8175638D416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580509-4892-44DF-A6B0-232666DCF22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05748D-EFC4-4B49-ABFC-05ACA17D97B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E0058D-CFA5-47F0-9B08-80C022E7CEE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6FCE8-428F-49EC-B44C-ECA053863F8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D85A59-5441-43F7-B006-F9D096AA8D0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3D527F-0EB9-4817-BC04-039016CAB18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1ED02D-E9B1-4D46-B26D-3D538D83A7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87A19C-27CA-420C-A9A8-10AF7E3F54C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6E1FC5-F13E-42CE-84F7-74FDA6FD9ED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5CF5C00-594F-4E76-AF64-932196FC113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orboy.ru/play.php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2475706"/>
          </a:xfrm>
        </p:spPr>
        <p:txBody>
          <a:bodyPr/>
          <a:lstStyle/>
          <a:p>
            <a:r>
              <a:rPr lang="ru-RU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Формы представления информации. Метод координат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365104"/>
            <a:ext cx="6400800" cy="1512168"/>
          </a:xfrm>
        </p:spPr>
        <p:txBody>
          <a:bodyPr/>
          <a:lstStyle/>
          <a:p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Куранова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Татьяна Андреевна, учитель информатики  МБОУ «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Забузанская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СОШ имени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Турченко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Э.П.» Красноярского района Астраханской области</a:t>
            </a:r>
          </a:p>
          <a:p>
            <a:endParaRPr lang="ru-RU" sz="2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WordArt 5"/>
          <p:cNvSpPr>
            <a:spLocks noChangeArrowheads="1" noChangeShapeType="1" noTextEdit="1"/>
          </p:cNvSpPr>
          <p:nvPr/>
        </p:nvSpPr>
        <p:spPr bwMode="auto">
          <a:xfrm>
            <a:off x="900113" y="1412875"/>
            <a:ext cx="7200900" cy="3455988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"Морской </a:t>
            </a:r>
          </a:p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бой"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1692275" y="5424488"/>
            <a:ext cx="61928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200" b="1">
                <a:hlinkClick r:id="rId2"/>
              </a:rPr>
              <a:t>http://www.morboy.ru/play.php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87325"/>
            <a:ext cx="8713788" cy="65357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468313" y="1196975"/>
            <a:ext cx="8208962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200" b="1"/>
              <a:t>1.Основные способы представления (кодирования) информации: графический, числовой, символьный.</a:t>
            </a:r>
          </a:p>
          <a:p>
            <a:r>
              <a:rPr lang="ru-RU" sz="3200" b="1"/>
              <a:t> </a:t>
            </a:r>
            <a:br>
              <a:rPr lang="ru-RU" sz="3200" b="1"/>
            </a:br>
            <a:r>
              <a:rPr lang="ru-RU" sz="3200" b="1"/>
              <a:t>2. Чтобы связать числа и точки применяют МЕТОД КООРДИНАТ. </a:t>
            </a:r>
            <a:br>
              <a:rPr lang="ru-RU" sz="3200" b="1"/>
            </a:br>
            <a:endParaRPr lang="ru-RU" sz="3200" b="1"/>
          </a:p>
          <a:p>
            <a:r>
              <a:rPr lang="ru-RU" sz="3200" b="1"/>
              <a:t>3. В соответствие точке на плоскости ставят два числа. Они называются координатами точки. </a:t>
            </a:r>
            <a:r>
              <a:rPr lang="ru-RU" sz="3200"/>
              <a:t> 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652463"/>
          </a:xfrm>
        </p:spPr>
        <p:txBody>
          <a:bodyPr/>
          <a:lstStyle/>
          <a:p>
            <a:r>
              <a:rPr lang="ru-RU" sz="4000" b="1" i="1">
                <a:solidFill>
                  <a:srgbClr val="33CC33"/>
                </a:solidFill>
              </a:rPr>
              <a:t>Подведение итогов урока.</a:t>
            </a:r>
            <a:r>
              <a:rPr lang="ru-RU" sz="4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333375"/>
            <a:ext cx="8229600" cy="1143000"/>
          </a:xfrm>
        </p:spPr>
        <p:txBody>
          <a:bodyPr/>
          <a:lstStyle/>
          <a:p>
            <a:r>
              <a:rPr lang="ru-RU"/>
              <a:t>Рефлексия </a:t>
            </a:r>
          </a:p>
        </p:txBody>
      </p:sp>
      <p:pic>
        <p:nvPicPr>
          <p:cNvPr id="24580" name="Picture 4" descr="416284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2638425"/>
            <a:ext cx="5400675" cy="1992313"/>
          </a:xfrm>
          <a:prstGeom prst="rect">
            <a:avLst/>
          </a:prstGeom>
          <a:noFill/>
        </p:spPr>
      </p:pic>
      <p:pic>
        <p:nvPicPr>
          <p:cNvPr id="24581" name="Picture 5" descr="00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2781300"/>
            <a:ext cx="2078038" cy="2233613"/>
          </a:xfrm>
          <a:prstGeom prst="rect">
            <a:avLst/>
          </a:prstGeom>
          <a:noFill/>
        </p:spPr>
      </p:pic>
      <p:pic>
        <p:nvPicPr>
          <p:cNvPr id="24582" name="Picture 6" descr="00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025" y="2781300"/>
            <a:ext cx="2143125" cy="23034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Домашнее задание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Если ты правильно ответил на все вопросы и верно выполнил упражнения, ты отлично понял материал. Оформи домашнее задание в тетради. №34  стр. 32 -37(рабочая тетрадь)</a:t>
            </a:r>
            <a:br>
              <a:rPr lang="ru-RU" sz="2400"/>
            </a:br>
            <a:r>
              <a:rPr lang="ru-RU" sz="2400" u="sng"/>
              <a:t/>
            </a:r>
            <a:br>
              <a:rPr lang="ru-RU" sz="2400" u="sng"/>
            </a:br>
            <a:r>
              <a:rPr lang="ru-RU" sz="2400"/>
              <a:t>2. Если отвечая на вопросы и выполняя задание у тебя возникли затруднения, ты недостаточно хорошо усвоил новый материал. Ты можешь вернуться к его изучению, ознакомься с § 1.7 и § 1.8 (учебник: Л.Л. Босова, Информатика и ИКТ, 5 класс). После этого выполни домашнее задание  в учебнике на стр. 34, №6, оформи решение в тетради. 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i?id=307485217-63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2060575"/>
            <a:ext cx="2076450" cy="2076450"/>
          </a:xfrm>
          <a:prstGeom prst="rect">
            <a:avLst/>
          </a:prstGeom>
          <a:noFill/>
        </p:spPr>
      </p:pic>
      <p:pic>
        <p:nvPicPr>
          <p:cNvPr id="3079" name="Picture 7" descr="i?id=3787909-48-72&amp;n=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688" y="260350"/>
            <a:ext cx="2349500" cy="2060575"/>
          </a:xfrm>
          <a:prstGeom prst="rect">
            <a:avLst/>
          </a:prstGeom>
          <a:noFill/>
        </p:spPr>
      </p:pic>
      <p:pic>
        <p:nvPicPr>
          <p:cNvPr id="3081" name="Picture 9" descr="i?id=104320650-64-72&amp;n=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2500" y="3573463"/>
            <a:ext cx="1873250" cy="1938337"/>
          </a:xfrm>
          <a:prstGeom prst="rect">
            <a:avLst/>
          </a:prstGeom>
          <a:noFill/>
        </p:spPr>
      </p:pic>
      <p:pic>
        <p:nvPicPr>
          <p:cNvPr id="3083" name="Picture 11" descr="i?id=574552074-54-7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79838" y="1557338"/>
            <a:ext cx="1728787" cy="1728787"/>
          </a:xfrm>
          <a:prstGeom prst="rect">
            <a:avLst/>
          </a:prstGeom>
          <a:noFill/>
        </p:spPr>
      </p:pic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6227763" y="3789363"/>
            <a:ext cx="26654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/>
              <a:t>(5+458)/</a:t>
            </a:r>
            <a:r>
              <a:rPr lang="en-US" sz="4000" b="1"/>
              <a:t>n</a:t>
            </a:r>
            <a:endParaRPr lang="ru-RU" sz="4000" b="1"/>
          </a:p>
        </p:txBody>
      </p:sp>
      <p:pic>
        <p:nvPicPr>
          <p:cNvPr id="3089" name="Picture 17" descr="i?id=456216653-24-7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3850" y="4437063"/>
            <a:ext cx="2808288" cy="1573212"/>
          </a:xfrm>
          <a:prstGeom prst="rect">
            <a:avLst/>
          </a:prstGeom>
          <a:noFill/>
        </p:spPr>
      </p:pic>
      <p:pic>
        <p:nvPicPr>
          <p:cNvPr id="3091" name="Picture 19" descr="i?id=341104898-59-7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68538" y="260350"/>
            <a:ext cx="1622425" cy="1655763"/>
          </a:xfrm>
          <a:prstGeom prst="rect">
            <a:avLst/>
          </a:prstGeom>
          <a:noFill/>
        </p:spPr>
      </p:pic>
      <p:pic>
        <p:nvPicPr>
          <p:cNvPr id="3095" name="Picture 23" descr="i?id=386525544-09-7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08625" y="4508500"/>
            <a:ext cx="2879725" cy="2149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646 -0.10798 C -0.37344 -0.07515 -0.61025 -0.04185 -0.70799 -0.02867 C -0.80573 -0.01526 -0.76476 -0.02197 -0.72362 -0.02867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" y="4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319 0.07908 C -0.1816 0.0659 -0.29983 0.05272 -0.34671 0.0476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" y="-1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209 -0.02798 C -0.22223 -0.21919 -0.29236 -0.41018 -0.32032 -0.48671 " pathEditMode="relative" ptsTypes="aA">
                                      <p:cBhvr>
                                        <p:cTn id="10" dur="2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542 0.08671 C 0.13125 -0.00161 0.22726 -0.08971 0.26562 -0.1248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" y="-10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62428E-7 C 0.20295 0.13665 0.40608 0.2733 0.48733 0.32786 " pathEditMode="relative" ptsTypes="aA">
                                      <p:cBhvr>
                                        <p:cTn id="14" dur="2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68313" y="260350"/>
            <a:ext cx="8135937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400" i="1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charset="0"/>
              </a:rPr>
              <a:t>Головоломка.</a:t>
            </a:r>
            <a:r>
              <a:rPr lang="ru-RU" sz="2400">
                <a:latin typeface="Calibri" pitchFamily="34" charset="0"/>
                <a:ea typeface="Times New Roman" pitchFamily="18" charset="0"/>
                <a:cs typeface="Arial" charset="0"/>
              </a:rPr>
              <a:t> </a:t>
            </a:r>
            <a:r>
              <a:rPr lang="ru-RU" sz="24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charset="0"/>
              </a:rPr>
              <a:t>Каждой букве алфавита поставлена в соответствие пара чисел: первое число – номер столбца, а второе – номер строки следующей кодовой таблицы:</a:t>
            </a:r>
            <a:endParaRPr lang="ru-RU" sz="2400">
              <a:ea typeface="Times New Roman" pitchFamily="18" charset="0"/>
              <a:cs typeface="Arial" charset="0"/>
            </a:endParaRPr>
          </a:p>
          <a:p>
            <a:pPr eaLnBrk="0" hangingPunct="0"/>
            <a:endParaRPr lang="ru-RU" sz="2400">
              <a:ea typeface="Times New Roman" pitchFamily="18" charset="0"/>
              <a:cs typeface="Arial" charset="0"/>
            </a:endParaRPr>
          </a:p>
        </p:txBody>
      </p:sp>
      <p:graphicFrame>
        <p:nvGraphicFramePr>
          <p:cNvPr id="4414" name="Group 318"/>
          <p:cNvGraphicFramePr>
            <a:graphicFrameLocks noGrp="1"/>
          </p:cNvGraphicFramePr>
          <p:nvPr/>
        </p:nvGraphicFramePr>
        <p:xfrm>
          <a:off x="827088" y="1916113"/>
          <a:ext cx="7200900" cy="1586230"/>
        </p:xfrm>
        <a:graphic>
          <a:graphicData uri="http://schemas.openxmlformats.org/drawingml/2006/table">
            <a:tbl>
              <a:tblPr/>
              <a:tblGrid>
                <a:gridCol w="560387"/>
                <a:gridCol w="568325"/>
                <a:gridCol w="560388"/>
                <a:gridCol w="598487"/>
                <a:gridCol w="568325"/>
                <a:gridCol w="560388"/>
                <a:gridCol w="603250"/>
                <a:gridCol w="563562"/>
                <a:gridCol w="615950"/>
                <a:gridCol w="568325"/>
                <a:gridCol w="715963"/>
                <a:gridCol w="71755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5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6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7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8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9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10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11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к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л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м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н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о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ь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ъ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ы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э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ю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я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п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р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с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т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у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ф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х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ч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ц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ш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щ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а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б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в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г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д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е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ё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ж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з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и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Arial" charset="0"/>
                        </a:rPr>
                        <a:t>й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11" name="Rectangle 315"/>
          <p:cNvSpPr>
            <a:spLocks noChangeArrowheads="1"/>
          </p:cNvSpPr>
          <p:nvPr/>
        </p:nvSpPr>
        <p:spPr bwMode="auto">
          <a:xfrm>
            <a:off x="468313" y="3716338"/>
            <a:ext cx="789463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4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charset="0"/>
              </a:rPr>
              <a:t>Пользуясь данной таблицей, расшифруйте головоломку:(3,1), (6,3), (4,2), (5,1), (5,3)</a:t>
            </a:r>
            <a:br>
              <a:rPr lang="ru-RU" sz="24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charset="0"/>
              </a:rPr>
            </a:br>
            <a:r>
              <a:rPr lang="ru-RU" sz="24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charset="0"/>
              </a:rPr>
              <a:t>(1,1), (5,1), (5,1), (2,2), (5,3), (10,3), (4,1), (1,3), (4,2)</a:t>
            </a:r>
            <a:endParaRPr lang="ru-RU" sz="2400">
              <a:ea typeface="Times New Roman" pitchFamily="18" charset="0"/>
              <a:cs typeface="Arial" charset="0"/>
            </a:endParaRPr>
          </a:p>
        </p:txBody>
      </p:sp>
      <p:sp>
        <p:nvSpPr>
          <p:cNvPr id="4419" name="Text Box 323"/>
          <p:cNvSpPr txBox="1">
            <a:spLocks noChangeArrowheads="1"/>
          </p:cNvSpPr>
          <p:nvPr/>
        </p:nvSpPr>
        <p:spPr bwMode="auto">
          <a:xfrm>
            <a:off x="1258888" y="5013325"/>
            <a:ext cx="20161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solidFill>
                  <a:srgbClr val="CC00FF"/>
                </a:solidFill>
              </a:rPr>
              <a:t>МЕТОД</a:t>
            </a:r>
          </a:p>
        </p:txBody>
      </p:sp>
      <p:sp>
        <p:nvSpPr>
          <p:cNvPr id="4420" name="Text Box 324"/>
          <p:cNvSpPr txBox="1">
            <a:spLocks noChangeArrowheads="1"/>
          </p:cNvSpPr>
          <p:nvPr/>
        </p:nvSpPr>
        <p:spPr bwMode="auto">
          <a:xfrm>
            <a:off x="4572000" y="5013325"/>
            <a:ext cx="30972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solidFill>
                  <a:srgbClr val="CC00FF"/>
                </a:solidFill>
              </a:rPr>
              <a:t>КООРДИНАТ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44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44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9" grpId="0"/>
      <p:bldP spid="4419" grpId="1"/>
      <p:bldP spid="4420" grpId="0"/>
      <p:bldP spid="442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765175"/>
            <a:ext cx="7989887" cy="2835275"/>
          </a:xfrm>
        </p:spPr>
        <p:txBody>
          <a:bodyPr/>
          <a:lstStyle/>
          <a:p>
            <a:r>
              <a:rPr lang="ru-RU" b="1"/>
              <a:t>«Формы представления информации. Метод координат»</a:t>
            </a:r>
            <a:r>
              <a:rPr lang="ru-RU"/>
              <a:t> 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650" y="3429000"/>
            <a:ext cx="2020888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 descr="i?id=181840717-27-7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451725" y="2781300"/>
            <a:ext cx="1285875" cy="1428750"/>
          </a:xfrm>
          <a:prstGeom prst="rect">
            <a:avLst/>
          </a:prstGeom>
          <a:noFill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24300" y="3738563"/>
            <a:ext cx="3384550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" name="Rectangle 10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ru-RU"/>
              <a:t>Задание №4 стр. 30(учебник) 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684213" y="5302250"/>
            <a:ext cx="78486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9600" b="1">
                <a:solidFill>
                  <a:srgbClr val="33CC33"/>
                </a:solidFill>
              </a:rPr>
              <a:t>РУСЛАН</a:t>
            </a:r>
          </a:p>
        </p:txBody>
      </p:sp>
      <p:pic>
        <p:nvPicPr>
          <p:cNvPr id="6157" name="Picture 13" descr="i?id=419947213-01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13" y="836613"/>
            <a:ext cx="6048375" cy="47259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reeform 2"/>
          <p:cNvSpPr>
            <a:spLocks/>
          </p:cNvSpPr>
          <p:nvPr/>
        </p:nvSpPr>
        <p:spPr bwMode="auto">
          <a:xfrm>
            <a:off x="1282700" y="2628900"/>
            <a:ext cx="2973388" cy="2863850"/>
          </a:xfrm>
          <a:custGeom>
            <a:avLst/>
            <a:gdLst/>
            <a:ahLst/>
            <a:cxnLst>
              <a:cxn ang="0">
                <a:pos x="704" y="1787"/>
              </a:cxn>
              <a:cxn ang="0">
                <a:pos x="704" y="1536"/>
              </a:cxn>
              <a:cxn ang="0">
                <a:pos x="0" y="1536"/>
              </a:cxn>
              <a:cxn ang="0">
                <a:pos x="704" y="879"/>
              </a:cxn>
              <a:cxn ang="0">
                <a:pos x="226" y="879"/>
              </a:cxn>
              <a:cxn ang="0">
                <a:pos x="709" y="448"/>
              </a:cxn>
              <a:cxn ang="0">
                <a:pos x="448" y="448"/>
              </a:cxn>
              <a:cxn ang="0">
                <a:pos x="930" y="0"/>
              </a:cxn>
              <a:cxn ang="0">
                <a:pos x="1402" y="454"/>
              </a:cxn>
              <a:cxn ang="0">
                <a:pos x="1157" y="454"/>
              </a:cxn>
              <a:cxn ang="0">
                <a:pos x="1634" y="879"/>
              </a:cxn>
              <a:cxn ang="0">
                <a:pos x="1163" y="879"/>
              </a:cxn>
              <a:cxn ang="0">
                <a:pos x="1873" y="1542"/>
              </a:cxn>
              <a:cxn ang="0">
                <a:pos x="1163" y="1542"/>
              </a:cxn>
              <a:cxn ang="0">
                <a:pos x="1163" y="1804"/>
              </a:cxn>
              <a:cxn ang="0">
                <a:pos x="704" y="1787"/>
              </a:cxn>
            </a:cxnLst>
            <a:rect l="0" t="0" r="r" b="b"/>
            <a:pathLst>
              <a:path w="1873" h="1804">
                <a:moveTo>
                  <a:pt x="704" y="1787"/>
                </a:moveTo>
                <a:lnTo>
                  <a:pt x="704" y="1536"/>
                </a:lnTo>
                <a:lnTo>
                  <a:pt x="0" y="1536"/>
                </a:lnTo>
                <a:lnTo>
                  <a:pt x="704" y="879"/>
                </a:lnTo>
                <a:lnTo>
                  <a:pt x="226" y="879"/>
                </a:lnTo>
                <a:lnTo>
                  <a:pt x="709" y="448"/>
                </a:lnTo>
                <a:lnTo>
                  <a:pt x="448" y="448"/>
                </a:lnTo>
                <a:lnTo>
                  <a:pt x="930" y="0"/>
                </a:lnTo>
                <a:lnTo>
                  <a:pt x="1402" y="454"/>
                </a:lnTo>
                <a:lnTo>
                  <a:pt x="1157" y="454"/>
                </a:lnTo>
                <a:lnTo>
                  <a:pt x="1634" y="879"/>
                </a:lnTo>
                <a:lnTo>
                  <a:pt x="1163" y="879"/>
                </a:lnTo>
                <a:lnTo>
                  <a:pt x="1873" y="1542"/>
                </a:lnTo>
                <a:lnTo>
                  <a:pt x="1163" y="1542"/>
                </a:lnTo>
                <a:lnTo>
                  <a:pt x="1163" y="1804"/>
                </a:lnTo>
                <a:lnTo>
                  <a:pt x="704" y="1787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00CC00"/>
              </a:gs>
              <a:gs pos="100000">
                <a:schemeClr val="bg1"/>
              </a:gs>
            </a:gsLst>
            <a:lin ang="0" scaled="1"/>
          </a:gradFill>
          <a:ln w="38100" cmpd="sng">
            <a:solidFill>
              <a:srgbClr val="00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15" name="Line 3"/>
          <p:cNvSpPr>
            <a:spLocks noChangeShapeType="1"/>
          </p:cNvSpPr>
          <p:nvPr/>
        </p:nvSpPr>
        <p:spPr bwMode="auto">
          <a:xfrm>
            <a:off x="611188" y="5795963"/>
            <a:ext cx="79930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V="1">
            <a:off x="915988" y="152400"/>
            <a:ext cx="0" cy="59769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96888" y="5726113"/>
            <a:ext cx="401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/>
              <a:t>О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330200" y="136525"/>
            <a:ext cx="539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i="1"/>
              <a:t>Y</a:t>
            </a:r>
            <a:endParaRPr lang="ru-RU" sz="2000" i="1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8274050" y="5884863"/>
            <a:ext cx="539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i="1"/>
              <a:t>X</a:t>
            </a:r>
            <a:endParaRPr lang="ru-RU" sz="2000" i="1"/>
          </a:p>
        </p:txBody>
      </p:sp>
      <p:sp>
        <p:nvSpPr>
          <p:cNvPr id="13320" name="Oval 8"/>
          <p:cNvSpPr>
            <a:spLocks noChangeArrowheads="1"/>
          </p:cNvSpPr>
          <p:nvPr/>
        </p:nvSpPr>
        <p:spPr bwMode="auto">
          <a:xfrm flipH="1">
            <a:off x="885825" y="5773738"/>
            <a:ext cx="53975" cy="539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3321" name="Group 9"/>
          <p:cNvGrpSpPr>
            <a:grpSpLocks/>
          </p:cNvGrpSpPr>
          <p:nvPr/>
        </p:nvGrpSpPr>
        <p:grpSpPr bwMode="auto">
          <a:xfrm>
            <a:off x="939800" y="504825"/>
            <a:ext cx="7446963" cy="5268913"/>
            <a:chOff x="628" y="2327"/>
            <a:chExt cx="2125" cy="1420"/>
          </a:xfrm>
        </p:grpSpPr>
        <p:sp>
          <p:nvSpPr>
            <p:cNvPr id="13322" name="Freeform 10"/>
            <p:cNvSpPr>
              <a:spLocks/>
            </p:cNvSpPr>
            <p:nvPr/>
          </p:nvSpPr>
          <p:spPr bwMode="auto">
            <a:xfrm>
              <a:off x="629" y="2327"/>
              <a:ext cx="2112" cy="14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1" y="46"/>
                </a:cxn>
                <a:cxn ang="0">
                  <a:pos x="384" y="244"/>
                </a:cxn>
                <a:cxn ang="0">
                  <a:pos x="774" y="279"/>
                </a:cxn>
                <a:cxn ang="0">
                  <a:pos x="1088" y="529"/>
                </a:cxn>
                <a:cxn ang="0">
                  <a:pos x="1507" y="576"/>
                </a:cxn>
                <a:cxn ang="0">
                  <a:pos x="1705" y="855"/>
                </a:cxn>
                <a:cxn ang="0">
                  <a:pos x="1978" y="1006"/>
                </a:cxn>
                <a:cxn ang="0">
                  <a:pos x="2001" y="1210"/>
                </a:cxn>
                <a:cxn ang="0">
                  <a:pos x="2112" y="1414"/>
                </a:cxn>
              </a:cxnLst>
              <a:rect l="0" t="0" r="r" b="b"/>
              <a:pathLst>
                <a:path w="2112" h="1414">
                  <a:moveTo>
                    <a:pt x="0" y="0"/>
                  </a:moveTo>
                  <a:cubicBezTo>
                    <a:pt x="43" y="2"/>
                    <a:pt x="87" y="5"/>
                    <a:pt x="151" y="46"/>
                  </a:cubicBezTo>
                  <a:cubicBezTo>
                    <a:pt x="215" y="87"/>
                    <a:pt x="280" y="205"/>
                    <a:pt x="384" y="244"/>
                  </a:cubicBezTo>
                  <a:cubicBezTo>
                    <a:pt x="488" y="283"/>
                    <a:pt x="657" y="232"/>
                    <a:pt x="774" y="279"/>
                  </a:cubicBezTo>
                  <a:cubicBezTo>
                    <a:pt x="891" y="326"/>
                    <a:pt x="966" y="480"/>
                    <a:pt x="1088" y="529"/>
                  </a:cubicBezTo>
                  <a:cubicBezTo>
                    <a:pt x="1210" y="578"/>
                    <a:pt x="1404" y="522"/>
                    <a:pt x="1507" y="576"/>
                  </a:cubicBezTo>
                  <a:cubicBezTo>
                    <a:pt x="1610" y="630"/>
                    <a:pt x="1626" y="783"/>
                    <a:pt x="1705" y="855"/>
                  </a:cubicBezTo>
                  <a:cubicBezTo>
                    <a:pt x="1784" y="927"/>
                    <a:pt x="1929" y="947"/>
                    <a:pt x="1978" y="1006"/>
                  </a:cubicBezTo>
                  <a:cubicBezTo>
                    <a:pt x="2027" y="1065"/>
                    <a:pt x="1979" y="1142"/>
                    <a:pt x="2001" y="1210"/>
                  </a:cubicBezTo>
                  <a:cubicBezTo>
                    <a:pt x="2023" y="1278"/>
                    <a:pt x="2067" y="1346"/>
                    <a:pt x="2112" y="1414"/>
                  </a:cubicBezTo>
                </a:path>
              </a:pathLst>
            </a:custGeom>
            <a:gradFill rotWithShape="1">
              <a:gsLst>
                <a:gs pos="0">
                  <a:srgbClr val="0099FF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3" name="AutoShape 11"/>
            <p:cNvSpPr>
              <a:spLocks noChangeArrowheads="1"/>
            </p:cNvSpPr>
            <p:nvPr/>
          </p:nvSpPr>
          <p:spPr bwMode="auto">
            <a:xfrm>
              <a:off x="628" y="2327"/>
              <a:ext cx="2125" cy="1420"/>
            </a:xfrm>
            <a:prstGeom prst="rtTriangle">
              <a:avLst/>
            </a:prstGeom>
            <a:gradFill rotWithShape="1">
              <a:gsLst>
                <a:gs pos="0">
                  <a:srgbClr val="0099FF">
                    <a:alpha val="50000"/>
                  </a:srgbClr>
                </a:gs>
                <a:gs pos="100000">
                  <a:schemeClr val="bg1">
                    <a:alpha val="0"/>
                  </a:schemeClr>
                </a:gs>
              </a:gsLst>
              <a:lin ang="1890000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3324" name="Line 12"/>
          <p:cNvSpPr>
            <a:spLocks noChangeShapeType="1"/>
          </p:cNvSpPr>
          <p:nvPr/>
        </p:nvSpPr>
        <p:spPr bwMode="auto">
          <a:xfrm flipV="1">
            <a:off x="1293813" y="5727700"/>
            <a:ext cx="0" cy="1476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V="1">
            <a:off x="2771775" y="5727700"/>
            <a:ext cx="0" cy="1476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V="1">
            <a:off x="4989513" y="5727700"/>
            <a:ext cx="0" cy="1476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rot="5400000" flipV="1">
            <a:off x="913607" y="5349081"/>
            <a:ext cx="0" cy="1476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rot="5400000" flipV="1">
            <a:off x="913607" y="3945731"/>
            <a:ext cx="0" cy="1476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rot="5400000" flipV="1">
            <a:off x="913607" y="2209006"/>
            <a:ext cx="0" cy="1476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1136650" y="5865813"/>
            <a:ext cx="31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1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2605088" y="5865813"/>
            <a:ext cx="31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5</a:t>
            </a: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4746625" y="5865813"/>
            <a:ext cx="479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10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508000" y="5246688"/>
            <a:ext cx="314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1</a:t>
            </a:r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508000" y="3832225"/>
            <a:ext cx="314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5</a:t>
            </a:r>
          </a:p>
        </p:txBody>
      </p:sp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360363" y="2095500"/>
            <a:ext cx="4619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10</a:t>
            </a:r>
          </a:p>
        </p:txBody>
      </p:sp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4092575" y="130175"/>
            <a:ext cx="5051425" cy="116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  <a:spcBef>
                <a:spcPct val="50000"/>
              </a:spcBef>
            </a:pPr>
            <a:r>
              <a:rPr lang="ru-RU">
                <a:solidFill>
                  <a:srgbClr val="0000FF"/>
                </a:solidFill>
              </a:rPr>
              <a:t>1</a:t>
            </a:r>
            <a:r>
              <a:rPr lang="ru-RU"/>
              <a:t>(4, 1), </a:t>
            </a:r>
            <a:r>
              <a:rPr lang="ru-RU">
                <a:solidFill>
                  <a:srgbClr val="0000FF"/>
                </a:solidFill>
              </a:rPr>
              <a:t>2</a:t>
            </a:r>
            <a:r>
              <a:rPr lang="ru-RU"/>
              <a:t>(4, 2), </a:t>
            </a:r>
            <a:r>
              <a:rPr lang="ru-RU">
                <a:solidFill>
                  <a:srgbClr val="0000FF"/>
                </a:solidFill>
              </a:rPr>
              <a:t>3</a:t>
            </a:r>
            <a:r>
              <a:rPr lang="ru-RU"/>
              <a:t>(1, 2), </a:t>
            </a:r>
            <a:r>
              <a:rPr lang="ru-RU">
                <a:solidFill>
                  <a:srgbClr val="0000FF"/>
                </a:solidFill>
              </a:rPr>
              <a:t>4</a:t>
            </a:r>
            <a:r>
              <a:rPr lang="ru-RU"/>
              <a:t>(4, 5), </a:t>
            </a:r>
            <a:r>
              <a:rPr lang="ru-RU">
                <a:solidFill>
                  <a:srgbClr val="0000FF"/>
                </a:solidFill>
              </a:rPr>
              <a:t>5</a:t>
            </a:r>
            <a:r>
              <a:rPr lang="ru-RU"/>
              <a:t>(2, 5),</a:t>
            </a:r>
            <a:br>
              <a:rPr lang="ru-RU"/>
            </a:br>
            <a:r>
              <a:rPr lang="ru-RU">
                <a:solidFill>
                  <a:srgbClr val="0000FF"/>
                </a:solidFill>
              </a:rPr>
              <a:t>6</a:t>
            </a:r>
            <a:r>
              <a:rPr lang="ru-RU"/>
              <a:t>(4, 7), </a:t>
            </a:r>
            <a:r>
              <a:rPr lang="ru-RU">
                <a:solidFill>
                  <a:srgbClr val="0000FF"/>
                </a:solidFill>
              </a:rPr>
              <a:t>7</a:t>
            </a:r>
            <a:r>
              <a:rPr lang="ru-RU"/>
              <a:t>(3, 7), </a:t>
            </a:r>
            <a:r>
              <a:rPr lang="ru-RU">
                <a:solidFill>
                  <a:srgbClr val="0000FF"/>
                </a:solidFill>
              </a:rPr>
              <a:t>8</a:t>
            </a:r>
            <a:r>
              <a:rPr lang="ru-RU"/>
              <a:t>(5, 9), </a:t>
            </a:r>
            <a:r>
              <a:rPr lang="ru-RU">
                <a:solidFill>
                  <a:srgbClr val="0000FF"/>
                </a:solidFill>
              </a:rPr>
              <a:t>9</a:t>
            </a:r>
            <a:r>
              <a:rPr lang="ru-RU"/>
              <a:t>(7, 7), </a:t>
            </a:r>
            <a:r>
              <a:rPr lang="ru-RU">
                <a:solidFill>
                  <a:srgbClr val="0000FF"/>
                </a:solidFill>
              </a:rPr>
              <a:t>10</a:t>
            </a:r>
            <a:r>
              <a:rPr lang="ru-RU"/>
              <a:t>(6, 7),</a:t>
            </a:r>
            <a:br>
              <a:rPr lang="ru-RU"/>
            </a:br>
            <a:r>
              <a:rPr lang="ru-RU">
                <a:solidFill>
                  <a:srgbClr val="0000FF"/>
                </a:solidFill>
              </a:rPr>
              <a:t>11</a:t>
            </a:r>
            <a:r>
              <a:rPr lang="ru-RU"/>
              <a:t>(8, 5), </a:t>
            </a:r>
            <a:r>
              <a:rPr lang="ru-RU">
                <a:solidFill>
                  <a:srgbClr val="0000FF"/>
                </a:solidFill>
              </a:rPr>
              <a:t>12</a:t>
            </a:r>
            <a:r>
              <a:rPr lang="ru-RU"/>
              <a:t>(6, 5), </a:t>
            </a:r>
            <a:r>
              <a:rPr lang="ru-RU">
                <a:solidFill>
                  <a:srgbClr val="0000FF"/>
                </a:solidFill>
              </a:rPr>
              <a:t>13</a:t>
            </a:r>
            <a:r>
              <a:rPr lang="ru-RU"/>
              <a:t>(9, 2), </a:t>
            </a:r>
            <a:r>
              <a:rPr lang="ru-RU">
                <a:solidFill>
                  <a:srgbClr val="0000FF"/>
                </a:solidFill>
              </a:rPr>
              <a:t>1</a:t>
            </a:r>
            <a:r>
              <a:rPr lang="ru-RU"/>
              <a:t>4(6, 2), </a:t>
            </a:r>
            <a:r>
              <a:rPr lang="ru-RU">
                <a:solidFill>
                  <a:srgbClr val="0000FF"/>
                </a:solidFill>
              </a:rPr>
              <a:t>15</a:t>
            </a:r>
            <a:r>
              <a:rPr lang="ru-RU"/>
              <a:t>(6, 1).</a:t>
            </a:r>
          </a:p>
        </p:txBody>
      </p:sp>
      <p:sp>
        <p:nvSpPr>
          <p:cNvPr id="13337" name="Oval 25"/>
          <p:cNvSpPr>
            <a:spLocks noChangeAspect="1" noChangeArrowheads="1"/>
          </p:cNvSpPr>
          <p:nvPr/>
        </p:nvSpPr>
        <p:spPr bwMode="auto">
          <a:xfrm>
            <a:off x="885825" y="5753100"/>
            <a:ext cx="71438" cy="7143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2135188" y="5321300"/>
            <a:ext cx="2682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 i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3339" name="Oval 27"/>
          <p:cNvSpPr>
            <a:spLocks noChangeAspect="1" noChangeArrowheads="1"/>
          </p:cNvSpPr>
          <p:nvPr/>
        </p:nvSpPr>
        <p:spPr bwMode="auto">
          <a:xfrm>
            <a:off x="892175" y="5768975"/>
            <a:ext cx="71438" cy="7143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40" name="Text Box 28"/>
          <p:cNvSpPr txBox="1">
            <a:spLocks noChangeArrowheads="1"/>
          </p:cNvSpPr>
          <p:nvPr/>
        </p:nvSpPr>
        <p:spPr bwMode="auto">
          <a:xfrm>
            <a:off x="2144713" y="4943475"/>
            <a:ext cx="2682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 i="1">
                <a:solidFill>
                  <a:srgbClr val="0000FF"/>
                </a:solidFill>
              </a:rPr>
              <a:t>2</a:t>
            </a:r>
          </a:p>
        </p:txBody>
      </p:sp>
      <p:grpSp>
        <p:nvGrpSpPr>
          <p:cNvPr id="13341" name="Group 29"/>
          <p:cNvGrpSpPr>
            <a:grpSpLocks/>
          </p:cNvGrpSpPr>
          <p:nvPr/>
        </p:nvGrpSpPr>
        <p:grpSpPr bwMode="auto">
          <a:xfrm>
            <a:off x="1003300" y="4937125"/>
            <a:ext cx="331788" cy="274638"/>
            <a:chOff x="632" y="3110"/>
            <a:chExt cx="209" cy="173"/>
          </a:xfrm>
        </p:grpSpPr>
        <p:sp>
          <p:nvSpPr>
            <p:cNvPr id="13342" name="Oval 30"/>
            <p:cNvSpPr>
              <a:spLocks noChangeAspect="1" noChangeArrowheads="1"/>
            </p:cNvSpPr>
            <p:nvPr/>
          </p:nvSpPr>
          <p:spPr bwMode="auto">
            <a:xfrm>
              <a:off x="796" y="3170"/>
              <a:ext cx="45" cy="4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3" name="Text Box 31"/>
            <p:cNvSpPr txBox="1">
              <a:spLocks noChangeArrowheads="1"/>
            </p:cNvSpPr>
            <p:nvPr/>
          </p:nvSpPr>
          <p:spPr bwMode="auto">
            <a:xfrm>
              <a:off x="632" y="3110"/>
              <a:ext cx="16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200" b="1" i="1">
                  <a:solidFill>
                    <a:srgbClr val="0000FF"/>
                  </a:solidFill>
                </a:rPr>
                <a:t>3</a:t>
              </a:r>
            </a:p>
          </p:txBody>
        </p:sp>
      </p:grpSp>
      <p:grpSp>
        <p:nvGrpSpPr>
          <p:cNvPr id="13344" name="Group 32"/>
          <p:cNvGrpSpPr>
            <a:grpSpLocks/>
          </p:cNvGrpSpPr>
          <p:nvPr/>
        </p:nvGrpSpPr>
        <p:grpSpPr bwMode="auto">
          <a:xfrm>
            <a:off x="2100263" y="3902075"/>
            <a:ext cx="331787" cy="274638"/>
            <a:chOff x="632" y="3110"/>
            <a:chExt cx="209" cy="173"/>
          </a:xfrm>
        </p:grpSpPr>
        <p:sp>
          <p:nvSpPr>
            <p:cNvPr id="13345" name="Oval 33"/>
            <p:cNvSpPr>
              <a:spLocks noChangeAspect="1" noChangeArrowheads="1"/>
            </p:cNvSpPr>
            <p:nvPr/>
          </p:nvSpPr>
          <p:spPr bwMode="auto">
            <a:xfrm>
              <a:off x="796" y="3170"/>
              <a:ext cx="45" cy="4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6" name="Text Box 34"/>
            <p:cNvSpPr txBox="1">
              <a:spLocks noChangeArrowheads="1"/>
            </p:cNvSpPr>
            <p:nvPr/>
          </p:nvSpPr>
          <p:spPr bwMode="auto">
            <a:xfrm>
              <a:off x="632" y="3110"/>
              <a:ext cx="16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200" b="1" i="1">
                  <a:solidFill>
                    <a:srgbClr val="0000FF"/>
                  </a:solidFill>
                </a:rPr>
                <a:t>4</a:t>
              </a:r>
            </a:p>
          </p:txBody>
        </p:sp>
      </p:grpSp>
      <p:grpSp>
        <p:nvGrpSpPr>
          <p:cNvPr id="13347" name="Group 35"/>
          <p:cNvGrpSpPr>
            <a:grpSpLocks/>
          </p:cNvGrpSpPr>
          <p:nvPr/>
        </p:nvGrpSpPr>
        <p:grpSpPr bwMode="auto">
          <a:xfrm>
            <a:off x="1365250" y="3897313"/>
            <a:ext cx="331788" cy="274637"/>
            <a:chOff x="632" y="3110"/>
            <a:chExt cx="209" cy="173"/>
          </a:xfrm>
        </p:grpSpPr>
        <p:sp>
          <p:nvSpPr>
            <p:cNvPr id="13348" name="Oval 36"/>
            <p:cNvSpPr>
              <a:spLocks noChangeAspect="1" noChangeArrowheads="1"/>
            </p:cNvSpPr>
            <p:nvPr/>
          </p:nvSpPr>
          <p:spPr bwMode="auto">
            <a:xfrm>
              <a:off x="796" y="3170"/>
              <a:ext cx="45" cy="4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9" name="Text Box 37"/>
            <p:cNvSpPr txBox="1">
              <a:spLocks noChangeArrowheads="1"/>
            </p:cNvSpPr>
            <p:nvPr/>
          </p:nvSpPr>
          <p:spPr bwMode="auto">
            <a:xfrm>
              <a:off x="632" y="3110"/>
              <a:ext cx="16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200" b="1" i="1">
                  <a:solidFill>
                    <a:srgbClr val="0000FF"/>
                  </a:solidFill>
                </a:rPr>
                <a:t>5</a:t>
              </a:r>
            </a:p>
          </p:txBody>
        </p:sp>
      </p:grpSp>
      <p:grpSp>
        <p:nvGrpSpPr>
          <p:cNvPr id="13350" name="Group 38"/>
          <p:cNvGrpSpPr>
            <a:grpSpLocks/>
          </p:cNvGrpSpPr>
          <p:nvPr/>
        </p:nvGrpSpPr>
        <p:grpSpPr bwMode="auto">
          <a:xfrm>
            <a:off x="2100263" y="3208338"/>
            <a:ext cx="331787" cy="274637"/>
            <a:chOff x="632" y="3110"/>
            <a:chExt cx="209" cy="173"/>
          </a:xfrm>
        </p:grpSpPr>
        <p:sp>
          <p:nvSpPr>
            <p:cNvPr id="13351" name="Oval 39"/>
            <p:cNvSpPr>
              <a:spLocks noChangeAspect="1" noChangeArrowheads="1"/>
            </p:cNvSpPr>
            <p:nvPr/>
          </p:nvSpPr>
          <p:spPr bwMode="auto">
            <a:xfrm>
              <a:off x="796" y="3170"/>
              <a:ext cx="45" cy="4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52" name="Text Box 40"/>
            <p:cNvSpPr txBox="1">
              <a:spLocks noChangeArrowheads="1"/>
            </p:cNvSpPr>
            <p:nvPr/>
          </p:nvSpPr>
          <p:spPr bwMode="auto">
            <a:xfrm>
              <a:off x="632" y="3110"/>
              <a:ext cx="16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200" b="1" i="1">
                  <a:solidFill>
                    <a:srgbClr val="0000FF"/>
                  </a:solidFill>
                </a:rPr>
                <a:t>6</a:t>
              </a:r>
            </a:p>
          </p:txBody>
        </p:sp>
      </p:grpSp>
      <p:grpSp>
        <p:nvGrpSpPr>
          <p:cNvPr id="13353" name="Group 41"/>
          <p:cNvGrpSpPr>
            <a:grpSpLocks/>
          </p:cNvGrpSpPr>
          <p:nvPr/>
        </p:nvGrpSpPr>
        <p:grpSpPr bwMode="auto">
          <a:xfrm>
            <a:off x="1712913" y="3208338"/>
            <a:ext cx="331787" cy="274637"/>
            <a:chOff x="632" y="3110"/>
            <a:chExt cx="209" cy="173"/>
          </a:xfrm>
        </p:grpSpPr>
        <p:sp>
          <p:nvSpPr>
            <p:cNvPr id="13354" name="Oval 42"/>
            <p:cNvSpPr>
              <a:spLocks noChangeAspect="1" noChangeArrowheads="1"/>
            </p:cNvSpPr>
            <p:nvPr/>
          </p:nvSpPr>
          <p:spPr bwMode="auto">
            <a:xfrm>
              <a:off x="796" y="3170"/>
              <a:ext cx="45" cy="4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55" name="Text Box 43"/>
            <p:cNvSpPr txBox="1">
              <a:spLocks noChangeArrowheads="1"/>
            </p:cNvSpPr>
            <p:nvPr/>
          </p:nvSpPr>
          <p:spPr bwMode="auto">
            <a:xfrm>
              <a:off x="632" y="3110"/>
              <a:ext cx="16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200" b="1" i="1">
                  <a:solidFill>
                    <a:srgbClr val="0000FF"/>
                  </a:solidFill>
                </a:rPr>
                <a:t>7</a:t>
              </a:r>
            </a:p>
          </p:txBody>
        </p:sp>
      </p:grpSp>
      <p:grpSp>
        <p:nvGrpSpPr>
          <p:cNvPr id="13356" name="Group 44"/>
          <p:cNvGrpSpPr>
            <a:grpSpLocks/>
          </p:cNvGrpSpPr>
          <p:nvPr/>
        </p:nvGrpSpPr>
        <p:grpSpPr bwMode="auto">
          <a:xfrm>
            <a:off x="2470150" y="2508250"/>
            <a:ext cx="331788" cy="274638"/>
            <a:chOff x="632" y="3110"/>
            <a:chExt cx="209" cy="173"/>
          </a:xfrm>
        </p:grpSpPr>
        <p:sp>
          <p:nvSpPr>
            <p:cNvPr id="13357" name="Oval 45"/>
            <p:cNvSpPr>
              <a:spLocks noChangeAspect="1" noChangeArrowheads="1"/>
            </p:cNvSpPr>
            <p:nvPr/>
          </p:nvSpPr>
          <p:spPr bwMode="auto">
            <a:xfrm>
              <a:off x="796" y="3170"/>
              <a:ext cx="45" cy="4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58" name="Text Box 46"/>
            <p:cNvSpPr txBox="1">
              <a:spLocks noChangeArrowheads="1"/>
            </p:cNvSpPr>
            <p:nvPr/>
          </p:nvSpPr>
          <p:spPr bwMode="auto">
            <a:xfrm>
              <a:off x="632" y="3110"/>
              <a:ext cx="16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200" b="1" i="1">
                  <a:solidFill>
                    <a:srgbClr val="0000FF"/>
                  </a:solidFill>
                </a:rPr>
                <a:t>8</a:t>
              </a:r>
            </a:p>
          </p:txBody>
        </p:sp>
      </p:grpSp>
      <p:grpSp>
        <p:nvGrpSpPr>
          <p:cNvPr id="13359" name="Group 47"/>
          <p:cNvGrpSpPr>
            <a:grpSpLocks/>
          </p:cNvGrpSpPr>
          <p:nvPr/>
        </p:nvGrpSpPr>
        <p:grpSpPr bwMode="auto">
          <a:xfrm>
            <a:off x="3217863" y="3208338"/>
            <a:ext cx="331787" cy="274637"/>
            <a:chOff x="632" y="3110"/>
            <a:chExt cx="209" cy="173"/>
          </a:xfrm>
        </p:grpSpPr>
        <p:sp>
          <p:nvSpPr>
            <p:cNvPr id="13360" name="Oval 48"/>
            <p:cNvSpPr>
              <a:spLocks noChangeAspect="1" noChangeArrowheads="1"/>
            </p:cNvSpPr>
            <p:nvPr/>
          </p:nvSpPr>
          <p:spPr bwMode="auto">
            <a:xfrm>
              <a:off x="796" y="3170"/>
              <a:ext cx="45" cy="4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61" name="Text Box 49"/>
            <p:cNvSpPr txBox="1">
              <a:spLocks noChangeArrowheads="1"/>
            </p:cNvSpPr>
            <p:nvPr/>
          </p:nvSpPr>
          <p:spPr bwMode="auto">
            <a:xfrm>
              <a:off x="632" y="3110"/>
              <a:ext cx="16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200" b="1" i="1">
                  <a:solidFill>
                    <a:srgbClr val="0000FF"/>
                  </a:solidFill>
                </a:rPr>
                <a:t>9</a:t>
              </a:r>
            </a:p>
          </p:txBody>
        </p:sp>
      </p:grpSp>
      <p:grpSp>
        <p:nvGrpSpPr>
          <p:cNvPr id="13362" name="Group 50"/>
          <p:cNvGrpSpPr>
            <a:grpSpLocks/>
          </p:cNvGrpSpPr>
          <p:nvPr/>
        </p:nvGrpSpPr>
        <p:grpSpPr bwMode="auto">
          <a:xfrm>
            <a:off x="2673350" y="3208338"/>
            <a:ext cx="498475" cy="274637"/>
            <a:chOff x="1678" y="2021"/>
            <a:chExt cx="314" cy="173"/>
          </a:xfrm>
        </p:grpSpPr>
        <p:sp>
          <p:nvSpPr>
            <p:cNvPr id="13363" name="Oval 51"/>
            <p:cNvSpPr>
              <a:spLocks noChangeAspect="1" noChangeArrowheads="1"/>
            </p:cNvSpPr>
            <p:nvPr/>
          </p:nvSpPr>
          <p:spPr bwMode="auto">
            <a:xfrm>
              <a:off x="1947" y="2081"/>
              <a:ext cx="45" cy="4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64" name="Text Box 52"/>
            <p:cNvSpPr txBox="1">
              <a:spLocks noChangeArrowheads="1"/>
            </p:cNvSpPr>
            <p:nvPr/>
          </p:nvSpPr>
          <p:spPr bwMode="auto">
            <a:xfrm>
              <a:off x="1678" y="2021"/>
              <a:ext cx="27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ru-RU" sz="1200" b="1" i="1">
                  <a:solidFill>
                    <a:srgbClr val="0000FF"/>
                  </a:solidFill>
                </a:rPr>
                <a:t>10</a:t>
              </a:r>
            </a:p>
          </p:txBody>
        </p:sp>
      </p:grpSp>
      <p:grpSp>
        <p:nvGrpSpPr>
          <p:cNvPr id="13365" name="Group 53"/>
          <p:cNvGrpSpPr>
            <a:grpSpLocks/>
          </p:cNvGrpSpPr>
          <p:nvPr/>
        </p:nvGrpSpPr>
        <p:grpSpPr bwMode="auto">
          <a:xfrm>
            <a:off x="3411538" y="3892550"/>
            <a:ext cx="498475" cy="274638"/>
            <a:chOff x="1678" y="2021"/>
            <a:chExt cx="314" cy="173"/>
          </a:xfrm>
        </p:grpSpPr>
        <p:sp>
          <p:nvSpPr>
            <p:cNvPr id="13366" name="Oval 54"/>
            <p:cNvSpPr>
              <a:spLocks noChangeAspect="1" noChangeArrowheads="1"/>
            </p:cNvSpPr>
            <p:nvPr/>
          </p:nvSpPr>
          <p:spPr bwMode="auto">
            <a:xfrm>
              <a:off x="1947" y="2081"/>
              <a:ext cx="45" cy="4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67" name="Text Box 55"/>
            <p:cNvSpPr txBox="1">
              <a:spLocks noChangeArrowheads="1"/>
            </p:cNvSpPr>
            <p:nvPr/>
          </p:nvSpPr>
          <p:spPr bwMode="auto">
            <a:xfrm>
              <a:off x="1678" y="2021"/>
              <a:ext cx="27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ru-RU" sz="1200" b="1" i="1">
                  <a:solidFill>
                    <a:srgbClr val="0000FF"/>
                  </a:solidFill>
                </a:rPr>
                <a:t>11</a:t>
              </a:r>
            </a:p>
          </p:txBody>
        </p:sp>
      </p:grpSp>
      <p:grpSp>
        <p:nvGrpSpPr>
          <p:cNvPr id="13368" name="Group 56"/>
          <p:cNvGrpSpPr>
            <a:grpSpLocks/>
          </p:cNvGrpSpPr>
          <p:nvPr/>
        </p:nvGrpSpPr>
        <p:grpSpPr bwMode="auto">
          <a:xfrm>
            <a:off x="2673350" y="3900488"/>
            <a:ext cx="498475" cy="274637"/>
            <a:chOff x="1678" y="2021"/>
            <a:chExt cx="314" cy="173"/>
          </a:xfrm>
        </p:grpSpPr>
        <p:sp>
          <p:nvSpPr>
            <p:cNvPr id="13369" name="Oval 57"/>
            <p:cNvSpPr>
              <a:spLocks noChangeAspect="1" noChangeArrowheads="1"/>
            </p:cNvSpPr>
            <p:nvPr/>
          </p:nvSpPr>
          <p:spPr bwMode="auto">
            <a:xfrm>
              <a:off x="1947" y="2081"/>
              <a:ext cx="45" cy="4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70" name="Text Box 58"/>
            <p:cNvSpPr txBox="1">
              <a:spLocks noChangeArrowheads="1"/>
            </p:cNvSpPr>
            <p:nvPr/>
          </p:nvSpPr>
          <p:spPr bwMode="auto">
            <a:xfrm>
              <a:off x="1678" y="2021"/>
              <a:ext cx="27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ru-RU" sz="1200" b="1" i="1">
                  <a:solidFill>
                    <a:srgbClr val="0000FF"/>
                  </a:solidFill>
                </a:rPr>
                <a:t>12</a:t>
              </a:r>
            </a:p>
          </p:txBody>
        </p:sp>
      </p:grpSp>
      <p:grpSp>
        <p:nvGrpSpPr>
          <p:cNvPr id="13371" name="Group 59"/>
          <p:cNvGrpSpPr>
            <a:grpSpLocks/>
          </p:cNvGrpSpPr>
          <p:nvPr/>
        </p:nvGrpSpPr>
        <p:grpSpPr bwMode="auto">
          <a:xfrm>
            <a:off x="3773488" y="4949825"/>
            <a:ext cx="498475" cy="274638"/>
            <a:chOff x="1678" y="2021"/>
            <a:chExt cx="314" cy="173"/>
          </a:xfrm>
        </p:grpSpPr>
        <p:sp>
          <p:nvSpPr>
            <p:cNvPr id="13372" name="Oval 60"/>
            <p:cNvSpPr>
              <a:spLocks noChangeAspect="1" noChangeArrowheads="1"/>
            </p:cNvSpPr>
            <p:nvPr/>
          </p:nvSpPr>
          <p:spPr bwMode="auto">
            <a:xfrm>
              <a:off x="1947" y="2081"/>
              <a:ext cx="45" cy="4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73" name="Text Box 61"/>
            <p:cNvSpPr txBox="1">
              <a:spLocks noChangeArrowheads="1"/>
            </p:cNvSpPr>
            <p:nvPr/>
          </p:nvSpPr>
          <p:spPr bwMode="auto">
            <a:xfrm>
              <a:off x="1678" y="2021"/>
              <a:ext cx="27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ru-RU" sz="1200" b="1" i="1">
                  <a:solidFill>
                    <a:srgbClr val="0000FF"/>
                  </a:solidFill>
                </a:rPr>
                <a:t>13</a:t>
              </a:r>
            </a:p>
          </p:txBody>
        </p:sp>
      </p:grpSp>
      <p:grpSp>
        <p:nvGrpSpPr>
          <p:cNvPr id="13374" name="Group 62"/>
          <p:cNvGrpSpPr>
            <a:grpSpLocks/>
          </p:cNvGrpSpPr>
          <p:nvPr/>
        </p:nvGrpSpPr>
        <p:grpSpPr bwMode="auto">
          <a:xfrm>
            <a:off x="2674938" y="4940300"/>
            <a:ext cx="498475" cy="274638"/>
            <a:chOff x="1678" y="2021"/>
            <a:chExt cx="314" cy="173"/>
          </a:xfrm>
        </p:grpSpPr>
        <p:sp>
          <p:nvSpPr>
            <p:cNvPr id="13375" name="Oval 63"/>
            <p:cNvSpPr>
              <a:spLocks noChangeAspect="1" noChangeArrowheads="1"/>
            </p:cNvSpPr>
            <p:nvPr/>
          </p:nvSpPr>
          <p:spPr bwMode="auto">
            <a:xfrm>
              <a:off x="1947" y="2081"/>
              <a:ext cx="45" cy="4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76" name="Text Box 64"/>
            <p:cNvSpPr txBox="1">
              <a:spLocks noChangeArrowheads="1"/>
            </p:cNvSpPr>
            <p:nvPr/>
          </p:nvSpPr>
          <p:spPr bwMode="auto">
            <a:xfrm>
              <a:off x="1678" y="2021"/>
              <a:ext cx="27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ru-RU" sz="1200" b="1" i="1">
                  <a:solidFill>
                    <a:srgbClr val="0000FF"/>
                  </a:solidFill>
                </a:rPr>
                <a:t>14</a:t>
              </a:r>
            </a:p>
          </p:txBody>
        </p:sp>
      </p:grpSp>
      <p:grpSp>
        <p:nvGrpSpPr>
          <p:cNvPr id="13377" name="Group 65"/>
          <p:cNvGrpSpPr>
            <a:grpSpLocks/>
          </p:cNvGrpSpPr>
          <p:nvPr/>
        </p:nvGrpSpPr>
        <p:grpSpPr bwMode="auto">
          <a:xfrm>
            <a:off x="2674938" y="5319713"/>
            <a:ext cx="498475" cy="274637"/>
            <a:chOff x="1678" y="2021"/>
            <a:chExt cx="314" cy="173"/>
          </a:xfrm>
        </p:grpSpPr>
        <p:sp>
          <p:nvSpPr>
            <p:cNvPr id="13378" name="Oval 66"/>
            <p:cNvSpPr>
              <a:spLocks noChangeAspect="1" noChangeArrowheads="1"/>
            </p:cNvSpPr>
            <p:nvPr/>
          </p:nvSpPr>
          <p:spPr bwMode="auto">
            <a:xfrm>
              <a:off x="1947" y="2081"/>
              <a:ext cx="45" cy="45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79" name="Text Box 67"/>
            <p:cNvSpPr txBox="1">
              <a:spLocks noChangeArrowheads="1"/>
            </p:cNvSpPr>
            <p:nvPr/>
          </p:nvSpPr>
          <p:spPr bwMode="auto">
            <a:xfrm>
              <a:off x="1678" y="2021"/>
              <a:ext cx="27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ru-RU" sz="1200" b="1" i="1">
                  <a:solidFill>
                    <a:srgbClr val="0000FF"/>
                  </a:solidFill>
                </a:rPr>
                <a:t>15</a:t>
              </a:r>
            </a:p>
          </p:txBody>
        </p:sp>
      </p:grpSp>
      <p:sp>
        <p:nvSpPr>
          <p:cNvPr id="13380" name="Text Box 68"/>
          <p:cNvSpPr txBox="1">
            <a:spLocks noChangeArrowheads="1"/>
          </p:cNvSpPr>
          <p:nvPr/>
        </p:nvSpPr>
        <p:spPr bwMode="auto">
          <a:xfrm>
            <a:off x="4562475" y="1560513"/>
            <a:ext cx="43513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1 – 2 – 3 – 4 – 5 – 6 – 7 – 8 – 9 – 10 – 11 – 12 – 13 – 14 – 15 – 1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21004E-6 L 0.1632 4.21004E-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32 4.21004E-6 L 0.1632 -0.0504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21004E-6 L 0.1632 4.21004E-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25 -0.00231 L 0.1625 -0.10687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3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3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3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53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/>
      <p:bldP spid="13336" grpId="0"/>
      <p:bldP spid="13337" grpId="0" animBg="1"/>
      <p:bldP spid="13337" grpId="1" animBg="1"/>
      <p:bldP spid="13338" grpId="0"/>
      <p:bldP spid="13339" grpId="0" animBg="1"/>
      <p:bldP spid="13339" grpId="1" animBg="1"/>
      <p:bldP spid="13340" grpId="0"/>
      <p:bldP spid="1338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Group 2"/>
          <p:cNvGraphicFramePr>
            <a:graphicFrameLocks noGrp="1"/>
          </p:cNvGraphicFramePr>
          <p:nvPr/>
        </p:nvGraphicFramePr>
        <p:xfrm>
          <a:off x="1658938" y="525463"/>
          <a:ext cx="5892800" cy="5570538"/>
        </p:xfrm>
        <a:graphic>
          <a:graphicData uri="http://schemas.openxmlformats.org/drawingml/2006/table">
            <a:tbl>
              <a:tblPr/>
              <a:tblGrid>
                <a:gridCol w="739775"/>
                <a:gridCol w="752475"/>
                <a:gridCol w="723900"/>
                <a:gridCol w="733425"/>
                <a:gridCol w="733425"/>
                <a:gridCol w="742950"/>
                <a:gridCol w="733425"/>
                <a:gridCol w="733425"/>
              </a:tblGrid>
              <a:tr h="700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08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469" name="Group 85"/>
          <p:cNvGraphicFramePr>
            <a:graphicFrameLocks noGrp="1"/>
          </p:cNvGraphicFramePr>
          <p:nvPr/>
        </p:nvGraphicFramePr>
        <p:xfrm>
          <a:off x="1654175" y="6162675"/>
          <a:ext cx="5892800" cy="518160"/>
        </p:xfrm>
        <a:graphic>
          <a:graphicData uri="http://schemas.openxmlformats.org/drawingml/2006/table">
            <a:tbl>
              <a:tblPr/>
              <a:tblGrid>
                <a:gridCol w="739775"/>
                <a:gridCol w="752475"/>
                <a:gridCol w="723900"/>
                <a:gridCol w="733425"/>
                <a:gridCol w="733425"/>
                <a:gridCol w="742950"/>
                <a:gridCol w="733425"/>
                <a:gridCol w="733425"/>
              </a:tblGrid>
              <a:tr h="447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endParaRPr kumimoji="0" 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  <a:endParaRPr kumimoji="0" 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  <a:endParaRPr kumimoji="0" 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  <a:endParaRPr kumimoji="0" 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endParaRPr kumimoji="0" 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  <a:endParaRPr kumimoji="0" 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endParaRPr kumimoji="0" 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496" name="Group 112"/>
          <p:cNvGraphicFramePr>
            <a:graphicFrameLocks noGrp="1"/>
          </p:cNvGraphicFramePr>
          <p:nvPr/>
        </p:nvGraphicFramePr>
        <p:xfrm>
          <a:off x="868363" y="520700"/>
          <a:ext cx="739775" cy="5570538"/>
        </p:xfrm>
        <a:graphic>
          <a:graphicData uri="http://schemas.openxmlformats.org/drawingml/2006/table">
            <a:tbl>
              <a:tblPr/>
              <a:tblGrid>
                <a:gridCol w="739775"/>
              </a:tblGrid>
              <a:tr h="700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  <a:endParaRPr kumimoji="0" 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  <a:endParaRPr kumimoji="0" 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8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523" name="Line 139"/>
          <p:cNvSpPr>
            <a:spLocks noChangeShapeType="1"/>
          </p:cNvSpPr>
          <p:nvPr/>
        </p:nvSpPr>
        <p:spPr bwMode="auto">
          <a:xfrm>
            <a:off x="1644650" y="6096000"/>
            <a:ext cx="4044950" cy="0"/>
          </a:xfrm>
          <a:prstGeom prst="line">
            <a:avLst/>
          </a:prstGeom>
          <a:noFill/>
          <a:ln w="38100">
            <a:solidFill>
              <a:srgbClr val="0099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524" name="Line 140"/>
          <p:cNvSpPr>
            <a:spLocks noChangeShapeType="1"/>
          </p:cNvSpPr>
          <p:nvPr/>
        </p:nvSpPr>
        <p:spPr bwMode="auto">
          <a:xfrm flipV="1">
            <a:off x="5689600" y="2286000"/>
            <a:ext cx="0" cy="3797300"/>
          </a:xfrm>
          <a:prstGeom prst="line">
            <a:avLst/>
          </a:prstGeom>
          <a:noFill/>
          <a:ln w="38100">
            <a:solidFill>
              <a:srgbClr val="0099FF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525" name="Line 141"/>
          <p:cNvSpPr>
            <a:spLocks noChangeShapeType="1"/>
          </p:cNvSpPr>
          <p:nvPr/>
        </p:nvSpPr>
        <p:spPr bwMode="auto">
          <a:xfrm flipV="1">
            <a:off x="1654175" y="2316163"/>
            <a:ext cx="0" cy="3797300"/>
          </a:xfrm>
          <a:prstGeom prst="line">
            <a:avLst/>
          </a:prstGeom>
          <a:noFill/>
          <a:ln w="38100">
            <a:solidFill>
              <a:srgbClr val="0099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526" name="Line 142"/>
          <p:cNvSpPr>
            <a:spLocks noChangeShapeType="1"/>
          </p:cNvSpPr>
          <p:nvPr/>
        </p:nvSpPr>
        <p:spPr bwMode="auto">
          <a:xfrm>
            <a:off x="1644650" y="2328863"/>
            <a:ext cx="4044950" cy="0"/>
          </a:xfrm>
          <a:prstGeom prst="line">
            <a:avLst/>
          </a:prstGeom>
          <a:noFill/>
          <a:ln w="38100">
            <a:solidFill>
              <a:srgbClr val="0099FF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527" name="Text Box 143"/>
          <p:cNvSpPr txBox="1">
            <a:spLocks noChangeArrowheads="1"/>
          </p:cNvSpPr>
          <p:nvPr/>
        </p:nvSpPr>
        <p:spPr bwMode="auto">
          <a:xfrm>
            <a:off x="5338763" y="1939925"/>
            <a:ext cx="7477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avie" pitchFamily="82" charset="0"/>
                <a:sym typeface="Wingdings" pitchFamily="2" charset="2"/>
              </a:rPr>
              <a:t>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500" fill="hold"/>
                                        <p:tgtEl>
                                          <p:spTgt spid="16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500" fill="hold"/>
                                        <p:tgtEl>
                                          <p:spTgt spid="16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16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16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16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500"/>
                            </p:stCondLst>
                            <p:childTnLst>
                              <p:par>
                                <p:cTn id="34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500" fill="hold"/>
                                        <p:tgtEl>
                                          <p:spTgt spid="16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23" grpId="0" animBg="1"/>
      <p:bldP spid="16524" grpId="0" animBg="1"/>
      <p:bldP spid="16525" grpId="0" animBg="1"/>
      <p:bldP spid="16526" grpId="0" animBg="1"/>
      <p:bldP spid="16527" grpId="0"/>
      <p:bldP spid="1652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Line 2"/>
          <p:cNvSpPr>
            <a:spLocks noChangeShapeType="1"/>
          </p:cNvSpPr>
          <p:nvPr/>
        </p:nvSpPr>
        <p:spPr bwMode="auto">
          <a:xfrm>
            <a:off x="3509963" y="3684588"/>
            <a:ext cx="0" cy="2420937"/>
          </a:xfrm>
          <a:prstGeom prst="line">
            <a:avLst/>
          </a:prstGeom>
          <a:noFill/>
          <a:ln w="19050">
            <a:solidFill>
              <a:srgbClr val="FF33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920750" y="3683000"/>
            <a:ext cx="2595563" cy="0"/>
          </a:xfrm>
          <a:prstGeom prst="line">
            <a:avLst/>
          </a:prstGeom>
          <a:noFill/>
          <a:ln w="19050">
            <a:solidFill>
              <a:srgbClr val="FF33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611188" y="6119813"/>
            <a:ext cx="79930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V="1">
            <a:off x="915988" y="476250"/>
            <a:ext cx="0" cy="59769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496888" y="6049963"/>
            <a:ext cx="401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i="1"/>
              <a:t>О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330200" y="460375"/>
            <a:ext cx="539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i="1"/>
              <a:t>Y</a:t>
            </a:r>
            <a:endParaRPr lang="ru-RU" sz="2000" i="1"/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8274050" y="6208713"/>
            <a:ext cx="539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i="1"/>
              <a:t>X</a:t>
            </a:r>
            <a:endParaRPr lang="ru-RU" sz="2000" i="1"/>
          </a:p>
        </p:txBody>
      </p:sp>
      <p:sp>
        <p:nvSpPr>
          <p:cNvPr id="18441" name="Oval 9"/>
          <p:cNvSpPr>
            <a:spLocks noChangeArrowheads="1"/>
          </p:cNvSpPr>
          <p:nvPr/>
        </p:nvSpPr>
        <p:spPr bwMode="auto">
          <a:xfrm flipH="1">
            <a:off x="3471863" y="3649663"/>
            <a:ext cx="71437" cy="71437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>
            <a:off x="922338" y="6122988"/>
            <a:ext cx="2595562" cy="0"/>
          </a:xfrm>
          <a:prstGeom prst="line">
            <a:avLst/>
          </a:prstGeom>
          <a:noFill/>
          <a:ln w="28575">
            <a:solidFill>
              <a:srgbClr val="0099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>
            <a:off x="914400" y="3694113"/>
            <a:ext cx="0" cy="2420937"/>
          </a:xfrm>
          <a:prstGeom prst="line">
            <a:avLst/>
          </a:prstGeom>
          <a:noFill/>
          <a:ln w="28575">
            <a:solidFill>
              <a:srgbClr val="0099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44" name="Oval 12"/>
          <p:cNvSpPr>
            <a:spLocks noChangeArrowheads="1"/>
          </p:cNvSpPr>
          <p:nvPr/>
        </p:nvSpPr>
        <p:spPr bwMode="auto">
          <a:xfrm flipH="1">
            <a:off x="885825" y="6097588"/>
            <a:ext cx="53975" cy="539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18445" name="Picture 13" descr="g010267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325563"/>
            <a:ext cx="6759575" cy="4779962"/>
          </a:xfrm>
          <a:prstGeom prst="rect">
            <a:avLst/>
          </a:prstGeom>
          <a:noFill/>
        </p:spPr>
      </p:pic>
      <p:sp>
        <p:nvSpPr>
          <p:cNvPr id="18446" name="Line 14"/>
          <p:cNvSpPr>
            <a:spLocks noChangeShapeType="1"/>
          </p:cNvSpPr>
          <p:nvPr/>
        </p:nvSpPr>
        <p:spPr bwMode="auto">
          <a:xfrm>
            <a:off x="914400" y="3676650"/>
            <a:ext cx="5495925" cy="0"/>
          </a:xfrm>
          <a:prstGeom prst="line">
            <a:avLst/>
          </a:prstGeom>
          <a:noFill/>
          <a:ln w="38100">
            <a:solidFill>
              <a:srgbClr val="0099FF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>
            <a:off x="6400800" y="3667125"/>
            <a:ext cx="0" cy="2476500"/>
          </a:xfrm>
          <a:prstGeom prst="line">
            <a:avLst/>
          </a:prstGeom>
          <a:noFill/>
          <a:ln w="38100">
            <a:solidFill>
              <a:srgbClr val="0099FF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48" name="Oval 16"/>
          <p:cNvSpPr>
            <a:spLocks noChangeArrowheads="1"/>
          </p:cNvSpPr>
          <p:nvPr/>
        </p:nvSpPr>
        <p:spPr bwMode="auto">
          <a:xfrm>
            <a:off x="858838" y="6057900"/>
            <a:ext cx="101600" cy="101600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.00139 L 0.60156 0.0013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64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0156 0.00139 L 0.60156 -0.35461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35" presetClass="emph" presetSubtype="0" repeatCount="5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5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5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000"/>
                            </p:stCondLst>
                            <p:childTnLst>
                              <p:par>
                                <p:cTn id="6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4" grpId="1" animBg="1"/>
      <p:bldP spid="18435" grpId="0" animBg="1"/>
      <p:bldP spid="18435" grpId="1" animBg="1"/>
      <p:bldP spid="18441" grpId="0" animBg="1"/>
      <p:bldP spid="18441" grpId="1" animBg="1"/>
      <p:bldP spid="18442" grpId="0" animBg="1"/>
      <p:bldP spid="18442" grpId="1" animBg="1"/>
      <p:bldP spid="18443" grpId="0" animBg="1"/>
      <p:bldP spid="18443" grpId="1" animBg="1"/>
      <p:bldP spid="18446" grpId="0" animBg="1"/>
      <p:bldP spid="18447" grpId="0" animBg="1"/>
      <p:bldP spid="18448" grpId="0" animBg="1"/>
      <p:bldP spid="18448" grpId="1" animBg="1"/>
      <p:bldP spid="18448" grpId="2" animBg="1"/>
      <p:bldP spid="18448" grpId="3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458</Words>
  <Application>Microsoft Office PowerPoint</Application>
  <PresentationFormat>Экран (4:3)</PresentationFormat>
  <Paragraphs>124</Paragraphs>
  <Slides>14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Оформление по умолчанию</vt:lpstr>
      <vt:lpstr>Формы представления информации. Метод координат</vt:lpstr>
      <vt:lpstr>Слайд 2</vt:lpstr>
      <vt:lpstr>Слайд 3</vt:lpstr>
      <vt:lpstr>«Формы представления информации. Метод координат» </vt:lpstr>
      <vt:lpstr>Слайд 5</vt:lpstr>
      <vt:lpstr>Задание №4 стр. 30(учебник) </vt:lpstr>
      <vt:lpstr>Слайд 7</vt:lpstr>
      <vt:lpstr>Слайд 8</vt:lpstr>
      <vt:lpstr>Слайд 9</vt:lpstr>
      <vt:lpstr>Слайд 10</vt:lpstr>
      <vt:lpstr>Слайд 11</vt:lpstr>
      <vt:lpstr>Подведение итогов урока. </vt:lpstr>
      <vt:lpstr>Рефлексия </vt:lpstr>
      <vt:lpstr>Домашнее задание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«Формы представления информации. Метод координат» </dc:title>
  <dc:creator>Саша</dc:creator>
  <cp:lastModifiedBy>Tata</cp:lastModifiedBy>
  <cp:revision>9</cp:revision>
  <dcterms:created xsi:type="dcterms:W3CDTF">2012-08-27T14:12:58Z</dcterms:created>
  <dcterms:modified xsi:type="dcterms:W3CDTF">2013-04-14T23:44:51Z</dcterms:modified>
</cp:coreProperties>
</file>