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328" r:id="rId2"/>
    <p:sldId id="284" r:id="rId3"/>
    <p:sldId id="256" r:id="rId4"/>
    <p:sldId id="257" r:id="rId5"/>
    <p:sldId id="258" r:id="rId6"/>
    <p:sldId id="260" r:id="rId7"/>
    <p:sldId id="261" r:id="rId8"/>
    <p:sldId id="262" r:id="rId9"/>
    <p:sldId id="264" r:id="rId10"/>
    <p:sldId id="263" r:id="rId11"/>
    <p:sldId id="265" r:id="rId12"/>
    <p:sldId id="266" r:id="rId13"/>
    <p:sldId id="279" r:id="rId14"/>
    <p:sldId id="259" r:id="rId15"/>
    <p:sldId id="267" r:id="rId16"/>
    <p:sldId id="322" r:id="rId17"/>
    <p:sldId id="268" r:id="rId18"/>
    <p:sldId id="281" r:id="rId19"/>
    <p:sldId id="283" r:id="rId20"/>
    <p:sldId id="269" r:id="rId21"/>
    <p:sldId id="271" r:id="rId22"/>
    <p:sldId id="270" r:id="rId23"/>
    <p:sldId id="272" r:id="rId24"/>
    <p:sldId id="273" r:id="rId25"/>
    <p:sldId id="274" r:id="rId26"/>
    <p:sldId id="275" r:id="rId27"/>
    <p:sldId id="276" r:id="rId28"/>
    <p:sldId id="277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8" r:id="rId41"/>
    <p:sldId id="299" r:id="rId42"/>
    <p:sldId id="300" r:id="rId43"/>
    <p:sldId id="297" r:id="rId44"/>
    <p:sldId id="285" r:id="rId45"/>
    <p:sldId id="301" r:id="rId46"/>
    <p:sldId id="323" r:id="rId47"/>
    <p:sldId id="302" r:id="rId48"/>
    <p:sldId id="303" r:id="rId49"/>
    <p:sldId id="304" r:id="rId50"/>
    <p:sldId id="305" r:id="rId51"/>
    <p:sldId id="306" r:id="rId52"/>
    <p:sldId id="324" r:id="rId53"/>
    <p:sldId id="326" r:id="rId54"/>
    <p:sldId id="325" r:id="rId55"/>
    <p:sldId id="307" r:id="rId56"/>
    <p:sldId id="308" r:id="rId57"/>
    <p:sldId id="309" r:id="rId58"/>
    <p:sldId id="311" r:id="rId59"/>
    <p:sldId id="313" r:id="rId60"/>
    <p:sldId id="310" r:id="rId61"/>
    <p:sldId id="312" r:id="rId62"/>
    <p:sldId id="314" r:id="rId63"/>
    <p:sldId id="315" r:id="rId64"/>
    <p:sldId id="316" r:id="rId65"/>
    <p:sldId id="317" r:id="rId66"/>
    <p:sldId id="318" r:id="rId67"/>
    <p:sldId id="319" r:id="rId68"/>
    <p:sldId id="320" r:id="rId69"/>
    <p:sldId id="321" r:id="rId70"/>
    <p:sldId id="327" r:id="rId7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FAB69B-CC1B-40B5-805A-58A1AAB91488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2EEEB8-B397-4417-A8FA-21C716BEE9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336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5570543-A6A4-4EE8-A03C-DD6FCF4849EC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2E52-0666-419D-829D-421C80282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0543-A6A4-4EE8-A03C-DD6FCF4849EC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2E52-0666-419D-829D-421C80282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0543-A6A4-4EE8-A03C-DD6FCF4849EC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2E52-0666-419D-829D-421C80282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0543-A6A4-4EE8-A03C-DD6FCF4849EC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2E52-0666-419D-829D-421C80282691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0543-A6A4-4EE8-A03C-DD6FCF4849EC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2E52-0666-419D-829D-421C8028269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0543-A6A4-4EE8-A03C-DD6FCF4849EC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2E52-0666-419D-829D-421C8028269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0543-A6A4-4EE8-A03C-DD6FCF4849EC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2E52-0666-419D-829D-421C80282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0543-A6A4-4EE8-A03C-DD6FCF4849EC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2E52-0666-419D-829D-421C80282691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0543-A6A4-4EE8-A03C-DD6FCF4849EC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2E52-0666-419D-829D-421C80282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0543-A6A4-4EE8-A03C-DD6FCF4849EC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2E52-0666-419D-829D-421C80282691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70543-A6A4-4EE8-A03C-DD6FCF4849EC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DD2E52-0666-419D-829D-421C8028269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5570543-A6A4-4EE8-A03C-DD6FCF4849EC}" type="datetimeFigureOut">
              <a:rPr lang="ru-RU" smtClean="0"/>
              <a:t>31.01.2013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1DD2E52-0666-419D-829D-421C8028269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wav"/><Relationship Id="rId2" Type="http://schemas.microsoft.com/office/2007/relationships/media" Target="../media/media1.wav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2.wav"/><Relationship Id="rId4" Type="http://schemas.openxmlformats.org/officeDocument/2006/relationships/image" Target="../media/image43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A1%D0%B8%D1%80%D0%B0%D0%BA%D1%83%D0%B7%D1%8B" TargetMode="External"/><Relationship Id="rId3" Type="http://schemas.openxmlformats.org/officeDocument/2006/relationships/hyperlink" Target="http://ru.wikipedia.org/wiki/287_%D0%B3%D0%BE%D0%B4_%D0%B4%D0%BE_%D0%BD._%D1%8D." TargetMode="External"/><Relationship Id="rId7" Type="http://schemas.openxmlformats.org/officeDocument/2006/relationships/hyperlink" Target="http://ru.wikipedia.org/wiki/%D0%98%D0%BD%D0%B6%D0%B5%D0%BD%D0%B5%D1%80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4%D0%B8%D0%B7%D0%B8%D0%BA" TargetMode="External"/><Relationship Id="rId11" Type="http://schemas.openxmlformats.org/officeDocument/2006/relationships/hyperlink" Target="http://ru.wikipedia.org/wiki/%D0%93%D0%B8%D0%B4%D1%80%D0%BE%D1%81%D1%82%D0%B0%D1%82%D0%B8%D0%BA%D0%B0" TargetMode="External"/><Relationship Id="rId5" Type="http://schemas.openxmlformats.org/officeDocument/2006/relationships/hyperlink" Target="http://ru.wikipedia.org/wiki/%D0%9C%D0%B0%D1%82%D0%B5%D0%BC%D0%B0%D1%82%D0%B8%D0%BA" TargetMode="External"/><Relationship Id="rId10" Type="http://schemas.openxmlformats.org/officeDocument/2006/relationships/hyperlink" Target="http://ru.wikipedia.org/wiki/%D0%9C%D0%B5%D1%85%D0%B0%D0%BD%D0%B8%D0%BA%D0%B0" TargetMode="External"/><Relationship Id="rId4" Type="http://schemas.openxmlformats.org/officeDocument/2006/relationships/hyperlink" Target="http://ru.wikipedia.org/wiki/212_%D0%B3%D0%BE%D0%B4_%D0%B4%D0%BE_%D0%BD._%D1%8D." TargetMode="External"/><Relationship Id="rId9" Type="http://schemas.openxmlformats.org/officeDocument/2006/relationships/hyperlink" Target="http://ru.wikipedia.org/wiki/%D0%93%D0%B5%D0%BE%D0%BC%D0%B5%D1%82%D1%80%D0%B8%D1%8F" TargetMode="Externa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C%D0%B0%D1%82%D0%B5%D0%BC%D0%B0%D1%82%D0%B8%D0%BA" TargetMode="External"/><Relationship Id="rId3" Type="http://schemas.openxmlformats.org/officeDocument/2006/relationships/hyperlink" Target="http://ru.wikipedia.org/wiki/1643_%D0%B3%D0%BE%D0%B4" TargetMode="External"/><Relationship Id="rId7" Type="http://schemas.openxmlformats.org/officeDocument/2006/relationships/hyperlink" Target="http://ru.wikipedia.org/wiki/%D0%90%D0%BD%D0%B3%D0%BB%D0%B8%D1%8F" TargetMode="External"/><Relationship Id="rId12" Type="http://schemas.openxmlformats.org/officeDocument/2006/relationships/image" Target="../media/image51.jpeg"/><Relationship Id="rId2" Type="http://schemas.openxmlformats.org/officeDocument/2006/relationships/hyperlink" Target="http://ru.wikipedia.org/wiki/4_%D1%8F%D0%BD%D0%B2%D0%B0%D1%80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3%D1%80%D0%B8%D0%B3%D0%BE%D1%80%D0%B8%D0%B0%D0%BD%D1%81%D0%BA%D0%B8%D0%B9_%D0%BA%D0%B0%D0%BB%D0%B5%D0%BD%D0%B4%D0%B0%D1%80%D1%8C" TargetMode="External"/><Relationship Id="rId11" Type="http://schemas.openxmlformats.org/officeDocument/2006/relationships/hyperlink" Target="http://ru.wikipedia.org/wiki/%D0%90%D1%81%D1%82%D1%80%D0%BE%D0%BD%D0%BE%D0%BC" TargetMode="External"/><Relationship Id="rId5" Type="http://schemas.openxmlformats.org/officeDocument/2006/relationships/hyperlink" Target="http://ru.wikipedia.org/wiki/1727_%D0%B3%D0%BE%D0%B4" TargetMode="External"/><Relationship Id="rId10" Type="http://schemas.openxmlformats.org/officeDocument/2006/relationships/hyperlink" Target="http://ru.wikipedia.org/wiki/%D0%A4%D0%B8%D0%B7%D0%B8%D0%BA" TargetMode="External"/><Relationship Id="rId4" Type="http://schemas.openxmlformats.org/officeDocument/2006/relationships/hyperlink" Target="http://ru.wikipedia.org/wiki/31_%D0%BC%D0%B0%D1%80%D1%82%D0%B0" TargetMode="External"/><Relationship Id="rId9" Type="http://schemas.openxmlformats.org/officeDocument/2006/relationships/hyperlink" Target="http://ru.wikipedia.org/wiki/%D0%9C%D0%B5%D1%85%D0%B0%D0%BD%D0%B8%D0%BA%D0%B0" TargetMode="Externa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28536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Разработка внеклассного мероприятия по математике и физике для учащихся 8 – 9 классов.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4149080"/>
            <a:ext cx="6840760" cy="1368152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000" dirty="0" smtClean="0"/>
              <a:t>Учитель математики средней общеобразовательной школы № 41 ОАО «РЖД»  Кашенцева М. 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4414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ЛАДЬЯ</a:t>
            </a:r>
            <a:endParaRPr lang="ru-RU" sz="48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 descr="Ладья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204864"/>
            <a:ext cx="4608512" cy="3456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966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ФЕРЗЬ</a:t>
            </a:r>
            <a:endParaRPr lang="ru-RU" dirty="0"/>
          </a:p>
        </p:txBody>
      </p:sp>
      <p:pic>
        <p:nvPicPr>
          <p:cNvPr id="4" name="Объект 3" descr="Ферз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204864"/>
            <a:ext cx="4968552" cy="36724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6868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КОРОЛЬ</a:t>
            </a:r>
            <a:endParaRPr lang="ru-RU" dirty="0"/>
          </a:p>
        </p:txBody>
      </p:sp>
      <p:pic>
        <p:nvPicPr>
          <p:cNvPr id="4" name="Объект 3" descr="Корол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752528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12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ПРИВЕТСТВУЕМ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u-RU" sz="6000" dirty="0" smtClean="0">
                <a:solidFill>
                  <a:srgbClr val="7030A0"/>
                </a:solidFill>
              </a:rPr>
              <a:t>ЖЮРИ КОНКУРСА!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ndAc>
          <p:stSnd>
            <p:snd r:embed="rId2" name="applause.wav"/>
          </p:stSnd>
        </p:sndAc>
      </p:transition>
    </mc:Choice>
    <mc:Fallback xmlns="">
      <p:transition spd="slow"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ахматная доска картинка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412776"/>
            <a:ext cx="4968552" cy="41764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8673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1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3" descr="File:Chess piece - White paw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2680"/>
            <a:ext cx="2016224" cy="2736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hess piece - Black paw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276872"/>
            <a:ext cx="2016224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07701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1</a:t>
            </a:r>
            <a:endParaRPr lang="ru-RU" sz="48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Объект 3" descr="File:Chess piece - White pawn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272679"/>
            <a:ext cx="1656184" cy="16179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hess piece - Black pawn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76871"/>
            <a:ext cx="1728192" cy="161379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21986" y="3890665"/>
            <a:ext cx="710002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ПОМНИШЬ ЛИ ТЫ?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3246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1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348880"/>
            <a:ext cx="6400800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4200" dirty="0"/>
              <a:t>Д</a:t>
            </a:r>
            <a:r>
              <a:rPr lang="ru-RU" sz="4200" dirty="0" smtClean="0"/>
              <a:t>юйм – </a:t>
            </a:r>
          </a:p>
          <a:p>
            <a:pPr indent="0" algn="ctr">
              <a:buNone/>
            </a:pPr>
            <a:r>
              <a:rPr lang="ru-RU" sz="3300" dirty="0" smtClean="0"/>
              <a:t>(</a:t>
            </a:r>
            <a:r>
              <a:rPr lang="ru-RU" sz="3300" dirty="0"/>
              <a:t>2,5 см) – длина фаланги большого </a:t>
            </a:r>
            <a:r>
              <a:rPr lang="ru-RU" sz="3300" dirty="0" smtClean="0"/>
              <a:t>пальца</a:t>
            </a:r>
          </a:p>
          <a:p>
            <a:pPr marL="342900" indent="-342900">
              <a:buFont typeface="Wingdings" pitchFamily="2" charset="2"/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433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1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348880"/>
            <a:ext cx="6400800" cy="3048001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ru-RU" sz="4600" dirty="0" smtClean="0"/>
              <a:t>Пядь - </a:t>
            </a:r>
          </a:p>
          <a:p>
            <a:pPr indent="0">
              <a:buNone/>
            </a:pPr>
            <a:r>
              <a:rPr lang="ru-RU" sz="5100" dirty="0" smtClean="0"/>
              <a:t>(16 см) </a:t>
            </a:r>
          </a:p>
          <a:p>
            <a:pPr marL="342900" indent="-342900">
              <a:buFont typeface="Wingdings" pitchFamily="2" charset="2"/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indent="0">
              <a:buNone/>
            </a:pPr>
            <a:endParaRPr lang="ru-RU" dirty="0"/>
          </a:p>
        </p:txBody>
      </p:sp>
      <p:pic>
        <p:nvPicPr>
          <p:cNvPr id="4" name="Picture 10" descr="пяд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28292"/>
            <a:ext cx="237522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8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1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2348880"/>
            <a:ext cx="6400800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5100" dirty="0" smtClean="0"/>
              <a:t>Сажень</a:t>
            </a:r>
            <a:r>
              <a:rPr lang="ru-RU" sz="2800" dirty="0" smtClean="0"/>
              <a:t> - </a:t>
            </a:r>
          </a:p>
          <a:p>
            <a:pPr indent="0" algn="ctr">
              <a:buNone/>
            </a:pPr>
            <a:r>
              <a:rPr lang="ru-RU" sz="5100" dirty="0" smtClean="0"/>
              <a:t>(</a:t>
            </a:r>
            <a:r>
              <a:rPr lang="ru-RU" sz="5100" dirty="0"/>
              <a:t>213 см)</a:t>
            </a:r>
          </a:p>
          <a:p>
            <a:pPr marL="342900" indent="-342900">
              <a:buFont typeface="Wingdings" pitchFamily="2" charset="2"/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985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15616" y="2708920"/>
            <a:ext cx="68407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КВМиФ</a:t>
            </a:r>
            <a:endParaRPr lang="ru-RU" sz="10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4746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1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470348"/>
            <a:ext cx="6400800" cy="3048001"/>
          </a:xfrm>
        </p:spPr>
        <p:txBody>
          <a:bodyPr>
            <a:normAutofit fontScale="85000" lnSpcReduction="20000"/>
          </a:bodyPr>
          <a:lstStyle/>
          <a:p>
            <a:pPr lvl="0" indent="0">
              <a:buNone/>
            </a:pPr>
            <a:r>
              <a:rPr lang="ru-RU" sz="3000" dirty="0"/>
              <a:t>косая сажень </a:t>
            </a:r>
            <a:r>
              <a:rPr lang="ru-RU" sz="3000" dirty="0" smtClean="0"/>
              <a:t>– </a:t>
            </a:r>
          </a:p>
          <a:p>
            <a:pPr lvl="0"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248 см) – </a:t>
            </a:r>
            <a:endParaRPr lang="ru-RU" sz="2400" dirty="0" smtClean="0"/>
          </a:p>
          <a:p>
            <a:pPr lvl="0" indent="0">
              <a:buNone/>
            </a:pPr>
            <a:r>
              <a:rPr lang="ru-RU" sz="2400" dirty="0" smtClean="0"/>
              <a:t>расстояние </a:t>
            </a:r>
            <a:r>
              <a:rPr lang="ru-RU" sz="2400" dirty="0"/>
              <a:t>от пальцев </a:t>
            </a:r>
            <a:endParaRPr lang="ru-RU" sz="2400" dirty="0" smtClean="0"/>
          </a:p>
          <a:p>
            <a:pPr lvl="0" indent="0">
              <a:buNone/>
            </a:pPr>
            <a:r>
              <a:rPr lang="ru-RU" sz="2400" dirty="0" smtClean="0"/>
              <a:t>левой </a:t>
            </a:r>
            <a:r>
              <a:rPr lang="ru-RU" sz="2400" dirty="0"/>
              <a:t>ноги до конца </a:t>
            </a:r>
            <a:endParaRPr lang="ru-RU" sz="2400" dirty="0" smtClean="0"/>
          </a:p>
          <a:p>
            <a:pPr lvl="0" indent="0">
              <a:buNone/>
            </a:pPr>
            <a:r>
              <a:rPr lang="ru-RU" sz="2400" dirty="0" smtClean="0"/>
              <a:t>пальцев </a:t>
            </a:r>
            <a:r>
              <a:rPr lang="ru-RU" sz="2400" dirty="0"/>
              <a:t>поднятой </a:t>
            </a:r>
            <a:endParaRPr lang="ru-RU" sz="2400" dirty="0" smtClean="0"/>
          </a:p>
          <a:p>
            <a:pPr lvl="0" indent="0">
              <a:buNone/>
            </a:pPr>
            <a:r>
              <a:rPr lang="ru-RU" sz="2400" dirty="0" smtClean="0"/>
              <a:t>правой </a:t>
            </a:r>
            <a:r>
              <a:rPr lang="ru-RU" sz="2400" dirty="0"/>
              <a:t>руки;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4" name="Picture 5" descr="косая саж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276872"/>
            <a:ext cx="1858604" cy="3241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504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1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367053"/>
            <a:ext cx="6400800" cy="3048001"/>
          </a:xfrm>
        </p:spPr>
        <p:txBody>
          <a:bodyPr/>
          <a:lstStyle/>
          <a:p>
            <a:pPr indent="0">
              <a:buNone/>
            </a:pPr>
            <a:r>
              <a:rPr lang="ru-RU" sz="2800" dirty="0"/>
              <a:t>локоть или аршин </a:t>
            </a:r>
            <a:r>
              <a:rPr lang="ru-RU" sz="2800" dirty="0" smtClean="0"/>
              <a:t>–</a:t>
            </a:r>
          </a:p>
          <a:p>
            <a:pPr indent="0">
              <a:buNone/>
            </a:pPr>
            <a:r>
              <a:rPr lang="ru-RU" sz="2400" dirty="0" smtClean="0"/>
              <a:t>(</a:t>
            </a:r>
            <a:r>
              <a:rPr lang="ru-RU" sz="2400" dirty="0"/>
              <a:t>45 см) – расстояние </a:t>
            </a:r>
            <a:endParaRPr lang="ru-RU" sz="2400" dirty="0" smtClean="0"/>
          </a:p>
          <a:p>
            <a:pPr indent="0">
              <a:buNone/>
            </a:pPr>
            <a:r>
              <a:rPr lang="ru-RU" sz="2400" dirty="0" smtClean="0"/>
              <a:t>от </a:t>
            </a:r>
            <a:r>
              <a:rPr lang="ru-RU" sz="2400" dirty="0"/>
              <a:t>концов пальцев </a:t>
            </a:r>
            <a:endParaRPr lang="ru-RU" sz="2400" dirty="0" smtClean="0"/>
          </a:p>
          <a:p>
            <a:pPr indent="0">
              <a:buNone/>
            </a:pPr>
            <a:r>
              <a:rPr lang="ru-RU" sz="2400" dirty="0" smtClean="0"/>
              <a:t>до </a:t>
            </a:r>
            <a:r>
              <a:rPr lang="ru-RU" sz="2400" dirty="0"/>
              <a:t>локтя согнутой руки</a:t>
            </a:r>
          </a:p>
        </p:txBody>
      </p:sp>
      <p:pic>
        <p:nvPicPr>
          <p:cNvPr id="4" name="Picture 4" descr="локот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76872"/>
            <a:ext cx="1728191" cy="311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7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1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indent="0">
              <a:buNone/>
            </a:pPr>
            <a:r>
              <a:rPr lang="ru-RU" sz="2800" dirty="0"/>
              <a:t>маховая сажень </a:t>
            </a:r>
            <a:r>
              <a:rPr lang="ru-RU" sz="2800" dirty="0" smtClean="0"/>
              <a:t>–</a:t>
            </a:r>
          </a:p>
          <a:p>
            <a:pPr lvl="0" indent="0">
              <a:buNone/>
            </a:pPr>
            <a:r>
              <a:rPr lang="ru-RU" sz="2000" dirty="0" smtClean="0"/>
              <a:t>(</a:t>
            </a:r>
            <a:r>
              <a:rPr lang="ru-RU" sz="2000" dirty="0"/>
              <a:t>176 см) – </a:t>
            </a:r>
            <a:endParaRPr lang="ru-RU" sz="2000" dirty="0" smtClean="0"/>
          </a:p>
          <a:p>
            <a:pPr lvl="0" indent="0">
              <a:buNone/>
            </a:pPr>
            <a:r>
              <a:rPr lang="ru-RU" sz="2000" dirty="0" smtClean="0"/>
              <a:t>расстояние </a:t>
            </a:r>
            <a:r>
              <a:rPr lang="ru-RU" sz="2000" dirty="0"/>
              <a:t>между </a:t>
            </a:r>
            <a:endParaRPr lang="ru-RU" sz="2000" dirty="0" smtClean="0"/>
          </a:p>
          <a:p>
            <a:pPr lvl="0" indent="0">
              <a:buNone/>
            </a:pPr>
            <a:r>
              <a:rPr lang="ru-RU" sz="2000" dirty="0" smtClean="0"/>
              <a:t>концами </a:t>
            </a:r>
            <a:r>
              <a:rPr lang="ru-RU" sz="2000" dirty="0"/>
              <a:t>пальцев </a:t>
            </a:r>
            <a:endParaRPr lang="ru-RU" sz="2000" dirty="0" smtClean="0"/>
          </a:p>
          <a:p>
            <a:pPr lvl="0" indent="0">
              <a:buNone/>
            </a:pPr>
            <a:r>
              <a:rPr lang="ru-RU" sz="2000" dirty="0" smtClean="0"/>
              <a:t>расставленных в стороны </a:t>
            </a:r>
          </a:p>
          <a:p>
            <a:pPr lvl="0" indent="0">
              <a:buNone/>
            </a:pPr>
            <a:r>
              <a:rPr lang="ru-RU" sz="2000" dirty="0" smtClean="0"/>
              <a:t>рук</a:t>
            </a:r>
            <a:r>
              <a:rPr lang="ru-RU" sz="2000" dirty="0"/>
              <a:t>;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4" name="Picture 4" descr="маховая сажен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258798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7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1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>
              <a:buNone/>
            </a:pPr>
            <a:r>
              <a:rPr lang="ru-RU" sz="2800" dirty="0"/>
              <a:t>фут </a:t>
            </a:r>
            <a:r>
              <a:rPr lang="ru-RU" sz="2800" dirty="0" smtClean="0"/>
              <a:t>–</a:t>
            </a:r>
          </a:p>
          <a:p>
            <a:pPr lvl="0" indent="0">
              <a:buNone/>
            </a:pPr>
            <a:r>
              <a:rPr lang="ru-RU" sz="2800" dirty="0" smtClean="0"/>
              <a:t>(</a:t>
            </a:r>
            <a:r>
              <a:rPr lang="ru-RU" sz="2800" dirty="0"/>
              <a:t>31 см) </a:t>
            </a:r>
            <a:endParaRPr lang="ru-RU" sz="2800" dirty="0" smtClean="0"/>
          </a:p>
          <a:p>
            <a:pPr lvl="0" indent="0">
              <a:buNone/>
            </a:pPr>
            <a:r>
              <a:rPr lang="ru-RU" sz="2800" dirty="0" smtClean="0"/>
              <a:t> </a:t>
            </a:r>
            <a:r>
              <a:rPr lang="ru-RU" sz="2800" dirty="0"/>
              <a:t>длина стопы, </a:t>
            </a:r>
            <a:endParaRPr lang="ru-RU" sz="2800" dirty="0" smtClean="0"/>
          </a:p>
          <a:p>
            <a:pPr lvl="0" indent="0">
              <a:buNone/>
            </a:pPr>
            <a:r>
              <a:rPr lang="ru-RU" sz="2800" dirty="0" smtClean="0"/>
              <a:t>12 </a:t>
            </a:r>
            <a:r>
              <a:rPr lang="ru-RU" sz="2800" dirty="0"/>
              <a:t>дюймов;</a:t>
            </a:r>
          </a:p>
          <a:p>
            <a:pPr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2606268" cy="31763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314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1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ru-RU" sz="2800" dirty="0"/>
              <a:t>ярд </a:t>
            </a:r>
            <a:r>
              <a:rPr lang="ru-RU" sz="2800" dirty="0" smtClean="0"/>
              <a:t>–</a:t>
            </a:r>
          </a:p>
          <a:p>
            <a:pPr indent="0">
              <a:buNone/>
            </a:pPr>
            <a:r>
              <a:rPr lang="ru-RU" dirty="0" smtClean="0"/>
              <a:t>(</a:t>
            </a:r>
            <a:r>
              <a:rPr lang="ru-RU" dirty="0"/>
              <a:t>91 см) – единица длины</a:t>
            </a:r>
            <a:r>
              <a:rPr lang="ru-RU" dirty="0" smtClean="0"/>
              <a:t>,</a:t>
            </a:r>
          </a:p>
          <a:p>
            <a:pPr indent="0">
              <a:buNone/>
            </a:pPr>
            <a:r>
              <a:rPr lang="ru-RU" dirty="0" smtClean="0"/>
              <a:t> </a:t>
            </a:r>
            <a:r>
              <a:rPr lang="ru-RU" dirty="0"/>
              <a:t>равная расстоянию от </a:t>
            </a:r>
            <a:endParaRPr lang="ru-RU" dirty="0" smtClean="0"/>
          </a:p>
          <a:p>
            <a:pPr indent="0">
              <a:buNone/>
            </a:pPr>
            <a:r>
              <a:rPr lang="ru-RU" dirty="0" smtClean="0"/>
              <a:t>кончика </a:t>
            </a:r>
            <a:r>
              <a:rPr lang="ru-RU" dirty="0"/>
              <a:t>носа короля Генриха </a:t>
            </a:r>
            <a:r>
              <a:rPr lang="ru-RU" dirty="0" smtClean="0">
                <a:sym typeface="Symbol"/>
              </a:rPr>
              <a:t></a:t>
            </a:r>
          </a:p>
          <a:p>
            <a:pPr indent="0">
              <a:buNone/>
            </a:pPr>
            <a:r>
              <a:rPr lang="ru-RU" dirty="0" smtClean="0"/>
              <a:t> </a:t>
            </a:r>
            <a:r>
              <a:rPr lang="ru-RU" dirty="0"/>
              <a:t>до конца пальцев его </a:t>
            </a:r>
            <a:endParaRPr lang="ru-RU" dirty="0" smtClean="0"/>
          </a:p>
          <a:p>
            <a:pPr indent="0">
              <a:buNone/>
            </a:pPr>
            <a:r>
              <a:rPr lang="ru-RU" dirty="0" smtClean="0"/>
              <a:t>вытянутой </a:t>
            </a:r>
            <a:r>
              <a:rPr lang="ru-RU" dirty="0"/>
              <a:t>руки;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274101"/>
            <a:ext cx="2683768" cy="3328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835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1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algn="ctr">
              <a:buNone/>
            </a:pPr>
            <a:r>
              <a:rPr lang="ru-RU" sz="3200" dirty="0"/>
              <a:t>поприще, или верста </a:t>
            </a:r>
            <a:r>
              <a:rPr lang="ru-RU" sz="3200" dirty="0" smtClean="0"/>
              <a:t>– </a:t>
            </a:r>
          </a:p>
          <a:p>
            <a:pPr lvl="0" indent="0" algn="ctr">
              <a:buNone/>
            </a:pPr>
            <a:r>
              <a:rPr lang="ru-RU" sz="2800" dirty="0" smtClean="0"/>
              <a:t>(</a:t>
            </a:r>
            <a:r>
              <a:rPr lang="ru-RU" sz="2800" dirty="0"/>
              <a:t>1,067 км) – мера длины, </a:t>
            </a:r>
            <a:endParaRPr lang="ru-RU" sz="2800" dirty="0" smtClean="0"/>
          </a:p>
          <a:p>
            <a:pPr lvl="0" indent="0" algn="ctr">
              <a:buNone/>
            </a:pPr>
            <a:r>
              <a:rPr lang="ru-RU" sz="2800" dirty="0" smtClean="0"/>
              <a:t>равная </a:t>
            </a:r>
            <a:r>
              <a:rPr lang="ru-RU" sz="2800" dirty="0"/>
              <a:t>500 саженям;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650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1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algn="ctr">
              <a:buNone/>
            </a:pPr>
            <a:r>
              <a:rPr lang="ru-RU" sz="3600" dirty="0"/>
              <a:t>золотник </a:t>
            </a:r>
            <a:r>
              <a:rPr lang="ru-RU" sz="3600" dirty="0" smtClean="0"/>
              <a:t>– </a:t>
            </a:r>
          </a:p>
          <a:p>
            <a:pPr lvl="0" indent="0" algn="ctr">
              <a:buNone/>
            </a:pPr>
            <a:r>
              <a:rPr lang="ru-RU" sz="3200" dirty="0" smtClean="0"/>
              <a:t>(4 г) –для взвешивания мелких</a:t>
            </a:r>
          </a:p>
          <a:p>
            <a:pPr lvl="0" indent="0" algn="ctr">
              <a:buNone/>
            </a:pPr>
            <a:r>
              <a:rPr lang="ru-RU" sz="3200" dirty="0" smtClean="0"/>
              <a:t> дорогих товаров;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030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1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algn="ctr">
              <a:buNone/>
            </a:pPr>
            <a:r>
              <a:rPr lang="ru-RU" sz="3200" dirty="0"/>
              <a:t>фунт </a:t>
            </a:r>
            <a:r>
              <a:rPr lang="ru-RU" sz="3600" dirty="0" smtClean="0"/>
              <a:t>– </a:t>
            </a:r>
          </a:p>
          <a:p>
            <a:pPr lvl="0" indent="0" algn="ctr">
              <a:buNone/>
            </a:pPr>
            <a:r>
              <a:rPr lang="ru-RU" sz="3200" dirty="0" smtClean="0"/>
              <a:t>(</a:t>
            </a:r>
            <a:r>
              <a:rPr lang="ru-RU" sz="3200" dirty="0"/>
              <a:t>384 г) – мера массы, </a:t>
            </a:r>
            <a:endParaRPr lang="ru-RU" sz="3200" dirty="0" smtClean="0"/>
          </a:p>
          <a:p>
            <a:pPr lvl="0" indent="0" algn="ctr">
              <a:buNone/>
            </a:pPr>
            <a:r>
              <a:rPr lang="ru-RU" sz="3200" dirty="0" smtClean="0"/>
              <a:t>равная </a:t>
            </a:r>
            <a:r>
              <a:rPr lang="ru-RU" sz="3200" dirty="0"/>
              <a:t>96 золотникам;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8661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1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indent="0" algn="ctr">
              <a:buNone/>
            </a:pPr>
            <a:r>
              <a:rPr lang="ru-RU" sz="3600" dirty="0"/>
              <a:t>пуд </a:t>
            </a:r>
            <a:r>
              <a:rPr lang="ru-RU" sz="3600" dirty="0" smtClean="0"/>
              <a:t>– </a:t>
            </a:r>
          </a:p>
          <a:p>
            <a:pPr lvl="0" indent="0" algn="ctr">
              <a:buNone/>
            </a:pPr>
            <a:r>
              <a:rPr lang="ru-RU" sz="3200" dirty="0" smtClean="0"/>
              <a:t>(</a:t>
            </a:r>
            <a:r>
              <a:rPr lang="ru-RU" sz="3200" dirty="0"/>
              <a:t>15,36 кг) – мера массы, </a:t>
            </a:r>
            <a:endParaRPr lang="ru-RU" sz="3200" dirty="0" smtClean="0"/>
          </a:p>
          <a:p>
            <a:pPr lvl="0" indent="0" algn="ctr">
              <a:buNone/>
            </a:pPr>
            <a:r>
              <a:rPr lang="ru-RU" sz="3200" dirty="0" smtClean="0"/>
              <a:t>равная </a:t>
            </a:r>
            <a:r>
              <a:rPr lang="ru-RU" sz="3200" dirty="0"/>
              <a:t>40 фунтам;</a:t>
            </a:r>
          </a:p>
          <a:p>
            <a:pPr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1274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800" dirty="0"/>
          </a:p>
        </p:txBody>
      </p:sp>
      <p:pic>
        <p:nvPicPr>
          <p:cNvPr id="4" name="Объект 3" descr="Chess piece - White queen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17262"/>
            <a:ext cx="2664296" cy="3155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File:Chess piece - Black que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04864"/>
            <a:ext cx="2684502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3046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smtClean="0">
                <a:solidFill>
                  <a:srgbClr val="002060"/>
                </a:solidFill>
              </a:rPr>
              <a:t>ДОБРО ПОЖАЛОВАТЬ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 anchor="ctr">
            <a:normAutofit fontScale="70000" lnSpcReduction="20000"/>
          </a:bodyPr>
          <a:lstStyle/>
          <a:p>
            <a:pPr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</a:rPr>
              <a:t>В </a:t>
            </a:r>
          </a:p>
          <a:p>
            <a:pPr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</a:rPr>
              <a:t>КЛУБ </a:t>
            </a:r>
          </a:p>
          <a:p>
            <a:pPr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</a:rPr>
              <a:t>ВЕСЕЛЫХ </a:t>
            </a:r>
          </a:p>
          <a:p>
            <a:pPr indent="0" algn="ctr">
              <a:buNone/>
            </a:pPr>
            <a:r>
              <a:rPr lang="ru-RU" sz="4400" b="1" dirty="0" smtClean="0">
                <a:solidFill>
                  <a:srgbClr val="0070C0"/>
                </a:solidFill>
                <a:effectLst>
                  <a:outerShdw blurRad="79997" dist="40005" dir="5040000" algn="tl">
                    <a:srgbClr val="000000">
                      <a:alpha val="30000"/>
                    </a:srgbClr>
                  </a:outerShdw>
                </a:effectLst>
              </a:rPr>
              <a:t>МАТЕМАТИКОВ и ФИЗИКОВ!</a:t>
            </a:r>
            <a:endParaRPr lang="ru-RU" sz="4400" dirty="0">
              <a:solidFill>
                <a:srgbClr val="0070C0"/>
              </a:solidFill>
            </a:endParaRPr>
          </a:p>
        </p:txBody>
      </p:sp>
      <p:pic>
        <p:nvPicPr>
          <p:cNvPr id="2" name="Звук 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0018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5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4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4" y="2276872"/>
            <a:ext cx="6400800" cy="304800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089593" y="2967335"/>
            <a:ext cx="496482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ПОЙМИ</a:t>
            </a:r>
          </a:p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МЕНЯ!!!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482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800" dirty="0"/>
          </a:p>
        </p:txBody>
      </p:sp>
      <p:pic>
        <p:nvPicPr>
          <p:cNvPr id="5" name="Рисунок 4" descr="Chess piece - White queen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276872"/>
            <a:ext cx="3592551" cy="324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48083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348879"/>
            <a:ext cx="4392488" cy="3321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7" y="2420888"/>
            <a:ext cx="5806725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122975"/>
            <a:ext cx="5688632" cy="3498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424902"/>
            <a:ext cx="3116866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3456384" cy="3456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19358"/>
            <a:ext cx="3216685" cy="3197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800" dirty="0"/>
          </a:p>
        </p:txBody>
      </p:sp>
      <p:pic>
        <p:nvPicPr>
          <p:cNvPr id="3" name="Рисунок 2" descr="File:Chess piece - Black queen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204864"/>
            <a:ext cx="3600400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62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492896"/>
            <a:ext cx="5008328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Шахматная партия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Объект 3" descr="Chess game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780928"/>
            <a:ext cx="4392488" cy="22322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432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6063402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63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204864"/>
            <a:ext cx="4819286" cy="3334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63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76872"/>
            <a:ext cx="4320480" cy="314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63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4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602336" cy="338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2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2</a:t>
            </a:r>
            <a:endParaRPr lang="ru-RU" sz="4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58" y="2348880"/>
            <a:ext cx="3888432" cy="333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79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800" dirty="0"/>
          </a:p>
        </p:txBody>
      </p:sp>
      <p:pic>
        <p:nvPicPr>
          <p:cNvPr id="4" name="Рисунок 3" descr="http://go.mail.ru/imgpreview?key=http%3A//www.hqoboi.com/img/other/chess%5F027.jpg&amp;mb=imgdb_preview_75&amp;q=90&amp;w=2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276872"/>
            <a:ext cx="3816424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431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800" dirty="0"/>
          </a:p>
        </p:txBody>
      </p:sp>
      <p:pic>
        <p:nvPicPr>
          <p:cNvPr id="4" name="Рисунок 3" descr="http://go.mail.ru/imgpreview?key=http%3A//www.hqoboi.com/img/other/chess%5F027.jpg&amp;mb=imgdb_preview_75&amp;q=90&amp;w=23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9" y="2447175"/>
            <a:ext cx="2736304" cy="136815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572622" y="3833106"/>
            <a:ext cx="59987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ТУРНИР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СМЕКАЛИСТЫХ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7889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780928"/>
            <a:ext cx="640871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9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708920"/>
            <a:ext cx="7218357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9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348880"/>
            <a:ext cx="5252525" cy="3232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9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2">
                    <a:lumMod val="75000"/>
                  </a:schemeClr>
                </a:solidFill>
              </a:rPr>
              <a:t>ПРИВЕТСТВУЕМ</a:t>
            </a:r>
            <a:endParaRPr lang="ru-RU" sz="4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ctr">
              <a:buNone/>
            </a:pPr>
            <a:r>
              <a:rPr lang="ru-RU" sz="6000" dirty="0" smtClean="0">
                <a:solidFill>
                  <a:srgbClr val="7030A0"/>
                </a:solidFill>
              </a:rPr>
              <a:t>УЧАСТНИКОВ КОМАНД!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3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sndAc>
          <p:stSnd>
            <p:snd r:embed="rId2" name="applause.wav"/>
          </p:stSnd>
        </p:sndAc>
      </p:transition>
    </mc:Choice>
    <mc:Fallback xmlns="">
      <p:transition>
        <p:sndAc>
          <p:stSnd>
            <p:snd r:embed="rId3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4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276872"/>
            <a:ext cx="6408712" cy="3089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94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800" dirty="0"/>
          </a:p>
        </p:txBody>
      </p:sp>
      <p:pic>
        <p:nvPicPr>
          <p:cNvPr id="4" name="Рисунок 3" descr="шахматные фигуры, черный и белый корол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2672" y="2420888"/>
            <a:ext cx="3816424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820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800" dirty="0"/>
          </a:p>
        </p:txBody>
      </p:sp>
      <p:pic>
        <p:nvPicPr>
          <p:cNvPr id="4" name="Рисунок 3" descr="шахматные фигуры, черный и белый короли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79607"/>
            <a:ext cx="2232248" cy="18722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115616" y="2348881"/>
            <a:ext cx="48965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В ПАМЯТИ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МОЕЙ  ОСТАЛОСЬ?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0602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348881"/>
            <a:ext cx="48965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В ПАМЯТИ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МОЕЙ  ОСТАЛОСЬ?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481263"/>
            <a:ext cx="2016224" cy="2963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4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2348881"/>
            <a:ext cx="489654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В ПАМЯТИ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МОЕЙ  ОСТАЛОСЬ?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482" name="Picture 2">
            <a:hlinkClick r:id="" action="ppaction://noaction">
              <a:snd r:embed="rId3" name="coin.wav"/>
            </a:hlinkClick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1" y="2293462"/>
            <a:ext cx="2088232" cy="3295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>
        <p:sndAc>
          <p:stSnd>
            <p:snd r:embed="rId2" name="hammer.wav"/>
          </p:stSnd>
        </p:sndAc>
      </p:transition>
    </mc:Choice>
    <mc:Fallback xmlns="">
      <p:transition spd="slow">
        <p:sndAc>
          <p:stSnd>
            <p:snd r:embed="rId5" name="hammer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5</a:t>
            </a:r>
            <a:endParaRPr lang="ru-RU" sz="4800" dirty="0"/>
          </a:p>
        </p:txBody>
      </p:sp>
      <p:pic>
        <p:nvPicPr>
          <p:cNvPr id="5" name="Рисунок 4" descr="Фото шахмат, шахматные фигур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02" y="2420888"/>
            <a:ext cx="4176464" cy="32403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1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5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123728" y="2420888"/>
            <a:ext cx="4580869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КРОСС-</a:t>
            </a:r>
          </a:p>
          <a:p>
            <a:pPr algn="ctr"/>
            <a:r>
              <a:rPr lang="ru-RU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ВОРД</a:t>
            </a:r>
            <a:endParaRPr lang="ru-RU" sz="8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77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5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2348880"/>
            <a:ext cx="288032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</a:t>
            </a:r>
            <a:endParaRPr lang="ru-RU" sz="20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377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5</a:t>
            </a:r>
            <a:endParaRPr lang="ru-RU" sz="4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894" y="2420888"/>
            <a:ext cx="5760640" cy="319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3868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5</a:t>
            </a:r>
            <a:endParaRPr lang="ru-RU" sz="4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420888"/>
            <a:ext cx="4248472" cy="322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574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2ls.ru/uploads/posts/2012-09/1346579788_figury-v-shahmata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12776"/>
            <a:ext cx="5904656" cy="38164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150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4800" dirty="0"/>
          </a:p>
        </p:txBody>
      </p:sp>
      <p:pic>
        <p:nvPicPr>
          <p:cNvPr id="4" name="Рисунок 3" descr="Фото шахмат, шахматные фигуры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83904"/>
            <a:ext cx="2520280" cy="318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hqoboi.com/img/other/chess_00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04864"/>
            <a:ext cx="2520280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770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348880"/>
            <a:ext cx="432048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ВЕСЕЛАЯ</a:t>
            </a:r>
          </a:p>
          <a:p>
            <a:pPr algn="ctr"/>
            <a:r>
              <a:rPr lang="ru-RU" sz="6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/>
            </a:r>
            <a:br>
              <a:rPr lang="ru-RU" sz="6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6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РЫБАЛКА</a:t>
            </a:r>
            <a:endParaRPr lang="ru-RU" sz="6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Рисунок 3" descr="Широкоформатные обои Рыбалка, Рыбалка удачная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21768"/>
            <a:ext cx="2592288" cy="2419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3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7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852936"/>
            <a:ext cx="669674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ОЧЕВИДНОЕ-</a:t>
            </a:r>
            <a:br>
              <a:rPr lang="ru-RU" sz="6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</a:br>
            <a:r>
              <a:rPr lang="ru-RU" sz="6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НЕВЕРОЯТНОЕ!</a:t>
            </a:r>
            <a:endParaRPr lang="ru-RU" sz="6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4729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7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852936"/>
            <a:ext cx="6696744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3200" dirty="0"/>
              <a:t>О, сколько нам открытий чудных</a:t>
            </a:r>
          </a:p>
          <a:p>
            <a:r>
              <a:rPr lang="ru-RU" sz="3200" dirty="0"/>
              <a:t>Готовит просвещенья дух,</a:t>
            </a:r>
          </a:p>
          <a:p>
            <a:r>
              <a:rPr lang="ru-RU" sz="3200" dirty="0"/>
              <a:t>И опыт, сын ошибок трудных,</a:t>
            </a:r>
          </a:p>
          <a:p>
            <a:r>
              <a:rPr lang="ru-RU" sz="3200" dirty="0"/>
              <a:t>И гений – парадоксов друг…</a:t>
            </a:r>
          </a:p>
          <a:p>
            <a:r>
              <a:rPr lang="ru-RU" sz="3200" dirty="0"/>
              <a:t>                                   </a:t>
            </a:r>
            <a:r>
              <a:rPr lang="ru-RU" sz="3200" dirty="0" smtClean="0"/>
              <a:t>(</a:t>
            </a:r>
            <a:r>
              <a:rPr lang="ru-RU" sz="3200" dirty="0"/>
              <a:t>А. С. Пушкин)</a:t>
            </a:r>
          </a:p>
          <a:p>
            <a:pPr algn="ctr"/>
            <a:endParaRPr lang="ru-RU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80024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276872"/>
            <a:ext cx="6696744" cy="36625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0" dirty="0" smtClean="0"/>
              <a:t>Д З</a:t>
            </a:r>
            <a:endParaRPr lang="ru-RU" sz="20000" dirty="0"/>
          </a:p>
          <a:p>
            <a:pPr algn="ctr"/>
            <a:endParaRPr lang="ru-RU" sz="32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06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mph" presetSubtype="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8" presetClass="emph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276872"/>
            <a:ext cx="669674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ВЕЛИКИЕ ОТКРЫТИЯ</a:t>
            </a:r>
            <a:endParaRPr lang="ru-RU" sz="8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971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276872"/>
            <a:ext cx="66967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4" name="Picture 4" descr="C:\Documents and Settings\OEM\Рабочий стол\МА\Архимед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75001"/>
            <a:ext cx="2880320" cy="342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2292415"/>
            <a:ext cx="4445448" cy="34470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АРХИМЕД</a:t>
            </a:r>
          </a:p>
          <a:p>
            <a:pPr algn="ctr"/>
            <a:r>
              <a:rPr lang="ru-RU" sz="2800" dirty="0"/>
              <a:t> (</a:t>
            </a:r>
            <a:r>
              <a:rPr lang="ru-RU" sz="2800" dirty="0" err="1"/>
              <a:t>Ἀρχιμήδης</a:t>
            </a:r>
            <a:r>
              <a:rPr lang="ru-RU" sz="2800" dirty="0"/>
              <a:t>; </a:t>
            </a:r>
            <a:endParaRPr lang="ru-RU" sz="2800" dirty="0" smtClean="0"/>
          </a:p>
          <a:p>
            <a:pPr algn="ctr"/>
            <a:r>
              <a:rPr lang="ru-RU" sz="2800" dirty="0" smtClean="0">
                <a:hlinkClick r:id="rId3" tooltip="287 год до н. э."/>
              </a:rPr>
              <a:t>287</a:t>
            </a:r>
            <a:r>
              <a:rPr lang="ru-RU" sz="2800" dirty="0">
                <a:hlinkClick r:id="rId3" tooltip="287 год до н. э."/>
              </a:rPr>
              <a:t> до н. э.</a:t>
            </a:r>
            <a:r>
              <a:rPr lang="ru-RU" sz="2800" dirty="0"/>
              <a:t> — </a:t>
            </a:r>
            <a:r>
              <a:rPr lang="ru-RU" sz="2800" dirty="0">
                <a:hlinkClick r:id="rId4" tooltip="212 год до н. э."/>
              </a:rPr>
              <a:t>212 до н. э</a:t>
            </a:r>
            <a:r>
              <a:rPr lang="ru-RU" sz="2800" dirty="0" smtClean="0">
                <a:hlinkClick r:id="rId4" tooltip="212 год до н. э."/>
              </a:rPr>
              <a:t>.</a:t>
            </a:r>
            <a:r>
              <a:rPr lang="ru-RU" sz="2800" dirty="0" smtClean="0"/>
              <a:t>) -</a:t>
            </a:r>
          </a:p>
          <a:p>
            <a:pPr algn="ctr"/>
            <a:r>
              <a:rPr lang="ru-RU" dirty="0"/>
              <a:t> </a:t>
            </a:r>
            <a:r>
              <a:rPr lang="ru-RU" dirty="0" smtClean="0"/>
              <a:t>древнегреческий</a:t>
            </a:r>
            <a:r>
              <a:rPr lang="ru-RU" dirty="0"/>
              <a:t> </a:t>
            </a:r>
            <a:r>
              <a:rPr lang="ru-RU" dirty="0">
                <a:hlinkClick r:id="rId5" tooltip="Математик"/>
              </a:rPr>
              <a:t>математик</a:t>
            </a:r>
            <a:r>
              <a:rPr lang="ru-RU" dirty="0"/>
              <a:t>, </a:t>
            </a:r>
            <a:r>
              <a:rPr lang="ru-RU" dirty="0">
                <a:hlinkClick r:id="rId6" tooltip="Физик"/>
              </a:rPr>
              <a:t>физик</a:t>
            </a:r>
            <a:r>
              <a:rPr lang="ru-RU" dirty="0"/>
              <a:t> </a:t>
            </a:r>
            <a:endParaRPr lang="ru-RU" dirty="0" smtClean="0"/>
          </a:p>
          <a:p>
            <a:pPr algn="ctr"/>
            <a:r>
              <a:rPr lang="ru-RU" dirty="0" smtClean="0"/>
              <a:t>и</a:t>
            </a:r>
            <a:r>
              <a:rPr lang="ru-RU" dirty="0"/>
              <a:t> </a:t>
            </a:r>
            <a:r>
              <a:rPr lang="ru-RU" dirty="0" smtClean="0">
                <a:hlinkClick r:id="rId7" tooltip="Инженер"/>
              </a:rPr>
              <a:t>инженер</a:t>
            </a:r>
            <a:r>
              <a:rPr lang="ru-RU" dirty="0"/>
              <a:t> </a:t>
            </a:r>
            <a:r>
              <a:rPr lang="ru-RU" dirty="0" smtClean="0"/>
              <a:t>из</a:t>
            </a:r>
            <a:r>
              <a:rPr lang="ru-RU" dirty="0"/>
              <a:t> </a:t>
            </a:r>
            <a:r>
              <a:rPr lang="ru-RU" dirty="0">
                <a:hlinkClick r:id="rId8" tooltip="Сиракузы"/>
              </a:rPr>
              <a:t>Сиракуз</a:t>
            </a:r>
            <a:r>
              <a:rPr lang="ru-RU" dirty="0" smtClean="0"/>
              <a:t>.</a:t>
            </a:r>
          </a:p>
          <a:p>
            <a:pPr algn="ctr"/>
            <a:r>
              <a:rPr lang="ru-RU" dirty="0" smtClean="0"/>
              <a:t> </a:t>
            </a:r>
            <a:r>
              <a:rPr lang="ru-RU" dirty="0"/>
              <a:t>Сделал множество открытий </a:t>
            </a:r>
            <a:r>
              <a:rPr lang="ru-RU" dirty="0" smtClean="0"/>
              <a:t>в</a:t>
            </a:r>
          </a:p>
          <a:p>
            <a:pPr algn="ctr"/>
            <a:r>
              <a:rPr lang="ru-RU" dirty="0"/>
              <a:t> </a:t>
            </a:r>
            <a:r>
              <a:rPr lang="ru-RU" dirty="0">
                <a:hlinkClick r:id="rId9" tooltip="Геометрия"/>
              </a:rPr>
              <a:t>геометрии</a:t>
            </a:r>
            <a:r>
              <a:rPr lang="ru-RU" dirty="0" smtClean="0"/>
              <a:t>. </a:t>
            </a:r>
            <a:r>
              <a:rPr lang="ru-RU" dirty="0"/>
              <a:t>Заложил основы </a:t>
            </a:r>
            <a:endParaRPr lang="ru-RU" dirty="0" smtClean="0"/>
          </a:p>
          <a:p>
            <a:pPr algn="ctr"/>
            <a:r>
              <a:rPr lang="ru-RU" dirty="0" smtClean="0">
                <a:hlinkClick r:id="rId10" tooltip="Механика"/>
              </a:rPr>
              <a:t>механики</a:t>
            </a:r>
            <a:r>
              <a:rPr lang="ru-RU" dirty="0"/>
              <a:t>, </a:t>
            </a:r>
            <a:r>
              <a:rPr lang="ru-RU" dirty="0">
                <a:hlinkClick r:id="rId11" tooltip="Гидростатика"/>
              </a:rPr>
              <a:t>гидростатики</a:t>
            </a:r>
            <a:r>
              <a:rPr lang="ru-RU" dirty="0"/>
              <a:t>, </a:t>
            </a:r>
            <a:endParaRPr lang="ru-RU" dirty="0" smtClean="0"/>
          </a:p>
          <a:p>
            <a:pPr algn="ctr"/>
            <a:r>
              <a:rPr lang="ru-RU" dirty="0" smtClean="0"/>
              <a:t>автор </a:t>
            </a:r>
            <a:r>
              <a:rPr lang="ru-RU" dirty="0"/>
              <a:t>ряда важных изобретений.</a:t>
            </a:r>
            <a:endParaRPr lang="ru-RU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226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КОНКУРС </a:t>
            </a:r>
            <a:r>
              <a:rPr lang="ru-RU" sz="48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4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2276872"/>
            <a:ext cx="669674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80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9896" y="2292415"/>
            <a:ext cx="4756815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dirty="0"/>
              <a:t> </a:t>
            </a:r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ИСААК</a:t>
            </a:r>
          </a:p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НЬЮТОН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  <a:hlinkClick r:id="rId2" tooltip="4 января"/>
              </a:rPr>
              <a:t>4 января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hlinkClick r:id="rId3" tooltip="1643 год"/>
              </a:rPr>
              <a:t>1643 года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 — 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hlinkClick r:id="rId4" tooltip="31 марта"/>
              </a:rPr>
              <a:t>31 марта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hlinkClick r:id="rId5" tooltip="1727 год"/>
              </a:rPr>
              <a:t>1727 года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по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hlinkClick r:id="rId6" tooltip="Григорианский календарь"/>
              </a:rPr>
              <a:t>григорианскому календарю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) — 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hlinkClick r:id="rId7" tooltip="Англия"/>
              </a:rPr>
              <a:t>английский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hlinkClick r:id="rId8" tooltip="Математик"/>
              </a:rPr>
              <a:t>математик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,</a:t>
            </a:r>
          </a:p>
          <a:p>
            <a:pPr algn="ctr"/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hlinkClick r:id="rId9" tooltip="Механика"/>
              </a:rPr>
              <a:t>механик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 , 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hlinkClick r:id="rId10" tooltip="Физик"/>
              </a:rPr>
              <a:t>физик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 и 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  <a:hlinkClick r:id="rId11" tooltip="Астроном"/>
              </a:rPr>
              <a:t>астроном</a:t>
            </a:r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sz="20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один </a:t>
            </a:r>
            <a:r>
              <a:rPr lang="ru-RU" sz="2000" dirty="0">
                <a:solidFill>
                  <a:srgbClr val="002060"/>
                </a:solidFill>
              </a:rPr>
              <a:t>из создателей классической физики</a:t>
            </a:r>
            <a:r>
              <a:rPr lang="ru-RU" sz="2800" dirty="0">
                <a:solidFill>
                  <a:srgbClr val="002060"/>
                </a:solidFill>
              </a:rPr>
              <a:t>.</a:t>
            </a:r>
            <a:endParaRPr lang="ru-RU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4" descr="C:\Documents and Settings\OEM\Рабочий стол\МА\Ньютон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155734"/>
            <a:ext cx="2830239" cy="3590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354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58586" y="2420888"/>
            <a:ext cx="6226833" cy="209288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13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ИТОГИ</a:t>
            </a:r>
            <a:endParaRPr lang="ru-RU" sz="13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3628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04497" y="2420888"/>
            <a:ext cx="6135013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</a:t>
            </a:r>
          </a:p>
          <a:p>
            <a:pPr algn="ctr"/>
            <a:r>
              <a:rPr lang="ru-RU" sz="7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ЗА</a:t>
            </a:r>
          </a:p>
          <a:p>
            <a:pPr algn="ctr"/>
            <a:r>
              <a:rPr lang="ru-RU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ВНИМАНИЕ!</a:t>
            </a:r>
            <a:endParaRPr lang="ru-RU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049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ПЕШКА</a:t>
            </a:r>
            <a:endParaRPr lang="ru-RU" sz="48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 descr="Пешка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276872"/>
            <a:ext cx="4536504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6564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ЛИТЕРАТУРА.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088232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ru-RU" dirty="0" smtClean="0"/>
              <a:t>А.В. </a:t>
            </a:r>
            <a:r>
              <a:rPr lang="ru-RU" dirty="0" err="1" smtClean="0"/>
              <a:t>Фарков</a:t>
            </a:r>
            <a:r>
              <a:rPr lang="ru-RU" dirty="0" smtClean="0"/>
              <a:t>, «Внеклассная работа по математике»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И. В. </a:t>
            </a:r>
            <a:r>
              <a:rPr lang="ru-RU" dirty="0" err="1" smtClean="0"/>
              <a:t>Шарыгин</a:t>
            </a:r>
            <a:r>
              <a:rPr lang="ru-RU" dirty="0" smtClean="0"/>
              <a:t>, А. В. </a:t>
            </a:r>
            <a:r>
              <a:rPr lang="ru-RU" dirty="0" err="1" smtClean="0"/>
              <a:t>Шевкин</a:t>
            </a:r>
            <a:r>
              <a:rPr lang="ru-RU" dirty="0" smtClean="0"/>
              <a:t> «Задачи на смекалку»</a:t>
            </a:r>
          </a:p>
          <a:p>
            <a:pPr marL="457200" indent="-457200" algn="l">
              <a:buAutoNum type="arabicPeriod"/>
            </a:pPr>
            <a:r>
              <a:rPr lang="ru-RU" dirty="0" smtClean="0"/>
              <a:t>Н. В. Удальцова «Математические шарады и ребусы»</a:t>
            </a:r>
          </a:p>
          <a:p>
            <a:pPr marL="457200" indent="-457200" algn="l">
              <a:buAutoNum type="arabicPeriod"/>
            </a:pPr>
            <a:endParaRPr lang="ru-RU" dirty="0" smtClean="0"/>
          </a:p>
          <a:p>
            <a:pPr marL="457200" indent="-457200" algn="l">
              <a:buAutoNum type="arabicPeriod"/>
            </a:pPr>
            <a:endParaRPr lang="ru-RU" dirty="0" smtClean="0"/>
          </a:p>
          <a:p>
            <a:pPr marL="457200" indent="-457200" algn="l">
              <a:buAutoNum type="arabicPeriod"/>
            </a:pPr>
            <a:endParaRPr lang="ru-RU" dirty="0" smtClean="0"/>
          </a:p>
          <a:p>
            <a:pPr marL="457200" indent="-457200" algn="l">
              <a:buAutoNum type="arabicPeriod"/>
            </a:pPr>
            <a:endParaRPr lang="ru-RU" dirty="0" smtClean="0"/>
          </a:p>
          <a:p>
            <a:pPr marL="457200" indent="-457200" algn="l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3913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СЛОН</a:t>
            </a:r>
            <a:endParaRPr lang="ru-RU" sz="4800" b="1" cap="none" spc="0" dirty="0">
              <a:ln w="18000">
                <a:solidFill>
                  <a:srgbClr val="FF0000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Объект 3" descr="Слон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04864"/>
            <a:ext cx="4536504" cy="35283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878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cap="none" spc="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КОНЬ</a:t>
            </a:r>
            <a:endParaRPr lang="ru-RU" dirty="0"/>
          </a:p>
        </p:txBody>
      </p:sp>
      <p:pic>
        <p:nvPicPr>
          <p:cNvPr id="4" name="Объект 3" descr="Конь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204864"/>
            <a:ext cx="4680520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8780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7|1.4|1.4|1.5|1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491</TotalTime>
  <Words>451</Words>
  <Application>Microsoft Office PowerPoint</Application>
  <PresentationFormat>Экран (4:3)</PresentationFormat>
  <Paragraphs>170</Paragraphs>
  <Slides>70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70</vt:i4>
      </vt:variant>
    </vt:vector>
  </HeadingPairs>
  <TitlesOfParts>
    <vt:vector size="71" baseType="lpstr">
      <vt:lpstr>Кутюр</vt:lpstr>
      <vt:lpstr>Разработка внеклассного мероприятия по математике и физике для учащихся 8 – 9 классов.</vt:lpstr>
      <vt:lpstr>Презентация PowerPoint</vt:lpstr>
      <vt:lpstr>ДОБРО ПОЖАЛОВАТЬ</vt:lpstr>
      <vt:lpstr>Шахматная партия</vt:lpstr>
      <vt:lpstr>ПРИВЕТСТВУЕМ</vt:lpstr>
      <vt:lpstr>Презентация PowerPoint</vt:lpstr>
      <vt:lpstr>ПЕШКА</vt:lpstr>
      <vt:lpstr>СЛОН</vt:lpstr>
      <vt:lpstr>КОНЬ</vt:lpstr>
      <vt:lpstr>ЛАДЬЯ</vt:lpstr>
      <vt:lpstr>ФЕРЗЬ</vt:lpstr>
      <vt:lpstr>КОРОЛЬ</vt:lpstr>
      <vt:lpstr>ПРИВЕТСТВУЕМ</vt:lpstr>
      <vt:lpstr>Презентация PowerPoint</vt:lpstr>
      <vt:lpstr>КОНКУРС 1</vt:lpstr>
      <vt:lpstr>КОНКУРС 1</vt:lpstr>
      <vt:lpstr>КОНКУРС 1</vt:lpstr>
      <vt:lpstr>КОНКУРС 1</vt:lpstr>
      <vt:lpstr>КОНКУРС 1</vt:lpstr>
      <vt:lpstr>КОНКУРС 1</vt:lpstr>
      <vt:lpstr>КОНКУРС 1</vt:lpstr>
      <vt:lpstr>КОНКУРС 1</vt:lpstr>
      <vt:lpstr>КОНКУРС 1</vt:lpstr>
      <vt:lpstr>КОНКУРС 1</vt:lpstr>
      <vt:lpstr>КОНКУРС 1</vt:lpstr>
      <vt:lpstr>КОНКУРС 1</vt:lpstr>
      <vt:lpstr>КОНКУРС 1</vt:lpstr>
      <vt:lpstr>КОНКУРС 1</vt:lpstr>
      <vt:lpstr>КОНКУРС 2</vt:lpstr>
      <vt:lpstr>КОНКУРС 2</vt:lpstr>
      <vt:lpstr>КОНКУРС 2</vt:lpstr>
      <vt:lpstr>КОНКУРС 2</vt:lpstr>
      <vt:lpstr>КОНКУРС 2</vt:lpstr>
      <vt:lpstr>КОНКУРС 2</vt:lpstr>
      <vt:lpstr>КОНКУРС 2</vt:lpstr>
      <vt:lpstr>КОНКУРС 2</vt:lpstr>
      <vt:lpstr>КОНКУРС 2</vt:lpstr>
      <vt:lpstr>КОНКУРС 2</vt:lpstr>
      <vt:lpstr>КОНКУРС 2</vt:lpstr>
      <vt:lpstr>КОНКУРС 2</vt:lpstr>
      <vt:lpstr>КОНКУРС 2</vt:lpstr>
      <vt:lpstr>КОНКУРС 2</vt:lpstr>
      <vt:lpstr>КОНКУРС 2</vt:lpstr>
      <vt:lpstr>КОНКУРС 2</vt:lpstr>
      <vt:lpstr>КОНКУРС 3</vt:lpstr>
      <vt:lpstr>КОНКУРС 3</vt:lpstr>
      <vt:lpstr>КОНКУРС 3</vt:lpstr>
      <vt:lpstr>КОНКУРС 3</vt:lpstr>
      <vt:lpstr>КОНКУРС 3</vt:lpstr>
      <vt:lpstr>КОНКУРС 3</vt:lpstr>
      <vt:lpstr>КОНКУРС 4</vt:lpstr>
      <vt:lpstr>КОНКУРС 4</vt:lpstr>
      <vt:lpstr>КОНКУРС 4</vt:lpstr>
      <vt:lpstr>КОНКУРС 4</vt:lpstr>
      <vt:lpstr>КОНКУРС 5</vt:lpstr>
      <vt:lpstr>КОНКУРС 5</vt:lpstr>
      <vt:lpstr>КОНКУРС 5</vt:lpstr>
      <vt:lpstr>КОНКУРС 5</vt:lpstr>
      <vt:lpstr>КОНКУРС 5</vt:lpstr>
      <vt:lpstr>КОНКУРС 6</vt:lpstr>
      <vt:lpstr>КОНКУРС 6</vt:lpstr>
      <vt:lpstr>КОНКУРС 7</vt:lpstr>
      <vt:lpstr>КОНКУРС 7</vt:lpstr>
      <vt:lpstr>КОНКУРС 8</vt:lpstr>
      <vt:lpstr>КОНКУРС 8</vt:lpstr>
      <vt:lpstr>КОНКУРС 8</vt:lpstr>
      <vt:lpstr>КОНКУРС 8</vt:lpstr>
      <vt:lpstr>Презентация PowerPoint</vt:lpstr>
      <vt:lpstr>Презентация PowerPoint</vt:lpstr>
      <vt:lpstr>ЛИТЕРАТУРА.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ДОБРО ПОЖАЛОВАТЬ</dc:title>
  <dc:creator>111</dc:creator>
  <cp:lastModifiedBy>111</cp:lastModifiedBy>
  <cp:revision>56</cp:revision>
  <dcterms:created xsi:type="dcterms:W3CDTF">2013-01-11T18:25:19Z</dcterms:created>
  <dcterms:modified xsi:type="dcterms:W3CDTF">2013-01-31T05:01:37Z</dcterms:modified>
</cp:coreProperties>
</file>