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66" r:id="rId5"/>
    <p:sldId id="259" r:id="rId6"/>
    <p:sldId id="265" r:id="rId7"/>
    <p:sldId id="263" r:id="rId8"/>
    <p:sldId id="264" r:id="rId9"/>
    <p:sldId id="262" r:id="rId10"/>
    <p:sldId id="261" r:id="rId11"/>
    <p:sldId id="260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777B"/>
    <a:srgbClr val="027C7C"/>
    <a:srgbClr val="006F6C"/>
    <a:srgbClr val="008080"/>
    <a:srgbClr val="FF0066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94BE4B0-D2D1-4C85-ACF9-4EFB087D2196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202B276-8537-445F-86ED-8F0144BC46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BE4B0-D2D1-4C85-ACF9-4EFB087D2196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B276-8537-445F-86ED-8F0144BC46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BE4B0-D2D1-4C85-ACF9-4EFB087D2196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B276-8537-445F-86ED-8F0144BC46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BE4B0-D2D1-4C85-ACF9-4EFB087D2196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B276-8537-445F-86ED-8F0144BC46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BE4B0-D2D1-4C85-ACF9-4EFB087D2196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B276-8537-445F-86ED-8F0144BC46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BE4B0-D2D1-4C85-ACF9-4EFB087D2196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B276-8537-445F-86ED-8F0144BC46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94BE4B0-D2D1-4C85-ACF9-4EFB087D2196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202B276-8537-445F-86ED-8F0144BC46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94BE4B0-D2D1-4C85-ACF9-4EFB087D2196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202B276-8537-445F-86ED-8F0144BC46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BE4B0-D2D1-4C85-ACF9-4EFB087D2196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B276-8537-445F-86ED-8F0144BC46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BE4B0-D2D1-4C85-ACF9-4EFB087D2196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B276-8537-445F-86ED-8F0144BC46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BE4B0-D2D1-4C85-ACF9-4EFB087D2196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2B276-8537-445F-86ED-8F0144BC46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94BE4B0-D2D1-4C85-ACF9-4EFB087D2196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202B276-8537-445F-86ED-8F0144BC466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image" Target="../media/image18.gif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9.gif"/><Relationship Id="rId9" Type="http://schemas.openxmlformats.org/officeDocument/2006/relationships/image" Target="../media/image35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8.gif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40.emf"/><Relationship Id="rId4" Type="http://schemas.openxmlformats.org/officeDocument/2006/relationships/image" Target="../media/image19.gif"/><Relationship Id="rId9" Type="http://schemas.openxmlformats.org/officeDocument/2006/relationships/oleObject" Target="../embeddings/oleObject2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emf"/><Relationship Id="rId13" Type="http://schemas.openxmlformats.org/officeDocument/2006/relationships/oleObject" Target="../embeddings/oleObject25.bin"/><Relationship Id="rId18" Type="http://schemas.openxmlformats.org/officeDocument/2006/relationships/oleObject" Target="../embeddings/oleObject30.bin"/><Relationship Id="rId3" Type="http://schemas.openxmlformats.org/officeDocument/2006/relationships/image" Target="../media/image49.emf"/><Relationship Id="rId7" Type="http://schemas.openxmlformats.org/officeDocument/2006/relationships/image" Target="../media/image53.emf"/><Relationship Id="rId12" Type="http://schemas.openxmlformats.org/officeDocument/2006/relationships/oleObject" Target="../embeddings/oleObject24.bin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8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52.emf"/><Relationship Id="rId11" Type="http://schemas.openxmlformats.org/officeDocument/2006/relationships/oleObject" Target="../embeddings/oleObject23.bin"/><Relationship Id="rId5" Type="http://schemas.openxmlformats.org/officeDocument/2006/relationships/image" Target="../media/image51.emf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56.emf"/><Relationship Id="rId4" Type="http://schemas.openxmlformats.org/officeDocument/2006/relationships/image" Target="../media/image50.emf"/><Relationship Id="rId9" Type="http://schemas.openxmlformats.org/officeDocument/2006/relationships/image" Target="../media/image55.emf"/><Relationship Id="rId14" Type="http://schemas.openxmlformats.org/officeDocument/2006/relationships/oleObject" Target="../embeddings/oleObject26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office.microsoft.com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18.gif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image" Target="../media/image19.gif"/><Relationship Id="rId9" Type="http://schemas.openxmlformats.org/officeDocument/2006/relationships/image" Target="../media/image20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18.gif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image" Target="../media/image19.gif"/><Relationship Id="rId9" Type="http://schemas.openxmlformats.org/officeDocument/2006/relationships/image" Target="../media/image25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8.gif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9.gif"/><Relationship Id="rId9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/ 9 класс, </a:t>
            </a:r>
          </a:p>
          <a:p>
            <a:pPr algn="ctr"/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повторение, </a:t>
            </a:r>
          </a:p>
          <a:p>
            <a:pPr algn="ctr"/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подготовка к экзамену /</a:t>
            </a:r>
            <a:endParaRPr lang="ru-RU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924" y="1142984"/>
            <a:ext cx="9119076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000" b="1" dirty="0" smtClean="0">
                <a:ln w="18415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entury Gothic" pitchFamily="34" charset="0"/>
              </a:rPr>
              <a:t>Основные виды функций, </a:t>
            </a:r>
          </a:p>
          <a:p>
            <a:pPr algn="ctr"/>
            <a:r>
              <a:rPr lang="ru-RU" sz="5000" b="1" dirty="0" smtClean="0">
                <a:ln w="18415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entury Gothic" pitchFamily="34" charset="0"/>
              </a:rPr>
              <a:t>их графики и свойства.</a:t>
            </a:r>
            <a:endParaRPr lang="ru-RU" sz="5000" b="1" dirty="0">
              <a:ln w="18415" cmpd="sng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 w="117475" cmpd="tri">
            <a:solidFill>
              <a:srgbClr val="3D777B">
                <a:alpha val="87843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209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2047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2752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657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3038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4210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3" name="Picture 19" descr="C:\Users\Ольга\Pictures\MB90028274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2143116"/>
            <a:ext cx="2926080" cy="2926080"/>
          </a:xfrm>
          <a:prstGeom prst="rect">
            <a:avLst/>
          </a:prstGeom>
          <a:noFill/>
        </p:spPr>
      </p:pic>
      <p:pic>
        <p:nvPicPr>
          <p:cNvPr id="1044" name="Picture 20" descr="C:\Users\Ольга\Pictures\MB90028275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6" y="2217432"/>
            <a:ext cx="2926080" cy="2926080"/>
          </a:xfrm>
          <a:prstGeom prst="rect">
            <a:avLst/>
          </a:prstGeom>
          <a:noFill/>
        </p:spPr>
      </p:pic>
      <p:pic>
        <p:nvPicPr>
          <p:cNvPr id="28" name="Picture 19" descr="C:\Users\Ольга\Pictures\MB90028274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2143116"/>
            <a:ext cx="2926080" cy="2926080"/>
          </a:xfrm>
          <a:prstGeom prst="rect">
            <a:avLst/>
          </a:prstGeom>
          <a:noFill/>
        </p:spPr>
      </p:pic>
      <p:pic>
        <p:nvPicPr>
          <p:cNvPr id="29" name="Picture 19" descr="C:\Users\Ольга\Pictures\MB90028274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2143116"/>
            <a:ext cx="2926080" cy="2926080"/>
          </a:xfrm>
          <a:prstGeom prst="rect">
            <a:avLst/>
          </a:prstGeom>
          <a:noFill/>
        </p:spPr>
      </p:pic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-1588" y="5095875"/>
          <a:ext cx="4502151" cy="976313"/>
        </p:xfrm>
        <a:graphic>
          <a:graphicData uri="http://schemas.openxmlformats.org/presentationml/2006/ole">
            <p:oleObj spid="_x0000_s17412" name="Формула" r:id="rId5" imgW="1206360" imgH="228600" progId="Equation.3">
              <p:embed/>
            </p:oleObj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4857752" y="5929331"/>
          <a:ext cx="4286248" cy="928693"/>
        </p:xfrm>
        <a:graphic>
          <a:graphicData uri="http://schemas.openxmlformats.org/presentationml/2006/ole">
            <p:oleObj spid="_x0000_s17413" name="Формула" r:id="rId6" imgW="1231560" imgH="228600" progId="Equation.3">
              <p:embed/>
            </p:oleObj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4857752" y="5137169"/>
          <a:ext cx="4286248" cy="935037"/>
        </p:xfrm>
        <a:graphic>
          <a:graphicData uri="http://schemas.openxmlformats.org/presentationml/2006/ole">
            <p:oleObj spid="_x0000_s17410" name="Формула" r:id="rId7" imgW="1104840" imgH="228600" progId="Equation.3">
              <p:embed/>
            </p:oleObj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-74613" y="5929313"/>
          <a:ext cx="4579938" cy="920750"/>
        </p:xfrm>
        <a:graphic>
          <a:graphicData uri="http://schemas.openxmlformats.org/presentationml/2006/ole">
            <p:oleObj spid="_x0000_s17411" name="Формула" r:id="rId8" imgW="1155600" imgH="228600" progId="Equation.3">
              <p:embed/>
            </p:oleObj>
          </a:graphicData>
        </a:graphic>
      </p:graphicFrame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9"/>
          <a:srcRect l="24456" r="47474" b="29800"/>
          <a:stretch>
            <a:fillRect/>
          </a:stretch>
        </p:blipFill>
        <p:spPr bwMode="auto">
          <a:xfrm>
            <a:off x="0" y="571480"/>
            <a:ext cx="3714744" cy="4574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Подзаголовок 2"/>
          <p:cNvSpPr txBox="1">
            <a:spLocks/>
          </p:cNvSpPr>
          <p:nvPr/>
        </p:nvSpPr>
        <p:spPr>
          <a:xfrm>
            <a:off x="3786182" y="642918"/>
            <a:ext cx="3857652" cy="2214578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Укажите формулу, задающую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эту функцию: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8143900" y="0"/>
            <a:ext cx="714380" cy="2857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дзаголовок 2"/>
          <p:cNvSpPr txBox="1">
            <a:spLocks/>
          </p:cNvSpPr>
          <p:nvPr/>
        </p:nvSpPr>
        <p:spPr>
          <a:xfrm>
            <a:off x="0" y="0"/>
            <a:ext cx="9144000" cy="357166"/>
          </a:xfrm>
          <a:prstGeom prst="rect">
            <a:avLst/>
          </a:prstGeo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ОСНОВНЫЕ  ВИДЫ  ФУНКЦИЙ  И  ИХ  ГРАФИКИ</a:t>
            </a:r>
            <a:endParaRPr kumimoji="0" lang="ru-RU" sz="1400" b="1" i="0" u="none" strike="noStrike" kern="1200" normalizeH="0" baseline="0" noProof="0" dirty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0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209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2047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2752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657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3038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4210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Подзаголовок 2"/>
          <p:cNvSpPr txBox="1">
            <a:spLocks/>
          </p:cNvSpPr>
          <p:nvPr/>
        </p:nvSpPr>
        <p:spPr>
          <a:xfrm>
            <a:off x="2714612" y="642918"/>
            <a:ext cx="6429388" cy="1143008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Укажите формулу, задающую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эту функцию: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43" name="Picture 19" descr="C:\Users\Ольга\Pictures\MB90028274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32266" y="2217432"/>
            <a:ext cx="2926080" cy="2926080"/>
          </a:xfrm>
          <a:prstGeom prst="rect">
            <a:avLst/>
          </a:prstGeom>
          <a:noFill/>
        </p:spPr>
      </p:pic>
      <p:pic>
        <p:nvPicPr>
          <p:cNvPr id="1044" name="Picture 20" descr="C:\Users\Ольга\Pictures\MB90028275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32266" y="2217432"/>
            <a:ext cx="2926080" cy="2926080"/>
          </a:xfrm>
          <a:prstGeom prst="rect">
            <a:avLst/>
          </a:prstGeom>
          <a:noFill/>
        </p:spPr>
      </p:pic>
      <p:pic>
        <p:nvPicPr>
          <p:cNvPr id="28" name="Picture 19" descr="C:\Users\Ольга\Pictures\MB90028274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32266" y="2217432"/>
            <a:ext cx="2926080" cy="2926080"/>
          </a:xfrm>
          <a:prstGeom prst="rect">
            <a:avLst/>
          </a:prstGeom>
          <a:noFill/>
        </p:spPr>
      </p:pic>
      <p:pic>
        <p:nvPicPr>
          <p:cNvPr id="29" name="Picture 19" descr="C:\Users\Ольга\Pictures\MB90028274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32266" y="2217432"/>
            <a:ext cx="2926080" cy="2926080"/>
          </a:xfrm>
          <a:prstGeom prst="rect">
            <a:avLst/>
          </a:prstGeom>
          <a:noFill/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5"/>
          <a:srcRect l="41144" t="19867" r="36828"/>
          <a:stretch>
            <a:fillRect/>
          </a:stretch>
        </p:blipFill>
        <p:spPr bwMode="auto">
          <a:xfrm>
            <a:off x="0" y="559971"/>
            <a:ext cx="2786050" cy="499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2857488" y="1785938"/>
          <a:ext cx="3998912" cy="976312"/>
        </p:xfrm>
        <a:graphic>
          <a:graphicData uri="http://schemas.openxmlformats.org/presentationml/2006/ole">
            <p:oleObj spid="_x0000_s2052" name="Формула" r:id="rId6" imgW="990360" imgH="228600" progId="Equation.3">
              <p:embed/>
            </p:oleObj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2806711" y="2940050"/>
          <a:ext cx="3336925" cy="989013"/>
        </p:xfrm>
        <a:graphic>
          <a:graphicData uri="http://schemas.openxmlformats.org/presentationml/2006/ole">
            <p:oleObj spid="_x0000_s2053" name="Формула" r:id="rId7" imgW="863280" imgH="228600" progId="Equation.3">
              <p:embed/>
            </p:oleObj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2852754" y="4065588"/>
          <a:ext cx="4005262" cy="935037"/>
        </p:xfrm>
        <a:graphic>
          <a:graphicData uri="http://schemas.openxmlformats.org/presentationml/2006/ole">
            <p:oleObj spid="_x0000_s2050" name="Формула" r:id="rId8" imgW="1015920" imgH="228600" progId="Equation.3">
              <p:embed/>
            </p:oleObj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857488" y="5222216"/>
          <a:ext cx="4397386" cy="921428"/>
        </p:xfrm>
        <a:graphic>
          <a:graphicData uri="http://schemas.openxmlformats.org/presentationml/2006/ole">
            <p:oleObj spid="_x0000_s2051" name="Формула" r:id="rId9" imgW="1091880" imgH="228600" progId="Equation.3">
              <p:embed/>
            </p:oleObj>
          </a:graphicData>
        </a:graphic>
      </p:graphicFrame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143900" y="0"/>
            <a:ext cx="714380" cy="2857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0" y="6457890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</a:rPr>
              <a:t>Анимированные персонажи взяты с сайта: </a:t>
            </a:r>
            <a:r>
              <a:rPr lang="en-US" sz="2000" dirty="0" smtClean="0">
                <a:solidFill>
                  <a:srgbClr val="002060"/>
                </a:solidFill>
              </a:rPr>
              <a:t>http://office.microsoft.com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24" name="Подзаголовок 2"/>
          <p:cNvSpPr txBox="1">
            <a:spLocks/>
          </p:cNvSpPr>
          <p:nvPr/>
        </p:nvSpPr>
        <p:spPr>
          <a:xfrm>
            <a:off x="0" y="0"/>
            <a:ext cx="9144000" cy="357166"/>
          </a:xfrm>
          <a:prstGeom prst="rect">
            <a:avLst/>
          </a:prstGeo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ОСНОВНЫЕ  ВИДЫ  ФУНКЦИЙ  И  ИХ  ГРАФИКИ</a:t>
            </a:r>
            <a:endParaRPr kumimoji="0" lang="ru-RU" sz="1400" b="1" i="0" u="none" strike="noStrike" kern="1200" normalizeH="0" baseline="0" noProof="0" dirty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0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91" name="Рисунок 10"/>
          <p:cNvPicPr>
            <a:picLocks noChangeAspect="1" noChangeArrowheads="1"/>
          </p:cNvPicPr>
          <p:nvPr/>
        </p:nvPicPr>
        <p:blipFill>
          <a:blip r:embed="rId3"/>
          <a:srcRect l="30209" t="16945" r="19565" b="26294"/>
          <a:stretch>
            <a:fillRect/>
          </a:stretch>
        </p:blipFill>
        <p:spPr bwMode="auto">
          <a:xfrm>
            <a:off x="214282" y="3071810"/>
            <a:ext cx="6284399" cy="3497055"/>
          </a:xfrm>
          <a:prstGeom prst="rect">
            <a:avLst/>
          </a:prstGeom>
          <a:noFill/>
        </p:spPr>
      </p:pic>
      <p:pic>
        <p:nvPicPr>
          <p:cNvPr id="41990" name="Рисунок 2"/>
          <p:cNvPicPr>
            <a:picLocks noChangeAspect="1" noChangeArrowheads="1"/>
          </p:cNvPicPr>
          <p:nvPr/>
        </p:nvPicPr>
        <p:blipFill>
          <a:blip r:embed="rId4"/>
          <a:srcRect l="30209" t="16945" r="19565" b="26294"/>
          <a:stretch>
            <a:fillRect/>
          </a:stretch>
        </p:blipFill>
        <p:spPr bwMode="auto">
          <a:xfrm>
            <a:off x="214282" y="3071810"/>
            <a:ext cx="6284399" cy="3497055"/>
          </a:xfrm>
          <a:prstGeom prst="rect">
            <a:avLst/>
          </a:prstGeom>
          <a:noFill/>
        </p:spPr>
      </p:pic>
      <p:pic>
        <p:nvPicPr>
          <p:cNvPr id="41989" name="Рисунок 3"/>
          <p:cNvPicPr>
            <a:picLocks noChangeAspect="1" noChangeArrowheads="1"/>
          </p:cNvPicPr>
          <p:nvPr/>
        </p:nvPicPr>
        <p:blipFill>
          <a:blip r:embed="rId5"/>
          <a:srcRect l="30209" t="16945" r="19565" b="26294"/>
          <a:stretch>
            <a:fillRect/>
          </a:stretch>
        </p:blipFill>
        <p:spPr bwMode="auto">
          <a:xfrm>
            <a:off x="214282" y="3071810"/>
            <a:ext cx="6284399" cy="3497055"/>
          </a:xfrm>
          <a:prstGeom prst="rect">
            <a:avLst/>
          </a:prstGeom>
          <a:noFill/>
        </p:spPr>
      </p:pic>
      <p:pic>
        <p:nvPicPr>
          <p:cNvPr id="41988" name="Рисунок 4"/>
          <p:cNvPicPr>
            <a:picLocks noChangeAspect="1" noChangeArrowheads="1"/>
          </p:cNvPicPr>
          <p:nvPr/>
        </p:nvPicPr>
        <p:blipFill>
          <a:blip r:embed="rId6"/>
          <a:srcRect l="30209" t="16945" r="19565" b="26294"/>
          <a:stretch>
            <a:fillRect/>
          </a:stretch>
        </p:blipFill>
        <p:spPr bwMode="auto">
          <a:xfrm>
            <a:off x="214282" y="3071810"/>
            <a:ext cx="6284399" cy="3497055"/>
          </a:xfrm>
          <a:prstGeom prst="rect">
            <a:avLst/>
          </a:prstGeom>
          <a:noFill/>
        </p:spPr>
      </p:pic>
      <p:pic>
        <p:nvPicPr>
          <p:cNvPr id="41987" name="Рисунок 5"/>
          <p:cNvPicPr>
            <a:picLocks noChangeAspect="1" noChangeArrowheads="1"/>
          </p:cNvPicPr>
          <p:nvPr/>
        </p:nvPicPr>
        <p:blipFill>
          <a:blip r:embed="rId7"/>
          <a:srcRect l="30209" t="16945" r="19565" b="26294"/>
          <a:stretch>
            <a:fillRect/>
          </a:stretch>
        </p:blipFill>
        <p:spPr bwMode="auto">
          <a:xfrm>
            <a:off x="214282" y="3071810"/>
            <a:ext cx="6284399" cy="3497055"/>
          </a:xfrm>
          <a:prstGeom prst="rect">
            <a:avLst/>
          </a:prstGeom>
          <a:noFill/>
        </p:spPr>
      </p:pic>
      <p:pic>
        <p:nvPicPr>
          <p:cNvPr id="41986" name="Рисунок 6"/>
          <p:cNvPicPr>
            <a:picLocks noChangeAspect="1" noChangeArrowheads="1"/>
          </p:cNvPicPr>
          <p:nvPr/>
        </p:nvPicPr>
        <p:blipFill>
          <a:blip r:embed="rId8"/>
          <a:srcRect l="30209" t="16945" r="19565" b="26294"/>
          <a:stretch>
            <a:fillRect/>
          </a:stretch>
        </p:blipFill>
        <p:spPr bwMode="auto">
          <a:xfrm>
            <a:off x="214282" y="3071810"/>
            <a:ext cx="6284399" cy="3497055"/>
          </a:xfrm>
          <a:prstGeom prst="rect">
            <a:avLst/>
          </a:prstGeom>
          <a:noFill/>
        </p:spPr>
      </p:pic>
      <p:pic>
        <p:nvPicPr>
          <p:cNvPr id="41985" name="Рисунок 7"/>
          <p:cNvPicPr>
            <a:picLocks noChangeAspect="1" noChangeArrowheads="1"/>
          </p:cNvPicPr>
          <p:nvPr/>
        </p:nvPicPr>
        <p:blipFill>
          <a:blip r:embed="rId9"/>
          <a:srcRect l="30209" t="16945" r="19565" b="26294"/>
          <a:stretch>
            <a:fillRect/>
          </a:stretch>
        </p:blipFill>
        <p:spPr bwMode="auto">
          <a:xfrm>
            <a:off x="216427" y="3071810"/>
            <a:ext cx="6284399" cy="3497055"/>
          </a:xfrm>
          <a:prstGeom prst="rect">
            <a:avLst/>
          </a:prstGeom>
          <a:noFill/>
        </p:spPr>
      </p:pic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0" y="2114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0" y="3771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0" y="542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0" y="7019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0" y="867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0" y="10334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0" y="11830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10"/>
          <a:srcRect l="30210" t="16945" r="19565" b="26294"/>
          <a:stretch>
            <a:fillRect/>
          </a:stretch>
        </p:blipFill>
        <p:spPr bwMode="auto">
          <a:xfrm>
            <a:off x="214282" y="3071810"/>
            <a:ext cx="6284274" cy="3497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2013" name="Object 29"/>
          <p:cNvGraphicFramePr>
            <a:graphicFrameLocks noChangeAspect="1"/>
          </p:cNvGraphicFramePr>
          <p:nvPr/>
        </p:nvGraphicFramePr>
        <p:xfrm>
          <a:off x="500034" y="1928810"/>
          <a:ext cx="2619375" cy="1143000"/>
        </p:xfrm>
        <a:graphic>
          <a:graphicData uri="http://schemas.openxmlformats.org/presentationml/2006/ole">
            <p:oleObj spid="_x0000_s42013" name="Формула" r:id="rId11" imgW="495085" imgH="241195" progId="Equation.3">
              <p:embed/>
            </p:oleObj>
          </a:graphicData>
        </a:graphic>
      </p:graphicFrame>
      <p:graphicFrame>
        <p:nvGraphicFramePr>
          <p:cNvPr id="42012" name="Object 28"/>
          <p:cNvGraphicFramePr>
            <a:graphicFrameLocks noChangeAspect="1"/>
          </p:cNvGraphicFramePr>
          <p:nvPr/>
        </p:nvGraphicFramePr>
        <p:xfrm>
          <a:off x="500034" y="1928810"/>
          <a:ext cx="3629025" cy="1143000"/>
        </p:xfrm>
        <a:graphic>
          <a:graphicData uri="http://schemas.openxmlformats.org/presentationml/2006/ole">
            <p:oleObj spid="_x0000_s42012" name="Формула" r:id="rId12" imgW="685800" imgH="241300" progId="Equation.3">
              <p:embed/>
            </p:oleObj>
          </a:graphicData>
        </a:graphic>
      </p:graphicFrame>
      <p:graphicFrame>
        <p:nvGraphicFramePr>
          <p:cNvPr id="42011" name="Object 27"/>
          <p:cNvGraphicFramePr>
            <a:graphicFrameLocks noChangeAspect="1"/>
          </p:cNvGraphicFramePr>
          <p:nvPr/>
        </p:nvGraphicFramePr>
        <p:xfrm>
          <a:off x="514347" y="1928810"/>
          <a:ext cx="3629025" cy="1143000"/>
        </p:xfrm>
        <a:graphic>
          <a:graphicData uri="http://schemas.openxmlformats.org/presentationml/2006/ole">
            <p:oleObj spid="_x0000_s42011" name="Формула" r:id="rId13" imgW="685800" imgH="241300" progId="Equation.3">
              <p:embed/>
            </p:oleObj>
          </a:graphicData>
        </a:graphic>
      </p:graphicFrame>
      <p:graphicFrame>
        <p:nvGraphicFramePr>
          <p:cNvPr id="42010" name="Object 26"/>
          <p:cNvGraphicFramePr>
            <a:graphicFrameLocks noChangeAspect="1"/>
          </p:cNvGraphicFramePr>
          <p:nvPr/>
        </p:nvGraphicFramePr>
        <p:xfrm>
          <a:off x="504821" y="1928810"/>
          <a:ext cx="3495675" cy="1143000"/>
        </p:xfrm>
        <a:graphic>
          <a:graphicData uri="http://schemas.openxmlformats.org/presentationml/2006/ole">
            <p:oleObj spid="_x0000_s42010" name="Формула" r:id="rId14" imgW="660113" imgH="241195" progId="Equation.3">
              <p:embed/>
            </p:oleObj>
          </a:graphicData>
        </a:graphic>
      </p:graphicFrame>
      <p:graphicFrame>
        <p:nvGraphicFramePr>
          <p:cNvPr id="42009" name="Object 25"/>
          <p:cNvGraphicFramePr>
            <a:graphicFrameLocks noChangeAspect="1"/>
          </p:cNvGraphicFramePr>
          <p:nvPr/>
        </p:nvGraphicFramePr>
        <p:xfrm>
          <a:off x="500034" y="1928810"/>
          <a:ext cx="4095750" cy="1143000"/>
        </p:xfrm>
        <a:graphic>
          <a:graphicData uri="http://schemas.openxmlformats.org/presentationml/2006/ole">
            <p:oleObj spid="_x0000_s42009" name="Формула" r:id="rId15" imgW="774364" imgH="241195" progId="Equation.3">
              <p:embed/>
            </p:oleObj>
          </a:graphicData>
        </a:graphic>
      </p:graphicFrame>
      <p:graphicFrame>
        <p:nvGraphicFramePr>
          <p:cNvPr id="42008" name="Object 24"/>
          <p:cNvGraphicFramePr>
            <a:graphicFrameLocks noChangeAspect="1"/>
          </p:cNvGraphicFramePr>
          <p:nvPr/>
        </p:nvGraphicFramePr>
        <p:xfrm>
          <a:off x="500034" y="1928810"/>
          <a:ext cx="4629150" cy="1143000"/>
        </p:xfrm>
        <a:graphic>
          <a:graphicData uri="http://schemas.openxmlformats.org/presentationml/2006/ole">
            <p:oleObj spid="_x0000_s42008" name="Формула" r:id="rId16" imgW="876300" imgH="241300" progId="Equation.3">
              <p:embed/>
            </p:oleObj>
          </a:graphicData>
        </a:graphic>
      </p:graphicFrame>
      <p:graphicFrame>
        <p:nvGraphicFramePr>
          <p:cNvPr id="42005" name="Object 21"/>
          <p:cNvGraphicFramePr>
            <a:graphicFrameLocks noChangeAspect="1"/>
          </p:cNvGraphicFramePr>
          <p:nvPr/>
        </p:nvGraphicFramePr>
        <p:xfrm>
          <a:off x="500034" y="1928810"/>
          <a:ext cx="4629150" cy="1143000"/>
        </p:xfrm>
        <a:graphic>
          <a:graphicData uri="http://schemas.openxmlformats.org/presentationml/2006/ole">
            <p:oleObj spid="_x0000_s42005" name="Формула" r:id="rId17" imgW="876300" imgH="241300" progId="Equation.3">
              <p:embed/>
            </p:oleObj>
          </a:graphicData>
        </a:graphic>
      </p:graphicFrame>
      <p:graphicFrame>
        <p:nvGraphicFramePr>
          <p:cNvPr id="42004" name="Object 20"/>
          <p:cNvGraphicFramePr>
            <a:graphicFrameLocks noChangeAspect="1"/>
          </p:cNvGraphicFramePr>
          <p:nvPr/>
        </p:nvGraphicFramePr>
        <p:xfrm>
          <a:off x="476258" y="1928810"/>
          <a:ext cx="5238750" cy="1143000"/>
        </p:xfrm>
        <a:graphic>
          <a:graphicData uri="http://schemas.openxmlformats.org/presentationml/2006/ole">
            <p:oleObj spid="_x0000_s42004" name="Формула" r:id="rId18" imgW="990170" imgH="241195" progId="Equation.3">
              <p:embed/>
            </p:oleObj>
          </a:graphicData>
        </a:graphic>
      </p:graphicFrame>
      <p:sp>
        <p:nvSpPr>
          <p:cNvPr id="42014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015" name="Rectangle 31"/>
          <p:cNvSpPr>
            <a:spLocks noChangeArrowheads="1"/>
          </p:cNvSpPr>
          <p:nvPr/>
        </p:nvSpPr>
        <p:spPr bwMode="auto">
          <a:xfrm>
            <a:off x="0" y="1600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016" name="Rectangle 32"/>
          <p:cNvSpPr>
            <a:spLocks noChangeArrowheads="1"/>
          </p:cNvSpPr>
          <p:nvPr/>
        </p:nvSpPr>
        <p:spPr bwMode="auto">
          <a:xfrm>
            <a:off x="0" y="2743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017" name="Rectangle 33"/>
          <p:cNvSpPr>
            <a:spLocks noChangeArrowheads="1"/>
          </p:cNvSpPr>
          <p:nvPr/>
        </p:nvSpPr>
        <p:spPr bwMode="auto">
          <a:xfrm>
            <a:off x="0" y="3886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018" name="Rectangle 34"/>
          <p:cNvSpPr>
            <a:spLocks noChangeArrowheads="1"/>
          </p:cNvSpPr>
          <p:nvPr/>
        </p:nvSpPr>
        <p:spPr bwMode="auto">
          <a:xfrm>
            <a:off x="0" y="5029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019" name="Rectangle 35"/>
          <p:cNvSpPr>
            <a:spLocks noChangeArrowheads="1"/>
          </p:cNvSpPr>
          <p:nvPr/>
        </p:nvSpPr>
        <p:spPr bwMode="auto">
          <a:xfrm>
            <a:off x="0" y="6172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020" name="Rectangle 36"/>
          <p:cNvSpPr>
            <a:spLocks noChangeArrowheads="1"/>
          </p:cNvSpPr>
          <p:nvPr/>
        </p:nvSpPr>
        <p:spPr bwMode="auto">
          <a:xfrm>
            <a:off x="0" y="7315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021" name="Rectangle 37"/>
          <p:cNvSpPr>
            <a:spLocks noChangeArrowheads="1"/>
          </p:cNvSpPr>
          <p:nvPr/>
        </p:nvSpPr>
        <p:spPr bwMode="auto">
          <a:xfrm>
            <a:off x="0" y="845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022" name="Rectangle 38"/>
          <p:cNvSpPr>
            <a:spLocks noChangeArrowheads="1"/>
          </p:cNvSpPr>
          <p:nvPr/>
        </p:nvSpPr>
        <p:spPr bwMode="auto">
          <a:xfrm>
            <a:off x="0" y="9601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023" name="Rectangle 39"/>
          <p:cNvSpPr>
            <a:spLocks noChangeArrowheads="1"/>
          </p:cNvSpPr>
          <p:nvPr/>
        </p:nvSpPr>
        <p:spPr bwMode="auto">
          <a:xfrm>
            <a:off x="0" y="10744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024" name="WordArt 40"/>
          <p:cNvSpPr>
            <a:spLocks noChangeArrowheads="1" noChangeShapeType="1" noTextEdit="1"/>
          </p:cNvSpPr>
          <p:nvPr/>
        </p:nvSpPr>
        <p:spPr bwMode="auto">
          <a:xfrm rot="3296596">
            <a:off x="5056186" y="2005368"/>
            <a:ext cx="4410075" cy="2079625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66667"/>
              </a:avLst>
            </a:prstTxWarp>
          </a:bodyPr>
          <a:lstStyle/>
          <a:p>
            <a:pPr algn="ctr" rtl="0"/>
            <a:r>
              <a:rPr lang="ru-RU" sz="3600" b="1" i="1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Mistral"/>
              </a:rPr>
              <a:t>МОЛОДЦЫ!</a:t>
            </a:r>
            <a:endParaRPr lang="ru-RU" sz="3600" b="1" i="1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Mistral"/>
            </a:endParaRPr>
          </a:p>
        </p:txBody>
      </p:sp>
      <p:sp>
        <p:nvSpPr>
          <p:cNvPr id="45" name="Подзаголовок 2"/>
          <p:cNvSpPr txBox="1">
            <a:spLocks/>
          </p:cNvSpPr>
          <p:nvPr/>
        </p:nvSpPr>
        <p:spPr>
          <a:xfrm>
            <a:off x="-428628" y="571480"/>
            <a:ext cx="5857884" cy="1143008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Назовите  уравнение функции, график которой изображён ниже: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6" name="Подзаголовок 2"/>
          <p:cNvSpPr txBox="1">
            <a:spLocks/>
          </p:cNvSpPr>
          <p:nvPr/>
        </p:nvSpPr>
        <p:spPr>
          <a:xfrm>
            <a:off x="0" y="0"/>
            <a:ext cx="9144000" cy="357166"/>
          </a:xfrm>
          <a:prstGeom prst="rect">
            <a:avLst/>
          </a:prstGeo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ПРЕОБРАЗОВАНИЯ  ГРАФИКОВ  ФУНКЦИЙ</a:t>
            </a:r>
            <a:endParaRPr kumimoji="0" lang="ru-RU" sz="1400" b="1" i="0" u="none" strike="noStrike" kern="1200" normalizeH="0" baseline="0" noProof="0" dirty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420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20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420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2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420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7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420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2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420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7" dur="500"/>
                                        <p:tgtEl>
                                          <p:spTgt spid="41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419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420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20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20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20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2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857232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Графики созданы  в среде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«Живая математика»</a:t>
            </a:r>
          </a:p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Анимированные персонажи взяты с сайта: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  <a:hlinkClick r:id="rId2"/>
              </a:rPr>
              <a:t>http://office.microsoft.com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latin typeface="Book Antiqua" pitchFamily="18" charset="0"/>
            </a:endParaRPr>
          </a:p>
          <a:p>
            <a:pPr algn="ctr"/>
            <a:endParaRPr lang="ru-RU" b="1" i="1" dirty="0">
              <a:solidFill>
                <a:schemeClr val="accent2">
                  <a:lumMod val="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3357562"/>
            <a:ext cx="9119076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8415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entury Gothic" pitchFamily="34" charset="0"/>
              </a:rPr>
              <a:t>Презентация создана</a:t>
            </a:r>
          </a:p>
          <a:p>
            <a:pPr algn="ctr"/>
            <a:r>
              <a:rPr lang="ru-RU" sz="3200" b="1" dirty="0" err="1" smtClean="0">
                <a:ln w="18415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entury Gothic" pitchFamily="34" charset="0"/>
              </a:rPr>
              <a:t>Шрамковой</a:t>
            </a:r>
            <a:r>
              <a:rPr lang="ru-RU" sz="3200" b="1" dirty="0" smtClean="0">
                <a:ln w="18415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entury Gothic" pitchFamily="34" charset="0"/>
              </a:rPr>
              <a:t> Ольгой Геннадиевной, учителем математики </a:t>
            </a:r>
          </a:p>
          <a:p>
            <a:pPr algn="ctr"/>
            <a:r>
              <a:rPr lang="ru-RU" sz="3200" b="1" dirty="0" smtClean="0">
                <a:ln w="18415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entury Gothic" pitchFamily="34" charset="0"/>
              </a:rPr>
              <a:t>МАОУ  «СОШ г. Билибино Чукотского АО»</a:t>
            </a:r>
            <a:endParaRPr lang="ru-RU" sz="3200" b="1" dirty="0">
              <a:ln w="18415" cmpd="sng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947" name="Picture 59"/>
          <p:cNvPicPr>
            <a:picLocks noChangeAspect="1" noChangeArrowheads="1"/>
          </p:cNvPicPr>
          <p:nvPr/>
        </p:nvPicPr>
        <p:blipFill>
          <a:blip r:embed="rId2"/>
          <a:srcRect l="42295" t="28047" r="20428" b="29800"/>
          <a:stretch>
            <a:fillRect/>
          </a:stretch>
        </p:blipFill>
        <p:spPr bwMode="auto">
          <a:xfrm>
            <a:off x="5500694" y="857232"/>
            <a:ext cx="3500462" cy="1948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948" name="Picture 60"/>
          <p:cNvPicPr>
            <a:picLocks noChangeAspect="1" noChangeArrowheads="1"/>
          </p:cNvPicPr>
          <p:nvPr/>
        </p:nvPicPr>
        <p:blipFill>
          <a:blip r:embed="rId3"/>
          <a:srcRect l="3740" t="32722" r="10070" b="40902"/>
          <a:stretch>
            <a:fillRect/>
          </a:stretch>
        </p:blipFill>
        <p:spPr bwMode="auto">
          <a:xfrm>
            <a:off x="571472" y="3071810"/>
            <a:ext cx="8076757" cy="1216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949" name="Picture 61"/>
          <p:cNvPicPr>
            <a:picLocks noChangeAspect="1" noChangeArrowheads="1"/>
          </p:cNvPicPr>
          <p:nvPr/>
        </p:nvPicPr>
        <p:blipFill>
          <a:blip r:embed="rId4"/>
          <a:srcRect l="28484" t="12271" r="35389" b="14608"/>
          <a:stretch>
            <a:fillRect/>
          </a:stretch>
        </p:blipFill>
        <p:spPr bwMode="auto">
          <a:xfrm>
            <a:off x="2772141" y="500042"/>
            <a:ext cx="2514239" cy="2505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950" name="Picture 62"/>
          <p:cNvPicPr>
            <a:picLocks noChangeAspect="1" noChangeArrowheads="1"/>
          </p:cNvPicPr>
          <p:nvPr/>
        </p:nvPicPr>
        <p:blipFill>
          <a:blip r:embed="rId5"/>
          <a:srcRect l="31937" t="12271" r="32224" b="27463"/>
          <a:stretch>
            <a:fillRect/>
          </a:stretch>
        </p:blipFill>
        <p:spPr bwMode="auto">
          <a:xfrm>
            <a:off x="2714612" y="4357694"/>
            <a:ext cx="3000395" cy="2483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951" name="Picture 63"/>
          <p:cNvPicPr>
            <a:picLocks noChangeAspect="1" noChangeArrowheads="1"/>
          </p:cNvPicPr>
          <p:nvPr/>
        </p:nvPicPr>
        <p:blipFill>
          <a:blip r:embed="rId6"/>
          <a:srcRect l="35102" t="30969" r="35389" b="21035"/>
          <a:stretch>
            <a:fillRect/>
          </a:stretch>
        </p:blipFill>
        <p:spPr bwMode="auto">
          <a:xfrm>
            <a:off x="5896428" y="4357694"/>
            <a:ext cx="3033290" cy="2428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952" name="Picture 64"/>
          <p:cNvPicPr>
            <a:picLocks noChangeAspect="1" noChangeArrowheads="1"/>
          </p:cNvPicPr>
          <p:nvPr/>
        </p:nvPicPr>
        <p:blipFill>
          <a:blip r:embed="rId7"/>
          <a:srcRect l="36252" t="31553" r="44884" b="28632"/>
          <a:stretch>
            <a:fillRect/>
          </a:stretch>
        </p:blipFill>
        <p:spPr bwMode="auto">
          <a:xfrm>
            <a:off x="214282" y="4357694"/>
            <a:ext cx="2268649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3" name="Подзаголовок 2"/>
          <p:cNvSpPr txBox="1">
            <a:spLocks/>
          </p:cNvSpPr>
          <p:nvPr/>
        </p:nvSpPr>
        <p:spPr>
          <a:xfrm>
            <a:off x="142844" y="642918"/>
            <a:ext cx="2571768" cy="2357454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Можно ли утверждать, что данный график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задаёт </a:t>
            </a:r>
            <a:r>
              <a:rPr kumimoji="0" lang="ru-RU" sz="24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функцию?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4" name="Управляющая кнопка: далее 73">
            <a:hlinkClick r:id="" action="ppaction://hlinkshowjump?jump=nextslide" highlightClick="1"/>
          </p:cNvPr>
          <p:cNvSpPr/>
          <p:nvPr/>
        </p:nvSpPr>
        <p:spPr>
          <a:xfrm>
            <a:off x="8143900" y="0"/>
            <a:ext cx="714380" cy="2857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0" y="0"/>
            <a:ext cx="9144000" cy="357166"/>
          </a:xfrm>
          <a:prstGeom prst="rect">
            <a:avLst/>
          </a:prstGeo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ОПРЕДЕЛЕНИЕ  ФУНКЦИИ</a:t>
            </a:r>
            <a:endParaRPr kumimoji="0" lang="ru-RU" sz="1400" b="1" i="0" u="none" strike="noStrike" kern="1200" normalizeH="0" baseline="0" noProof="0" dirty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79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3794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37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949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379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2" dur="indefinite"/>
                                        <p:tgtEl>
                                          <p:spTgt spid="3794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3" dur="indefinite"/>
                                        <p:tgtEl>
                                          <p:spTgt spid="37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947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379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8" dur="indefinite"/>
                                        <p:tgtEl>
                                          <p:spTgt spid="3795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9" dur="indefinite"/>
                                        <p:tgtEl>
                                          <p:spTgt spid="37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95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379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4" dur="indefinite"/>
                                        <p:tgtEl>
                                          <p:spTgt spid="379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5" dur="indefinite"/>
                                        <p:tgtEl>
                                          <p:spTgt spid="37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950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379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500" fill="hold"/>
                                        <p:tgtEl>
                                          <p:spTgt spid="379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1" dur="500" fill="hold"/>
                                        <p:tgtEl>
                                          <p:spTgt spid="379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379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379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948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379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8" dur="500" fill="hold"/>
                                        <p:tgtEl>
                                          <p:spTgt spid="379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9" dur="500" fill="hold"/>
                                        <p:tgtEl>
                                          <p:spTgt spid="379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379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379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951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Прямоугольник 69"/>
          <p:cNvSpPr/>
          <p:nvPr/>
        </p:nvSpPr>
        <p:spPr>
          <a:xfrm>
            <a:off x="0" y="0"/>
            <a:ext cx="9144000" cy="1428736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Куб 53"/>
          <p:cNvSpPr/>
          <p:nvPr/>
        </p:nvSpPr>
        <p:spPr>
          <a:xfrm>
            <a:off x="2357422" y="500063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А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53" name="Куб 52"/>
          <p:cNvSpPr/>
          <p:nvPr/>
        </p:nvSpPr>
        <p:spPr>
          <a:xfrm>
            <a:off x="2357422" y="464344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Л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45" name="Куб 44"/>
          <p:cNvSpPr/>
          <p:nvPr/>
        </p:nvSpPr>
        <p:spPr>
          <a:xfrm>
            <a:off x="5786446" y="6050775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>
                <a:solidFill>
                  <a:srgbClr val="000066"/>
                </a:solidFill>
                <a:latin typeface="Bookman Old Style" pitchFamily="18" charset="0"/>
              </a:rPr>
              <a:t>Ь</a:t>
            </a:r>
          </a:p>
        </p:txBody>
      </p:sp>
      <p:sp>
        <p:nvSpPr>
          <p:cNvPr id="46" name="Куб 45"/>
          <p:cNvSpPr/>
          <p:nvPr/>
        </p:nvSpPr>
        <p:spPr>
          <a:xfrm>
            <a:off x="5786446" y="571501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Т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55" name="Куб 54"/>
          <p:cNvSpPr/>
          <p:nvPr/>
        </p:nvSpPr>
        <p:spPr>
          <a:xfrm>
            <a:off x="5786446" y="535782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С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47" name="Куб 46"/>
          <p:cNvSpPr/>
          <p:nvPr/>
        </p:nvSpPr>
        <p:spPr>
          <a:xfrm>
            <a:off x="3643306" y="500063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П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48" name="Куб 47"/>
          <p:cNvSpPr/>
          <p:nvPr/>
        </p:nvSpPr>
        <p:spPr>
          <a:xfrm>
            <a:off x="4071934" y="500063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>
                <a:solidFill>
                  <a:srgbClr val="000066"/>
                </a:solidFill>
                <a:latin typeface="Bookman Old Style" pitchFamily="18" charset="0"/>
              </a:rPr>
              <a:t>А</a:t>
            </a:r>
          </a:p>
        </p:txBody>
      </p:sp>
      <p:sp>
        <p:nvSpPr>
          <p:cNvPr id="49" name="Куб 48"/>
          <p:cNvSpPr/>
          <p:nvPr/>
        </p:nvSpPr>
        <p:spPr>
          <a:xfrm>
            <a:off x="4500562" y="500063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Р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50" name="Куб 49"/>
          <p:cNvSpPr/>
          <p:nvPr/>
        </p:nvSpPr>
        <p:spPr>
          <a:xfrm>
            <a:off x="4929190" y="500063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>
                <a:solidFill>
                  <a:srgbClr val="000066"/>
                </a:solidFill>
                <a:latin typeface="Bookman Old Style" pitchFamily="18" charset="0"/>
              </a:rPr>
              <a:t>А</a:t>
            </a:r>
          </a:p>
        </p:txBody>
      </p:sp>
      <p:sp>
        <p:nvSpPr>
          <p:cNvPr id="51" name="Куб 50"/>
          <p:cNvSpPr/>
          <p:nvPr/>
        </p:nvSpPr>
        <p:spPr>
          <a:xfrm>
            <a:off x="5357818" y="500063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Б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52" name="Куб 51"/>
          <p:cNvSpPr/>
          <p:nvPr/>
        </p:nvSpPr>
        <p:spPr>
          <a:xfrm>
            <a:off x="5786446" y="500063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О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56" name="Куб 55"/>
          <p:cNvSpPr/>
          <p:nvPr/>
        </p:nvSpPr>
        <p:spPr>
          <a:xfrm>
            <a:off x="5786446" y="464344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Н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13" name="Куб 12"/>
          <p:cNvSpPr/>
          <p:nvPr/>
        </p:nvSpPr>
        <p:spPr>
          <a:xfrm>
            <a:off x="2357422" y="428625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О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18" name="Куб 17"/>
          <p:cNvSpPr/>
          <p:nvPr/>
        </p:nvSpPr>
        <p:spPr>
          <a:xfrm>
            <a:off x="2357422" y="392906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>
                <a:solidFill>
                  <a:srgbClr val="000066"/>
                </a:solidFill>
                <a:latin typeface="Bookman Old Style" pitchFamily="18" charset="0"/>
              </a:rPr>
              <a:t>Б</a:t>
            </a:r>
          </a:p>
        </p:txBody>
      </p:sp>
      <p:sp>
        <p:nvSpPr>
          <p:cNvPr id="14" name="Куб 13"/>
          <p:cNvSpPr/>
          <p:nvPr/>
        </p:nvSpPr>
        <p:spPr>
          <a:xfrm>
            <a:off x="2786050" y="428625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Г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15" name="Куб 14"/>
          <p:cNvSpPr/>
          <p:nvPr/>
        </p:nvSpPr>
        <p:spPr>
          <a:xfrm>
            <a:off x="3214678" y="428625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Р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17" name="Куб 16"/>
          <p:cNvSpPr/>
          <p:nvPr/>
        </p:nvSpPr>
        <p:spPr>
          <a:xfrm>
            <a:off x="3643306" y="428625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А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16" name="Куб 15"/>
          <p:cNvSpPr/>
          <p:nvPr/>
        </p:nvSpPr>
        <p:spPr>
          <a:xfrm>
            <a:off x="4071934" y="428625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Н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12" name="Куб 11"/>
          <p:cNvSpPr/>
          <p:nvPr/>
        </p:nvSpPr>
        <p:spPr>
          <a:xfrm>
            <a:off x="4500562" y="428625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И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11" name="Куб 10"/>
          <p:cNvSpPr/>
          <p:nvPr/>
        </p:nvSpPr>
        <p:spPr>
          <a:xfrm>
            <a:off x="4929190" y="428625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Ч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10" name="Куб 9"/>
          <p:cNvSpPr/>
          <p:nvPr/>
        </p:nvSpPr>
        <p:spPr>
          <a:xfrm>
            <a:off x="5357818" y="428625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Е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9" name="Куб 8"/>
          <p:cNvSpPr/>
          <p:nvPr/>
        </p:nvSpPr>
        <p:spPr>
          <a:xfrm>
            <a:off x="5786446" y="428625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Н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8" name="Куб 7"/>
          <p:cNvSpPr/>
          <p:nvPr/>
        </p:nvSpPr>
        <p:spPr>
          <a:xfrm>
            <a:off x="6215074" y="428625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Н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7" name="Куб 6"/>
          <p:cNvSpPr/>
          <p:nvPr/>
        </p:nvSpPr>
        <p:spPr>
          <a:xfrm>
            <a:off x="6643702" y="428625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>
                <a:solidFill>
                  <a:srgbClr val="000066"/>
                </a:solidFill>
                <a:latin typeface="Bookman Old Style" pitchFamily="18" charset="0"/>
              </a:rPr>
              <a:t>О</a:t>
            </a:r>
          </a:p>
        </p:txBody>
      </p:sp>
      <p:sp>
        <p:nvSpPr>
          <p:cNvPr id="6" name="Куб 5"/>
          <p:cNvSpPr/>
          <p:nvPr/>
        </p:nvSpPr>
        <p:spPr>
          <a:xfrm>
            <a:off x="7072330" y="428625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С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5" name="Куб 4"/>
          <p:cNvSpPr/>
          <p:nvPr/>
        </p:nvSpPr>
        <p:spPr>
          <a:xfrm>
            <a:off x="7500958" y="428625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Т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4" name="Куб 3"/>
          <p:cNvSpPr/>
          <p:nvPr/>
        </p:nvSpPr>
        <p:spPr>
          <a:xfrm>
            <a:off x="7929586" y="428625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Ь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19" name="Куб 18"/>
          <p:cNvSpPr/>
          <p:nvPr/>
        </p:nvSpPr>
        <p:spPr>
          <a:xfrm>
            <a:off x="1071538" y="357187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>
                <a:solidFill>
                  <a:srgbClr val="000066"/>
                </a:solidFill>
                <a:latin typeface="Bookman Old Style" pitchFamily="18" charset="0"/>
              </a:rPr>
              <a:t>Н</a:t>
            </a:r>
          </a:p>
        </p:txBody>
      </p:sp>
      <p:sp>
        <p:nvSpPr>
          <p:cNvPr id="20" name="Куб 19"/>
          <p:cNvSpPr/>
          <p:nvPr/>
        </p:nvSpPr>
        <p:spPr>
          <a:xfrm>
            <a:off x="1500166" y="357187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Е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21" name="Куб 20"/>
          <p:cNvSpPr/>
          <p:nvPr/>
        </p:nvSpPr>
        <p:spPr>
          <a:xfrm>
            <a:off x="1928794" y="357187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>
                <a:solidFill>
                  <a:srgbClr val="000066"/>
                </a:solidFill>
                <a:latin typeface="Bookman Old Style" pitchFamily="18" charset="0"/>
              </a:rPr>
              <a:t>П</a:t>
            </a:r>
          </a:p>
        </p:txBody>
      </p:sp>
      <p:sp>
        <p:nvSpPr>
          <p:cNvPr id="22" name="Куб 21"/>
          <p:cNvSpPr/>
          <p:nvPr/>
        </p:nvSpPr>
        <p:spPr>
          <a:xfrm>
            <a:off x="2357422" y="357187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>
                <a:solidFill>
                  <a:srgbClr val="000066"/>
                </a:solidFill>
                <a:latin typeface="Bookman Old Style" pitchFamily="18" charset="0"/>
              </a:rPr>
              <a:t>Р</a:t>
            </a:r>
          </a:p>
        </p:txBody>
      </p:sp>
      <p:sp>
        <p:nvSpPr>
          <p:cNvPr id="23" name="Куб 22"/>
          <p:cNvSpPr/>
          <p:nvPr/>
        </p:nvSpPr>
        <p:spPr>
          <a:xfrm>
            <a:off x="2786050" y="357187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>
                <a:solidFill>
                  <a:srgbClr val="000066"/>
                </a:solidFill>
                <a:latin typeface="Bookman Old Style" pitchFamily="18" charset="0"/>
              </a:rPr>
              <a:t>Е</a:t>
            </a:r>
          </a:p>
        </p:txBody>
      </p:sp>
      <p:sp>
        <p:nvSpPr>
          <p:cNvPr id="24" name="Куб 23"/>
          <p:cNvSpPr/>
          <p:nvPr/>
        </p:nvSpPr>
        <p:spPr>
          <a:xfrm>
            <a:off x="3214678" y="357187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>
                <a:solidFill>
                  <a:srgbClr val="000066"/>
                </a:solidFill>
                <a:latin typeface="Bookman Old Style" pitchFamily="18" charset="0"/>
              </a:rPr>
              <a:t>Р</a:t>
            </a:r>
          </a:p>
        </p:txBody>
      </p:sp>
      <p:sp>
        <p:nvSpPr>
          <p:cNvPr id="25" name="Куб 24"/>
          <p:cNvSpPr/>
          <p:nvPr/>
        </p:nvSpPr>
        <p:spPr>
          <a:xfrm>
            <a:off x="3643306" y="357187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>
                <a:solidFill>
                  <a:srgbClr val="000066"/>
                </a:solidFill>
                <a:latin typeface="Bookman Old Style" pitchFamily="18" charset="0"/>
              </a:rPr>
              <a:t>Ы</a:t>
            </a:r>
          </a:p>
        </p:txBody>
      </p:sp>
      <p:sp>
        <p:nvSpPr>
          <p:cNvPr id="26" name="Куб 25"/>
          <p:cNvSpPr/>
          <p:nvPr/>
        </p:nvSpPr>
        <p:spPr>
          <a:xfrm>
            <a:off x="4071934" y="357187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>
                <a:solidFill>
                  <a:srgbClr val="000066"/>
                </a:solidFill>
                <a:latin typeface="Bookman Old Style" pitchFamily="18" charset="0"/>
              </a:rPr>
              <a:t>В</a:t>
            </a:r>
          </a:p>
        </p:txBody>
      </p:sp>
      <p:sp>
        <p:nvSpPr>
          <p:cNvPr id="27" name="Куб 26"/>
          <p:cNvSpPr/>
          <p:nvPr/>
        </p:nvSpPr>
        <p:spPr>
          <a:xfrm>
            <a:off x="4500562" y="357187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Н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28" name="Куб 27"/>
          <p:cNvSpPr/>
          <p:nvPr/>
        </p:nvSpPr>
        <p:spPr>
          <a:xfrm>
            <a:off x="4929190" y="357187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>
                <a:solidFill>
                  <a:srgbClr val="000066"/>
                </a:solidFill>
                <a:latin typeface="Bookman Old Style" pitchFamily="18" charset="0"/>
              </a:rPr>
              <a:t>О</a:t>
            </a:r>
          </a:p>
        </p:txBody>
      </p:sp>
      <p:sp>
        <p:nvSpPr>
          <p:cNvPr id="29" name="Куб 28"/>
          <p:cNvSpPr/>
          <p:nvPr/>
        </p:nvSpPr>
        <p:spPr>
          <a:xfrm>
            <a:off x="5357818" y="357187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С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38" name="Куб 37"/>
          <p:cNvSpPr/>
          <p:nvPr/>
        </p:nvSpPr>
        <p:spPr>
          <a:xfrm>
            <a:off x="2357422" y="321468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Е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44" name="Куб 43"/>
          <p:cNvSpPr/>
          <p:nvPr/>
        </p:nvSpPr>
        <p:spPr>
          <a:xfrm>
            <a:off x="5786446" y="392906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О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30" name="Куб 29"/>
          <p:cNvSpPr/>
          <p:nvPr/>
        </p:nvSpPr>
        <p:spPr>
          <a:xfrm>
            <a:off x="5786446" y="357187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Т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57" name="Куб 56"/>
          <p:cNvSpPr/>
          <p:nvPr/>
        </p:nvSpPr>
        <p:spPr>
          <a:xfrm>
            <a:off x="6215074" y="357187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Ь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31" name="Куб 30"/>
          <p:cNvSpPr/>
          <p:nvPr/>
        </p:nvSpPr>
        <p:spPr>
          <a:xfrm>
            <a:off x="2357422" y="285749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П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32" name="Куб 31"/>
          <p:cNvSpPr/>
          <p:nvPr/>
        </p:nvSpPr>
        <p:spPr>
          <a:xfrm>
            <a:off x="2786050" y="285749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>
                <a:solidFill>
                  <a:srgbClr val="000066"/>
                </a:solidFill>
                <a:latin typeface="Bookman Old Style" pitchFamily="18" charset="0"/>
              </a:rPr>
              <a:t>Р</a:t>
            </a:r>
          </a:p>
        </p:txBody>
      </p:sp>
      <p:sp>
        <p:nvSpPr>
          <p:cNvPr id="33" name="Куб 32"/>
          <p:cNvSpPr/>
          <p:nvPr/>
        </p:nvSpPr>
        <p:spPr>
          <a:xfrm>
            <a:off x="3214678" y="285749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>
                <a:solidFill>
                  <a:srgbClr val="000066"/>
                </a:solidFill>
                <a:latin typeface="Bookman Old Style" pitchFamily="18" charset="0"/>
              </a:rPr>
              <a:t>Я</a:t>
            </a:r>
          </a:p>
        </p:txBody>
      </p:sp>
      <p:sp>
        <p:nvSpPr>
          <p:cNvPr id="34" name="Куб 33"/>
          <p:cNvSpPr/>
          <p:nvPr/>
        </p:nvSpPr>
        <p:spPr>
          <a:xfrm>
            <a:off x="3643306" y="285749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>
                <a:solidFill>
                  <a:srgbClr val="000066"/>
                </a:solidFill>
                <a:latin typeface="Bookman Old Style" pitchFamily="18" charset="0"/>
              </a:rPr>
              <a:t>М</a:t>
            </a:r>
          </a:p>
        </p:txBody>
      </p:sp>
      <p:sp>
        <p:nvSpPr>
          <p:cNvPr id="35" name="Куб 34"/>
          <p:cNvSpPr/>
          <p:nvPr/>
        </p:nvSpPr>
        <p:spPr>
          <a:xfrm>
            <a:off x="4071934" y="285749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>
                <a:solidFill>
                  <a:srgbClr val="000066"/>
                </a:solidFill>
                <a:latin typeface="Bookman Old Style" pitchFamily="18" charset="0"/>
              </a:rPr>
              <a:t>А</a:t>
            </a:r>
          </a:p>
        </p:txBody>
      </p:sp>
      <p:sp>
        <p:nvSpPr>
          <p:cNvPr id="36" name="Куб 35"/>
          <p:cNvSpPr/>
          <p:nvPr/>
        </p:nvSpPr>
        <p:spPr>
          <a:xfrm>
            <a:off x="4486494" y="285749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>
                <a:solidFill>
                  <a:srgbClr val="000066"/>
                </a:solidFill>
                <a:latin typeface="Bookman Old Style" pitchFamily="18" charset="0"/>
              </a:rPr>
              <a:t>Я</a:t>
            </a:r>
          </a:p>
        </p:txBody>
      </p:sp>
      <p:sp>
        <p:nvSpPr>
          <p:cNvPr id="37" name="Куб 36"/>
          <p:cNvSpPr/>
          <p:nvPr/>
        </p:nvSpPr>
        <p:spPr>
          <a:xfrm>
            <a:off x="2357422" y="2521079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И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39" name="Куб 38"/>
          <p:cNvSpPr/>
          <p:nvPr/>
        </p:nvSpPr>
        <p:spPr>
          <a:xfrm>
            <a:off x="2357422" y="2163889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>
                <a:solidFill>
                  <a:srgbClr val="000066"/>
                </a:solidFill>
                <a:latin typeface="Bookman Old Style" pitchFamily="18" charset="0"/>
              </a:rPr>
              <a:t>Г</a:t>
            </a:r>
          </a:p>
        </p:txBody>
      </p:sp>
      <p:sp>
        <p:nvSpPr>
          <p:cNvPr id="59" name="Куб 58"/>
          <p:cNvSpPr/>
          <p:nvPr/>
        </p:nvSpPr>
        <p:spPr>
          <a:xfrm>
            <a:off x="6215074" y="500063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Л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58" name="Куб 57"/>
          <p:cNvSpPr/>
          <p:nvPr/>
        </p:nvSpPr>
        <p:spPr>
          <a:xfrm>
            <a:off x="6643702" y="500063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А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40" name="Куб 39"/>
          <p:cNvSpPr/>
          <p:nvPr/>
        </p:nvSpPr>
        <p:spPr>
          <a:xfrm>
            <a:off x="5786446" y="321468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>
                <a:solidFill>
                  <a:srgbClr val="000066"/>
                </a:solidFill>
                <a:latin typeface="Bookman Old Style" pitchFamily="18" charset="0"/>
              </a:rPr>
              <a:t>О</a:t>
            </a:r>
          </a:p>
        </p:txBody>
      </p:sp>
      <p:sp>
        <p:nvSpPr>
          <p:cNvPr id="43" name="Куб 42"/>
          <p:cNvSpPr/>
          <p:nvPr/>
        </p:nvSpPr>
        <p:spPr>
          <a:xfrm>
            <a:off x="5786446" y="2857496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Н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42" name="Куб 41"/>
          <p:cNvSpPr/>
          <p:nvPr/>
        </p:nvSpPr>
        <p:spPr>
          <a:xfrm>
            <a:off x="5786446" y="2550313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>
                <a:solidFill>
                  <a:srgbClr val="000066"/>
                </a:solidFill>
                <a:latin typeface="Bookman Old Style" pitchFamily="18" charset="0"/>
              </a:rPr>
              <a:t>О</a:t>
            </a:r>
          </a:p>
        </p:txBody>
      </p:sp>
      <p:sp>
        <p:nvSpPr>
          <p:cNvPr id="41" name="Куб 40"/>
          <p:cNvSpPr/>
          <p:nvPr/>
        </p:nvSpPr>
        <p:spPr>
          <a:xfrm>
            <a:off x="5786446" y="2193123"/>
            <a:ext cx="500066" cy="450059"/>
          </a:xfrm>
          <a:prstGeom prst="cube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path path="circle">
              <a:fillToRect l="100000" b="100000"/>
            </a:path>
            <a:tileRect t="-100000" r="-100000"/>
          </a:gradFill>
          <a:ln w="22225">
            <a:solidFill>
              <a:srgbClr val="2F7F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М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42876" y="137204"/>
            <a:ext cx="835821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1.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 Название графика обратной пропорциональности.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Стрелка вниз 77"/>
          <p:cNvSpPr/>
          <p:nvPr/>
        </p:nvSpPr>
        <p:spPr>
          <a:xfrm>
            <a:off x="2357422" y="1714488"/>
            <a:ext cx="428628" cy="428628"/>
          </a:xfrm>
          <a:prstGeom prst="downArrow">
            <a:avLst/>
          </a:prstGeom>
          <a:solidFill>
            <a:schemeClr val="accent2">
              <a:lumMod val="50000"/>
            </a:schemeClr>
          </a:solidFill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000" b="1" dirty="0" smtClean="0">
                <a:latin typeface="Arial Black" pitchFamily="34" charset="0"/>
              </a:rPr>
              <a:t>1</a:t>
            </a:r>
            <a:endParaRPr lang="ru-RU" sz="2000" b="1" dirty="0">
              <a:latin typeface="Arial Black" pitchFamily="34" charset="0"/>
            </a:endParaRPr>
          </a:p>
        </p:txBody>
      </p:sp>
      <p:sp>
        <p:nvSpPr>
          <p:cNvPr id="85" name="Стрелка вниз 84"/>
          <p:cNvSpPr/>
          <p:nvPr/>
        </p:nvSpPr>
        <p:spPr>
          <a:xfrm>
            <a:off x="5786446" y="1714488"/>
            <a:ext cx="428628" cy="428628"/>
          </a:xfrm>
          <a:prstGeom prst="downArrow">
            <a:avLst/>
          </a:prstGeom>
          <a:solidFill>
            <a:schemeClr val="accent2">
              <a:lumMod val="50000"/>
            </a:schemeClr>
          </a:solidFill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sz="2000" b="1" dirty="0" smtClean="0">
                <a:latin typeface="Arial Black" pitchFamily="34" charset="0"/>
              </a:rPr>
              <a:t>2</a:t>
            </a:r>
            <a:endParaRPr lang="ru-RU" sz="2000" b="1" dirty="0">
              <a:latin typeface="Arial Black" pitchFamily="34" charset="0"/>
            </a:endParaRPr>
          </a:p>
        </p:txBody>
      </p:sp>
      <p:sp>
        <p:nvSpPr>
          <p:cNvPr id="87" name="Стрелка вниз 86"/>
          <p:cNvSpPr/>
          <p:nvPr/>
        </p:nvSpPr>
        <p:spPr>
          <a:xfrm rot="16200000">
            <a:off x="1857356" y="2928934"/>
            <a:ext cx="428628" cy="428628"/>
          </a:xfrm>
          <a:prstGeom prst="downArrow">
            <a:avLst/>
          </a:prstGeom>
          <a:solidFill>
            <a:schemeClr val="accent2">
              <a:lumMod val="50000"/>
            </a:schemeClr>
          </a:solidFill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 anchorCtr="1"/>
          <a:lstStyle/>
          <a:p>
            <a:pPr algn="ctr"/>
            <a:r>
              <a:rPr lang="ru-RU" sz="2000" b="1" dirty="0" smtClean="0">
                <a:latin typeface="Arial Black" pitchFamily="34" charset="0"/>
              </a:rPr>
              <a:t>3</a:t>
            </a:r>
            <a:endParaRPr lang="ru-RU" sz="2000" b="1" dirty="0">
              <a:latin typeface="Arial Black" pitchFamily="34" charset="0"/>
            </a:endParaRPr>
          </a:p>
        </p:txBody>
      </p:sp>
      <p:sp>
        <p:nvSpPr>
          <p:cNvPr id="88" name="Стрелка вниз 87"/>
          <p:cNvSpPr/>
          <p:nvPr/>
        </p:nvSpPr>
        <p:spPr>
          <a:xfrm rot="16200000">
            <a:off x="571472" y="3643314"/>
            <a:ext cx="428628" cy="428628"/>
          </a:xfrm>
          <a:prstGeom prst="downArrow">
            <a:avLst/>
          </a:prstGeom>
          <a:solidFill>
            <a:schemeClr val="accent2">
              <a:lumMod val="50000"/>
            </a:schemeClr>
          </a:solidFill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 anchorCtr="1"/>
          <a:lstStyle/>
          <a:p>
            <a:pPr algn="ctr"/>
            <a:r>
              <a:rPr lang="ru-RU" sz="2000" b="1" dirty="0" smtClean="0">
                <a:latin typeface="Arial Black" pitchFamily="34" charset="0"/>
              </a:rPr>
              <a:t>4</a:t>
            </a:r>
            <a:endParaRPr lang="ru-RU" sz="2000" b="1" dirty="0">
              <a:latin typeface="Arial Black" pitchFamily="34" charset="0"/>
            </a:endParaRPr>
          </a:p>
        </p:txBody>
      </p:sp>
      <p:sp>
        <p:nvSpPr>
          <p:cNvPr id="89" name="Стрелка вниз 88"/>
          <p:cNvSpPr/>
          <p:nvPr/>
        </p:nvSpPr>
        <p:spPr>
          <a:xfrm rot="16200000">
            <a:off x="1857356" y="4357694"/>
            <a:ext cx="428628" cy="428628"/>
          </a:xfrm>
          <a:prstGeom prst="downArrow">
            <a:avLst/>
          </a:prstGeom>
          <a:solidFill>
            <a:schemeClr val="accent2">
              <a:lumMod val="50000"/>
            </a:schemeClr>
          </a:solidFill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 anchorCtr="1"/>
          <a:lstStyle/>
          <a:p>
            <a:pPr algn="ctr"/>
            <a:r>
              <a:rPr lang="ru-RU" sz="2000" b="1" dirty="0" smtClean="0">
                <a:latin typeface="Arial Black" pitchFamily="34" charset="0"/>
              </a:rPr>
              <a:t>5</a:t>
            </a:r>
            <a:endParaRPr lang="ru-RU" sz="2000" b="1" dirty="0">
              <a:latin typeface="Arial Black" pitchFamily="34" charset="0"/>
            </a:endParaRPr>
          </a:p>
        </p:txBody>
      </p:sp>
      <p:sp>
        <p:nvSpPr>
          <p:cNvPr id="90" name="Стрелка вниз 89"/>
          <p:cNvSpPr/>
          <p:nvPr/>
        </p:nvSpPr>
        <p:spPr>
          <a:xfrm rot="16200000">
            <a:off x="3143240" y="5072074"/>
            <a:ext cx="428628" cy="428628"/>
          </a:xfrm>
          <a:prstGeom prst="downArrow">
            <a:avLst/>
          </a:prstGeom>
          <a:solidFill>
            <a:schemeClr val="accent2">
              <a:lumMod val="50000"/>
            </a:schemeClr>
          </a:solidFill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 anchorCtr="1"/>
          <a:lstStyle/>
          <a:p>
            <a:pPr algn="ctr"/>
            <a:r>
              <a:rPr lang="ru-RU" sz="2000" b="1" dirty="0" smtClean="0">
                <a:latin typeface="Arial Black" pitchFamily="34" charset="0"/>
              </a:rPr>
              <a:t>6</a:t>
            </a:r>
            <a:endParaRPr lang="ru-RU" sz="2000" b="1" dirty="0">
              <a:latin typeface="Arial Black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2876" y="137204"/>
            <a:ext cx="892971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2.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Свойство функции, объединяющее возрастание и убывание.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42876" y="137204"/>
            <a:ext cx="600076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3.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Название графика линейной функции.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2876" y="137204"/>
            <a:ext cx="685801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4.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Свойство функции,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не имеющей разрывов.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42876" y="137204"/>
            <a:ext cx="850109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5.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Свойство функции, не имеющей значений выше или/и ниже данного.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42876" y="137204"/>
            <a:ext cx="785814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6.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Название графика квадратичной функции.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WordArt 2"/>
          <p:cNvSpPr>
            <a:spLocks noChangeArrowheads="1" noChangeShapeType="1" noTextEdit="1"/>
          </p:cNvSpPr>
          <p:nvPr/>
        </p:nvSpPr>
        <p:spPr bwMode="auto">
          <a:xfrm rot="2007171">
            <a:off x="6584630" y="2185980"/>
            <a:ext cx="2664395" cy="58637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12500"/>
                <a:gd name="adj2" fmla="val -259"/>
              </a:avLst>
            </a:prstTxWarp>
          </a:bodyPr>
          <a:lstStyle/>
          <a:p>
            <a:pPr algn="ctr" rtl="0"/>
            <a:r>
              <a:rPr lang="ru-RU" sz="3600" b="1" kern="10" spc="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Bookman Old Style"/>
              </a:rPr>
              <a:t>разминка</a:t>
            </a:r>
            <a:endParaRPr lang="ru-RU" sz="3600" b="1" kern="10" spc="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Bookman Old Style"/>
            </a:endParaRPr>
          </a:p>
        </p:txBody>
      </p:sp>
      <p:sp>
        <p:nvSpPr>
          <p:cNvPr id="72" name="Управляющая кнопка: далее 71">
            <a:hlinkClick r:id="" action="ppaction://hlinkshowjump?jump=nextslide" highlightClick="1"/>
          </p:cNvPr>
          <p:cNvSpPr/>
          <p:nvPr/>
        </p:nvSpPr>
        <p:spPr>
          <a:xfrm>
            <a:off x="8143900" y="0"/>
            <a:ext cx="714380" cy="2857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A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A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8" dur="500" autoRev="1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A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500" autoRev="1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A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500" autoRev="1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99" dur="500" autoRev="1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A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0" dur="500" autoRev="1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A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1" dur="500" autoRev="1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32" dur="500" autoRev="1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A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3" dur="500" autoRev="1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A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4" dur="500" autoRev="1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86" dur="500" autoRev="1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A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7" dur="500" autoRev="1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A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8" dur="500" autoRev="1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1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239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0" fill="hold">
                      <p:stCondLst>
                        <p:cond delay="0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43" dur="500" autoRev="1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A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4" dur="500" autoRev="1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A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5" dur="500" autoRev="1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8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</p:childTnLst>
        </p:cTn>
      </p:par>
    </p:tnLst>
    <p:bldLst>
      <p:bldP spid="13314" grpId="0"/>
      <p:bldP spid="13314" grpId="1"/>
      <p:bldP spid="78" grpId="0" animBg="1"/>
      <p:bldP spid="85" grpId="0" animBg="1"/>
      <p:bldP spid="87" grpId="0" animBg="1"/>
      <p:bldP spid="88" grpId="0" animBg="1"/>
      <p:bldP spid="89" grpId="0" animBg="1"/>
      <p:bldP spid="90" grpId="0" animBg="1"/>
      <p:bldP spid="1025" grpId="0"/>
      <p:bldP spid="1025" grpId="1"/>
      <p:bldP spid="1026" grpId="0"/>
      <p:bldP spid="1026" grpId="1"/>
      <p:bldP spid="1027" grpId="0"/>
      <p:bldP spid="1027" grpId="1"/>
      <p:bldP spid="1028" grpId="0"/>
      <p:bldP spid="1028" grpId="1"/>
      <p:bldP spid="1029" grpId="0"/>
      <p:bldP spid="102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2"/>
          <a:srcRect l="37979" t="19867" r="45172" b="19867"/>
          <a:stretch>
            <a:fillRect/>
          </a:stretch>
        </p:blipFill>
        <p:spPr bwMode="auto">
          <a:xfrm>
            <a:off x="-2" y="1787703"/>
            <a:ext cx="2108188" cy="3712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/>
          <a:srcRect l="37979" t="19867" r="45172" b="20451"/>
          <a:stretch>
            <a:fillRect/>
          </a:stretch>
        </p:blipFill>
        <p:spPr bwMode="auto">
          <a:xfrm>
            <a:off x="7035844" y="1752246"/>
            <a:ext cx="2108188" cy="3677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0" y="642918"/>
            <a:ext cx="9144000" cy="571504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Прочитайте график функции: 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1431274"/>
            <a:ext cx="9144000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r>
              <a:rPr lang="ru-RU" b="1" i="1" u="sng" dirty="0" smtClean="0">
                <a:latin typeface="Century Gothic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. Область определения функции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r>
              <a:rPr lang="en-US" b="1" i="1" dirty="0" smtClean="0">
                <a:latin typeface="Century Gothic" pitchFamily="34" charset="0"/>
                <a:cs typeface="Arial" pitchFamily="34" charset="0"/>
              </a:rPr>
              <a:t>D(y) = (-</a:t>
            </a:r>
            <a:r>
              <a:rPr lang="en-US" b="1" i="1" dirty="0" smtClean="0">
                <a:latin typeface="Century Gothic" pitchFamily="34" charset="0"/>
                <a:cs typeface="Arial" pitchFamily="34" charset="0"/>
                <a:sym typeface="Symbol"/>
              </a:rPr>
              <a:t> ; +)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r>
              <a:rPr lang="ru-RU" b="1" i="1" u="sng" dirty="0" smtClean="0">
                <a:latin typeface="Century Gothic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. Область значений функции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342900" indent="-3429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</a:pPr>
            <a:r>
              <a:rPr kumimoji="0" lang="en-US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E(y)</a:t>
            </a:r>
            <a:r>
              <a:rPr kumimoji="0" lang="en-US" b="1" i="1" u="none" strike="noStrike" cap="none" normalizeH="0" dirty="0" smtClean="0">
                <a:ln>
                  <a:noFill/>
                </a:ln>
                <a:solidFill>
                  <a:srgbClr val="0066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= </a:t>
            </a:r>
            <a:r>
              <a:rPr lang="en-US" b="1" i="1" dirty="0" smtClean="0">
                <a:solidFill>
                  <a:srgbClr val="006600"/>
                </a:solidFill>
                <a:latin typeface="Century Gothic" pitchFamily="34" charset="0"/>
                <a:cs typeface="Arial" pitchFamily="34" charset="0"/>
              </a:rPr>
              <a:t> (-4</a:t>
            </a:r>
            <a:r>
              <a:rPr lang="en-US" b="1" i="1" dirty="0" smtClean="0">
                <a:solidFill>
                  <a:srgbClr val="006600"/>
                </a:solidFill>
                <a:latin typeface="Century Gothic" pitchFamily="34" charset="0"/>
                <a:cs typeface="Arial" pitchFamily="34" charset="0"/>
                <a:sym typeface="Symbol"/>
              </a:rPr>
              <a:t> ; +)</a:t>
            </a:r>
            <a:r>
              <a:rPr lang="en-US" b="1" i="1" dirty="0" smtClean="0">
                <a:solidFill>
                  <a:srgbClr val="006600"/>
                </a:solidFill>
                <a:latin typeface="Century Gothic" pitchFamily="34" charset="0"/>
                <a:ea typeface="Times New Roman" pitchFamily="18" charset="0"/>
                <a:cs typeface="Arial" pitchFamily="34" charset="0"/>
              </a:rPr>
              <a:t>          </a:t>
            </a:r>
            <a:r>
              <a:rPr lang="en-US" b="1" i="1" dirty="0" smtClean="0">
                <a:solidFill>
                  <a:srgbClr val="FF0000"/>
                </a:solidFill>
                <a:latin typeface="Century Gothic" pitchFamily="34" charset="0"/>
                <a:ea typeface="Times New Roman" pitchFamily="18" charset="0"/>
                <a:cs typeface="Arial" pitchFamily="34" charset="0"/>
              </a:rPr>
              <a:t>E(y) = </a:t>
            </a:r>
            <a:r>
              <a:rPr lang="en-US" b="1" i="1" dirty="0" smtClean="0">
                <a:solidFill>
                  <a:srgbClr val="FF0000"/>
                </a:solidFill>
                <a:latin typeface="Century Gothic" pitchFamily="34" charset="0"/>
                <a:cs typeface="Arial" pitchFamily="34" charset="0"/>
              </a:rPr>
              <a:t> (-</a:t>
            </a:r>
            <a:r>
              <a:rPr lang="en-US" b="1" i="1" dirty="0" smtClean="0">
                <a:solidFill>
                  <a:srgbClr val="FF0000"/>
                </a:solidFill>
                <a:latin typeface="Century Gothic" pitchFamily="34" charset="0"/>
                <a:cs typeface="Arial" pitchFamily="34" charset="0"/>
                <a:sym typeface="Symbol"/>
              </a:rPr>
              <a:t> ; +)</a:t>
            </a:r>
            <a:endParaRPr lang="ru-RU" b="1" i="1" dirty="0" smtClean="0">
              <a:solidFill>
                <a:srgbClr val="FF0000"/>
              </a:solidFill>
              <a:latin typeface="Century Gothic" pitchFamily="34" charset="0"/>
              <a:ea typeface="Times New Roman" pitchFamily="18" charset="0"/>
              <a:cs typeface="Arial" pitchFamily="34" charset="0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3. Чётность/нечетность функции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r>
              <a:rPr lang="ru-RU" b="1" i="1" dirty="0" smtClean="0">
                <a:solidFill>
                  <a:srgbClr val="006600"/>
                </a:solidFill>
                <a:latin typeface="Century Gothic" pitchFamily="34" charset="0"/>
                <a:cs typeface="Arial" pitchFamily="34" charset="0"/>
              </a:rPr>
              <a:t>Чётная</a:t>
            </a:r>
            <a:r>
              <a:rPr lang="ru-RU" b="1" i="1" dirty="0" smtClean="0">
                <a:latin typeface="Century Gothic" pitchFamily="34" charset="0"/>
                <a:cs typeface="Arial" pitchFamily="34" charset="0"/>
              </a:rPr>
              <a:t>                       </a:t>
            </a:r>
            <a:r>
              <a:rPr lang="ru-RU" b="1" i="1" dirty="0" smtClean="0">
                <a:solidFill>
                  <a:srgbClr val="FF0000"/>
                </a:solidFill>
                <a:latin typeface="Century Gothic" pitchFamily="34" charset="0"/>
                <a:cs typeface="Arial" pitchFamily="34" charset="0"/>
              </a:rPr>
              <a:t>Нечётная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entury Gothic" pitchFamily="34" charset="0"/>
              <a:cs typeface="Arial" pitchFamily="34" charset="0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4. Нули функции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342900" lvl="0" indent="-3429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</a:pPr>
            <a:r>
              <a:rPr lang="ru-RU" b="1" i="1" dirty="0" smtClean="0">
                <a:solidFill>
                  <a:srgbClr val="006600"/>
                </a:solidFill>
                <a:latin typeface="Century Gothic" pitchFamily="34" charset="0"/>
                <a:ea typeface="Times New Roman" pitchFamily="18" charset="0"/>
                <a:cs typeface="Arial" pitchFamily="34" charset="0"/>
              </a:rPr>
              <a:t>у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=0 при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х</a:t>
            </a:r>
            <a:r>
              <a:rPr kumimoji="0" lang="ru-RU" b="1" i="1" u="none" strike="noStrike" cap="none" normalizeH="0" dirty="0" smtClean="0">
                <a:ln>
                  <a:noFill/>
                </a:ln>
                <a:solidFill>
                  <a:srgbClr val="0066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= 0; ±1,4           </a:t>
            </a:r>
            <a:r>
              <a:rPr lang="ru-RU" b="1" i="1" dirty="0" smtClean="0">
                <a:solidFill>
                  <a:srgbClr val="FF0000"/>
                </a:solidFill>
                <a:latin typeface="Century Gothic" pitchFamily="34" charset="0"/>
                <a:ea typeface="Times New Roman" pitchFamily="18" charset="0"/>
                <a:cs typeface="Arial" pitchFamily="34" charset="0"/>
              </a:rPr>
              <a:t>у=0 </a:t>
            </a:r>
            <a:r>
              <a:rPr kumimoji="0" lang="ru-RU" b="1" i="1" u="none" strike="noStrike" cap="none" normalizeH="0" dirty="0" smtClean="0">
                <a:ln>
                  <a:noFill/>
                </a:ln>
                <a:solidFill>
                  <a:srgbClr val="006600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smtClean="0">
                <a:solidFill>
                  <a:srgbClr val="FF0000"/>
                </a:solidFill>
                <a:latin typeface="Century Gothic" pitchFamily="34" charset="0"/>
                <a:ea typeface="Times New Roman" pitchFamily="18" charset="0"/>
                <a:cs typeface="Arial" pitchFamily="34" charset="0"/>
              </a:rPr>
              <a:t>при </a:t>
            </a:r>
            <a:r>
              <a:rPr lang="ru-RU" b="1" i="1" dirty="0" err="1" smtClean="0">
                <a:solidFill>
                  <a:srgbClr val="FF0000"/>
                </a:solidFill>
                <a:latin typeface="Century Gothic" pitchFamily="34" charset="0"/>
                <a:ea typeface="Times New Roman" pitchFamily="18" charset="0"/>
                <a:cs typeface="Arial" pitchFamily="34" charset="0"/>
              </a:rPr>
              <a:t>х</a:t>
            </a:r>
            <a:r>
              <a:rPr lang="ru-RU" b="1" i="1" dirty="0" smtClean="0">
                <a:solidFill>
                  <a:srgbClr val="FF0000"/>
                </a:solidFill>
                <a:latin typeface="Century Gothic" pitchFamily="34" charset="0"/>
                <a:ea typeface="Times New Roman" pitchFamily="18" charset="0"/>
                <a:cs typeface="Arial" pitchFamily="34" charset="0"/>
              </a:rPr>
              <a:t> = 0; ±1,2 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entury Gothic" pitchFamily="34" charset="0"/>
              <a:ea typeface="Times New Roman" pitchFamily="18" charset="0"/>
              <a:cs typeface="Arial" pitchFamily="34" charset="0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5. Промежутки возрастания/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убывания функции</a:t>
            </a:r>
          </a:p>
          <a:p>
            <a:pPr marL="342900" indent="-3429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</a:pPr>
            <a:r>
              <a:rPr lang="en-US" b="1" i="1" dirty="0" smtClean="0">
                <a:solidFill>
                  <a:srgbClr val="006600"/>
                </a:solidFill>
                <a:latin typeface="Century Gothic" pitchFamily="34" charset="0"/>
              </a:rPr>
              <a:t>y</a:t>
            </a:r>
            <a:r>
              <a:rPr lang="en-US" b="1" i="1" dirty="0" smtClean="0">
                <a:solidFill>
                  <a:srgbClr val="006600"/>
                </a:solidFill>
                <a:latin typeface="Century Gothic" pitchFamily="34" charset="0"/>
                <a:sym typeface="Wingdings 3"/>
              </a:rPr>
              <a:t></a:t>
            </a:r>
            <a:r>
              <a:rPr lang="ru-RU" b="1" i="1" dirty="0" smtClean="0">
                <a:solidFill>
                  <a:srgbClr val="006600"/>
                </a:solidFill>
                <a:latin typeface="Century Gothic" pitchFamily="34" charset="0"/>
              </a:rPr>
              <a:t> при </a:t>
            </a:r>
            <a:r>
              <a:rPr lang="ru-RU" b="1" i="1" dirty="0" err="1" smtClean="0">
                <a:solidFill>
                  <a:srgbClr val="006600"/>
                </a:solidFill>
                <a:latin typeface="Century Gothic" pitchFamily="34" charset="0"/>
              </a:rPr>
              <a:t>х</a:t>
            </a:r>
            <a:r>
              <a:rPr lang="ru-RU" b="1" i="1" dirty="0" smtClean="0">
                <a:solidFill>
                  <a:srgbClr val="006600"/>
                </a:solidFill>
                <a:latin typeface="Century Gothic" pitchFamily="34" charset="0"/>
                <a:sym typeface="Symbol"/>
              </a:rPr>
              <a:t> </a:t>
            </a:r>
            <a:r>
              <a:rPr lang="ru-RU" b="1" i="1" dirty="0" smtClean="0">
                <a:solidFill>
                  <a:srgbClr val="006600"/>
                </a:solidFill>
                <a:latin typeface="Century Gothic" pitchFamily="34" charset="0"/>
              </a:rPr>
              <a:t>[–1;0], [1;</a:t>
            </a:r>
            <a:r>
              <a:rPr lang="en-US" b="1" i="1" dirty="0" smtClean="0">
                <a:solidFill>
                  <a:srgbClr val="006600"/>
                </a:solidFill>
                <a:latin typeface="Century Gothic" pitchFamily="34" charset="0"/>
                <a:cs typeface="Arial" pitchFamily="34" charset="0"/>
                <a:sym typeface="Symbol"/>
              </a:rPr>
              <a:t>+</a:t>
            </a:r>
            <a:r>
              <a:rPr lang="ru-RU" b="1" i="1" dirty="0" smtClean="0">
                <a:solidFill>
                  <a:srgbClr val="006600"/>
                </a:solidFill>
                <a:latin typeface="Century Gothic" pitchFamily="34" charset="0"/>
              </a:rPr>
              <a:t>]</a:t>
            </a:r>
            <a:r>
              <a:rPr lang="en-US" b="1" i="1" dirty="0" smtClean="0">
                <a:latin typeface="Century Gothic" pitchFamily="34" charset="0"/>
              </a:rPr>
              <a:t> </a:t>
            </a:r>
            <a:r>
              <a:rPr lang="ru-RU" b="1" i="1" dirty="0" smtClean="0">
                <a:latin typeface="Century Gothic" pitchFamily="34" charset="0"/>
              </a:rPr>
              <a:t>     </a:t>
            </a:r>
            <a:r>
              <a:rPr lang="en-US" b="1" i="1" dirty="0" smtClean="0">
                <a:solidFill>
                  <a:srgbClr val="FF0000"/>
                </a:solidFill>
                <a:latin typeface="Century Gothic" pitchFamily="34" charset="0"/>
              </a:rPr>
              <a:t>y</a:t>
            </a:r>
            <a:r>
              <a:rPr lang="en-US" b="1" i="1" dirty="0" smtClean="0">
                <a:solidFill>
                  <a:srgbClr val="FF0000"/>
                </a:solidFill>
                <a:latin typeface="Century Gothic" pitchFamily="34" charset="0"/>
                <a:sym typeface="Wingdings 3"/>
              </a:rPr>
              <a:t></a:t>
            </a:r>
            <a:r>
              <a:rPr lang="ru-RU" b="1" i="1" dirty="0" smtClean="0">
                <a:solidFill>
                  <a:srgbClr val="FF0000"/>
                </a:solidFill>
                <a:latin typeface="Century Gothic" pitchFamily="34" charset="0"/>
              </a:rPr>
              <a:t> при (–</a:t>
            </a:r>
            <a:r>
              <a:rPr lang="en-US" b="1" i="1" dirty="0" smtClean="0">
                <a:solidFill>
                  <a:srgbClr val="FF0000"/>
                </a:solidFill>
                <a:latin typeface="Century Gothic" pitchFamily="34" charset="0"/>
                <a:cs typeface="Arial" pitchFamily="34" charset="0"/>
                <a:sym typeface="Symbol"/>
              </a:rPr>
              <a:t></a:t>
            </a:r>
            <a:r>
              <a:rPr lang="ru-RU" b="1" i="1" dirty="0" smtClean="0">
                <a:solidFill>
                  <a:srgbClr val="FF0000"/>
                </a:solidFill>
                <a:latin typeface="Century Gothic" pitchFamily="34" charset="0"/>
                <a:cs typeface="Arial" pitchFamily="34" charset="0"/>
                <a:sym typeface="Symbol"/>
              </a:rPr>
              <a:t> ;</a:t>
            </a:r>
            <a:r>
              <a:rPr lang="ru-RU" b="1" i="1" dirty="0" smtClean="0">
                <a:solidFill>
                  <a:srgbClr val="FF0000"/>
                </a:solidFill>
                <a:latin typeface="Century Gothic" pitchFamily="34" charset="0"/>
              </a:rPr>
              <a:t>–1], [1;</a:t>
            </a:r>
            <a:r>
              <a:rPr lang="en-US" b="1" i="1" dirty="0" smtClean="0">
                <a:solidFill>
                  <a:srgbClr val="FF0000"/>
                </a:solidFill>
                <a:latin typeface="Century Gothic" pitchFamily="34" charset="0"/>
                <a:cs typeface="Arial" pitchFamily="34" charset="0"/>
                <a:sym typeface="Symbol"/>
              </a:rPr>
              <a:t>+</a:t>
            </a:r>
            <a:r>
              <a:rPr lang="ru-RU" b="1" i="1" dirty="0" smtClean="0">
                <a:solidFill>
                  <a:srgbClr val="FF0000"/>
                </a:solidFill>
                <a:latin typeface="Century Gothic" pitchFamily="34" charset="0"/>
              </a:rPr>
              <a:t>]</a:t>
            </a:r>
          </a:p>
          <a:p>
            <a:pPr marL="342900" indent="-3429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</a:pPr>
            <a:r>
              <a:rPr lang="en-US" b="1" i="1" dirty="0" smtClean="0">
                <a:latin typeface="Century Gothic" pitchFamily="34" charset="0"/>
              </a:rPr>
              <a:t> </a:t>
            </a:r>
            <a:r>
              <a:rPr lang="en-US" b="1" i="1" dirty="0" smtClean="0">
                <a:solidFill>
                  <a:srgbClr val="006600"/>
                </a:solidFill>
                <a:latin typeface="Century Gothic" pitchFamily="34" charset="0"/>
              </a:rPr>
              <a:t>y</a:t>
            </a:r>
            <a:r>
              <a:rPr lang="en-US" b="1" i="1" dirty="0" smtClean="0">
                <a:solidFill>
                  <a:srgbClr val="006600"/>
                </a:solidFill>
                <a:latin typeface="Century Gothic" pitchFamily="34" charset="0"/>
                <a:sym typeface="Wingdings 3"/>
              </a:rPr>
              <a:t></a:t>
            </a:r>
            <a:r>
              <a:rPr lang="ru-RU" b="1" i="1" dirty="0" smtClean="0">
                <a:solidFill>
                  <a:srgbClr val="006600"/>
                </a:solidFill>
                <a:latin typeface="Century Gothic" pitchFamily="34" charset="0"/>
              </a:rPr>
              <a:t> при </a:t>
            </a:r>
            <a:r>
              <a:rPr lang="en-US" b="1" i="1" dirty="0" smtClean="0">
                <a:solidFill>
                  <a:srgbClr val="006600"/>
                </a:solidFill>
                <a:latin typeface="Century Gothic" pitchFamily="34" charset="0"/>
              </a:rPr>
              <a:t>x</a:t>
            </a:r>
            <a:r>
              <a:rPr lang="en-US" b="1" i="1" dirty="0" smtClean="0">
                <a:solidFill>
                  <a:srgbClr val="006600"/>
                </a:solidFill>
                <a:latin typeface="Century Gothic" pitchFamily="34" charset="0"/>
                <a:sym typeface="Symbol"/>
              </a:rPr>
              <a:t></a:t>
            </a:r>
            <a:r>
              <a:rPr lang="ru-RU" b="1" i="1" dirty="0" smtClean="0">
                <a:solidFill>
                  <a:srgbClr val="006600"/>
                </a:solidFill>
                <a:latin typeface="Century Gothic" pitchFamily="34" charset="0"/>
              </a:rPr>
              <a:t>(–</a:t>
            </a:r>
            <a:r>
              <a:rPr lang="en-US" b="1" i="1" dirty="0" smtClean="0">
                <a:solidFill>
                  <a:srgbClr val="006600"/>
                </a:solidFill>
                <a:latin typeface="Century Gothic" pitchFamily="34" charset="0"/>
                <a:cs typeface="Arial" pitchFamily="34" charset="0"/>
                <a:sym typeface="Symbol"/>
              </a:rPr>
              <a:t></a:t>
            </a:r>
            <a:r>
              <a:rPr lang="ru-RU" b="1" i="1" dirty="0" smtClean="0">
                <a:solidFill>
                  <a:srgbClr val="006600"/>
                </a:solidFill>
                <a:latin typeface="Century Gothic" pitchFamily="34" charset="0"/>
              </a:rPr>
              <a:t>;-1], [0;1]            </a:t>
            </a:r>
            <a:r>
              <a:rPr lang="en-US" b="1" i="1" dirty="0" smtClean="0">
                <a:solidFill>
                  <a:srgbClr val="FF0000"/>
                </a:solidFill>
                <a:latin typeface="Century Gothic" pitchFamily="34" charset="0"/>
              </a:rPr>
              <a:t>y</a:t>
            </a:r>
            <a:r>
              <a:rPr lang="en-US" b="1" i="1" dirty="0" smtClean="0">
                <a:solidFill>
                  <a:srgbClr val="FF0000"/>
                </a:solidFill>
                <a:latin typeface="Century Gothic" pitchFamily="34" charset="0"/>
                <a:sym typeface="Wingdings 3"/>
              </a:rPr>
              <a:t></a:t>
            </a:r>
            <a:r>
              <a:rPr lang="ru-RU" b="1" i="1" dirty="0" smtClean="0">
                <a:solidFill>
                  <a:srgbClr val="FF0000"/>
                </a:solidFill>
                <a:latin typeface="Century Gothic" pitchFamily="34" charset="0"/>
              </a:rPr>
              <a:t> при </a:t>
            </a:r>
            <a:r>
              <a:rPr lang="ru-RU" b="1" i="1" dirty="0" err="1" smtClean="0">
                <a:solidFill>
                  <a:srgbClr val="FF0000"/>
                </a:solidFill>
                <a:latin typeface="Century Gothic" pitchFamily="34" charset="0"/>
              </a:rPr>
              <a:t>х</a:t>
            </a:r>
            <a:r>
              <a:rPr lang="ru-RU" b="1" i="1" dirty="0" smtClean="0">
                <a:solidFill>
                  <a:srgbClr val="FF0000"/>
                </a:solidFill>
                <a:latin typeface="Century Gothic" pitchFamily="34" charset="0"/>
                <a:sym typeface="Symbol"/>
              </a:rPr>
              <a:t></a:t>
            </a:r>
            <a:r>
              <a:rPr lang="ru-RU" b="1" i="1" dirty="0" smtClean="0">
                <a:solidFill>
                  <a:srgbClr val="FF0000"/>
                </a:solidFill>
                <a:latin typeface="Century Gothic" pitchFamily="34" charset="0"/>
              </a:rPr>
              <a:t> </a:t>
            </a:r>
            <a:r>
              <a:rPr lang="en-US" b="1" i="1" dirty="0" smtClean="0">
                <a:solidFill>
                  <a:srgbClr val="FF0000"/>
                </a:solidFill>
                <a:latin typeface="Century Gothic" pitchFamily="34" charset="0"/>
              </a:rPr>
              <a:t>x</a:t>
            </a:r>
            <a:r>
              <a:rPr lang="en-US" b="1" i="1" dirty="0" smtClean="0">
                <a:solidFill>
                  <a:srgbClr val="FF0000"/>
                </a:solidFill>
                <a:latin typeface="Century Gothic" pitchFamily="34" charset="0"/>
                <a:sym typeface="Symbol"/>
              </a:rPr>
              <a:t></a:t>
            </a:r>
            <a:r>
              <a:rPr lang="ru-RU" b="1" i="1" dirty="0" smtClean="0">
                <a:solidFill>
                  <a:srgbClr val="FF0000"/>
                </a:solidFill>
                <a:latin typeface="Century Gothic" pitchFamily="34" charset="0"/>
              </a:rPr>
              <a:t>[–1; 1]</a:t>
            </a:r>
            <a:endParaRPr kumimoji="0" lang="ru-RU" b="1" i="1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entury Gothic" pitchFamily="34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r>
              <a:rPr lang="ru-RU" b="1" i="1" u="sng" dirty="0" smtClean="0">
                <a:latin typeface="Century Gothic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6. Наибольшее/наименьшее 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r>
              <a:rPr lang="ru-RU" b="1" i="1" u="sng" dirty="0" smtClean="0">
                <a:latin typeface="Century Gothic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значение функции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</a:p>
          <a:p>
            <a:pPr marL="342900" indent="-3429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</a:pPr>
            <a:r>
              <a:rPr lang="ru-RU" b="1" i="1" dirty="0" err="1" smtClean="0">
                <a:solidFill>
                  <a:srgbClr val="006600"/>
                </a:solidFill>
                <a:latin typeface="Century Gothic" pitchFamily="34" charset="0"/>
              </a:rPr>
              <a:t>у</a:t>
            </a:r>
            <a:r>
              <a:rPr lang="ru-RU" b="1" i="1" baseline="-25000" dirty="0" err="1" smtClean="0">
                <a:solidFill>
                  <a:srgbClr val="006600"/>
                </a:solidFill>
                <a:latin typeface="Century Gothic" pitchFamily="34" charset="0"/>
              </a:rPr>
              <a:t>наим</a:t>
            </a:r>
            <a:r>
              <a:rPr lang="ru-RU" b="1" i="1" baseline="-25000" dirty="0" smtClean="0">
                <a:solidFill>
                  <a:srgbClr val="006600"/>
                </a:solidFill>
                <a:latin typeface="Century Gothic" pitchFamily="34" charset="0"/>
              </a:rPr>
              <a:t> </a:t>
            </a:r>
            <a:r>
              <a:rPr lang="ru-RU" b="1" i="1" dirty="0" smtClean="0">
                <a:solidFill>
                  <a:srgbClr val="006600"/>
                </a:solidFill>
                <a:latin typeface="Century Gothic" pitchFamily="34" charset="0"/>
              </a:rPr>
              <a:t>= –4; </a:t>
            </a:r>
            <a:r>
              <a:rPr lang="ru-RU" b="1" i="1" dirty="0" err="1" smtClean="0">
                <a:solidFill>
                  <a:srgbClr val="006600"/>
                </a:solidFill>
                <a:latin typeface="Century Gothic" pitchFamily="34" charset="0"/>
              </a:rPr>
              <a:t>у</a:t>
            </a:r>
            <a:r>
              <a:rPr lang="ru-RU" b="1" i="1" baseline="-25000" dirty="0" err="1" smtClean="0">
                <a:solidFill>
                  <a:srgbClr val="006600"/>
                </a:solidFill>
                <a:latin typeface="Century Gothic" pitchFamily="34" charset="0"/>
              </a:rPr>
              <a:t>наиб</a:t>
            </a:r>
            <a:r>
              <a:rPr lang="ru-RU" b="1" i="1" baseline="-25000" dirty="0" smtClean="0">
                <a:solidFill>
                  <a:srgbClr val="006600"/>
                </a:solidFill>
                <a:latin typeface="Century Gothic" pitchFamily="34" charset="0"/>
              </a:rPr>
              <a:t>  </a:t>
            </a:r>
            <a:r>
              <a:rPr lang="ru-RU" b="1" i="1" dirty="0" smtClean="0">
                <a:solidFill>
                  <a:srgbClr val="006600"/>
                </a:solidFill>
                <a:latin typeface="Century Gothic" pitchFamily="34" charset="0"/>
              </a:rPr>
              <a:t>не сущ.       </a:t>
            </a:r>
            <a:r>
              <a:rPr lang="ru-RU" b="1" i="1" dirty="0" err="1" smtClean="0">
                <a:solidFill>
                  <a:srgbClr val="FF0000"/>
                </a:solidFill>
                <a:latin typeface="Century Gothic" pitchFamily="34" charset="0"/>
              </a:rPr>
              <a:t>У</a:t>
            </a:r>
            <a:r>
              <a:rPr lang="ru-RU" b="1" i="1" baseline="-25000" dirty="0" err="1" smtClean="0">
                <a:solidFill>
                  <a:srgbClr val="FF0000"/>
                </a:solidFill>
                <a:latin typeface="Century Gothic" pitchFamily="34" charset="0"/>
              </a:rPr>
              <a:t>наим</a:t>
            </a:r>
            <a:r>
              <a:rPr lang="ru-RU" b="1" i="1" baseline="-25000" dirty="0" smtClean="0">
                <a:solidFill>
                  <a:srgbClr val="FF0000"/>
                </a:solidFill>
                <a:latin typeface="Century Gothic" pitchFamily="34" charset="0"/>
              </a:rPr>
              <a:t> </a:t>
            </a:r>
            <a:r>
              <a:rPr lang="ru-RU" b="1" i="1" dirty="0" smtClean="0">
                <a:solidFill>
                  <a:srgbClr val="FF0000"/>
                </a:solidFill>
                <a:latin typeface="Century Gothic" pitchFamily="34" charset="0"/>
              </a:rPr>
              <a:t>, </a:t>
            </a:r>
            <a:r>
              <a:rPr lang="ru-RU" b="1" i="1" dirty="0" err="1" smtClean="0">
                <a:solidFill>
                  <a:srgbClr val="FF0000"/>
                </a:solidFill>
                <a:latin typeface="Century Gothic" pitchFamily="34" charset="0"/>
              </a:rPr>
              <a:t>у</a:t>
            </a:r>
            <a:r>
              <a:rPr lang="ru-RU" b="1" i="1" baseline="-25000" dirty="0" err="1" smtClean="0">
                <a:solidFill>
                  <a:srgbClr val="FF0000"/>
                </a:solidFill>
                <a:latin typeface="Century Gothic" pitchFamily="34" charset="0"/>
              </a:rPr>
              <a:t>наиб</a:t>
            </a:r>
            <a:r>
              <a:rPr lang="ru-RU" b="1" i="1" baseline="-25000" dirty="0" smtClean="0">
                <a:solidFill>
                  <a:srgbClr val="FF0000"/>
                </a:solidFill>
                <a:latin typeface="Century Gothic" pitchFamily="34" charset="0"/>
              </a:rPr>
              <a:t>  </a:t>
            </a:r>
            <a:r>
              <a:rPr lang="ru-RU" b="1" i="1" dirty="0" smtClean="0">
                <a:solidFill>
                  <a:srgbClr val="FF0000"/>
                </a:solidFill>
                <a:latin typeface="Century Gothic" pitchFamily="34" charset="0"/>
              </a:rPr>
              <a:t>не сущ. </a:t>
            </a:r>
            <a:endParaRPr lang="ru-RU" b="1" dirty="0" smtClean="0">
              <a:solidFill>
                <a:srgbClr val="FF0000"/>
              </a:solidFill>
              <a:latin typeface="Century Gothic" pitchFamily="34" charset="0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7. Ограниченность функции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Century Gothic" pitchFamily="34" charset="0"/>
                <a:cs typeface="Arial" pitchFamily="34" charset="0"/>
                <a:sym typeface="Symbol" pitchFamily="18" charset="2"/>
              </a:rPr>
              <a:t>Ограничена снизу                      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entury Gothic" pitchFamily="34" charset="0"/>
                <a:cs typeface="Arial" pitchFamily="34" charset="0"/>
                <a:sym typeface="Symbol" pitchFamily="18" charset="2"/>
              </a:rPr>
              <a:t>Не ограничена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8. Непрерывность функции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r>
              <a:rPr lang="ru-RU" b="1" i="1" dirty="0" smtClean="0">
                <a:latin typeface="Century Gothic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непрерывна</a:t>
            </a:r>
            <a:endParaRPr kumimoji="0" lang="ru-RU" b="1" i="1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0" y="1142984"/>
            <a:ext cx="2285984" cy="571504"/>
          </a:xfrm>
          <a:prstGeom prst="rect">
            <a:avLst/>
          </a:prstGeom>
        </p:spPr>
        <p:txBody>
          <a:bodyPr/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itchFamily="34" charset="0"/>
              </a:rPr>
              <a:t>1 вариант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6858048" y="1142984"/>
            <a:ext cx="2285984" cy="571504"/>
          </a:xfrm>
          <a:prstGeom prst="rect">
            <a:avLst/>
          </a:prstGeom>
        </p:spPr>
        <p:txBody>
          <a:bodyPr/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itchFamily="34" charset="0"/>
              </a:rPr>
              <a:t>2 вариант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143900" y="0"/>
            <a:ext cx="714380" cy="2857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0" y="0"/>
            <a:ext cx="9144000" cy="357166"/>
          </a:xfrm>
          <a:prstGeom prst="rect">
            <a:avLst/>
          </a:prstGeo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СХЕМА  ИССЛЕДОВАНИЯ  ФУНКЦИИ</a:t>
            </a:r>
            <a:endParaRPr kumimoji="0" lang="ru-RU" sz="1400" b="1" i="0" u="none" strike="noStrike" kern="1200" normalizeH="0" baseline="0" noProof="0" dirty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2"/>
          <p:cNvSpPr txBox="1">
            <a:spLocks/>
          </p:cNvSpPr>
          <p:nvPr/>
        </p:nvSpPr>
        <p:spPr>
          <a:xfrm>
            <a:off x="357158" y="2214554"/>
            <a:ext cx="3071802" cy="571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arenR"/>
              <a:tabLst/>
              <a:defRPr/>
            </a:pP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f(-3) = f(3)</a:t>
            </a:r>
            <a:endParaRPr kumimoji="0" lang="ru-RU" sz="3600" b="1" i="1" u="none" strike="noStrike" kern="120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ook Antiqua" pitchFamily="18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357190" y="3214686"/>
            <a:ext cx="3428992" cy="7858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2) </a:t>
            </a: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f(-</a:t>
            </a: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2</a:t>
            </a: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)</a:t>
            </a: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</a:t>
            </a: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&lt; f(</a:t>
            </a: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2</a:t>
            </a: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)</a:t>
            </a:r>
            <a:endParaRPr kumimoji="0" lang="ru-RU" sz="3600" b="1" i="1" u="none" strike="noStrike" kern="120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ook Antiqua" pitchFamily="18" charset="0"/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362942" y="4214818"/>
            <a:ext cx="3780430" cy="7858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ru-RU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3</a:t>
            </a: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) </a:t>
            </a: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f(0) &gt;  f(1)</a:t>
            </a:r>
            <a:endParaRPr kumimoji="0" lang="ru-RU" sz="3600" b="1" i="1" u="none" strike="noStrike" kern="120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ook Antiqua" pitchFamily="18" charset="0"/>
            </a:endParaRP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357158" y="5143512"/>
            <a:ext cx="5000660" cy="6429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4) </a:t>
            </a: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f(x) &gt;1 </a:t>
            </a: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при  </a:t>
            </a: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-3 &lt; x &lt; 0</a:t>
            </a:r>
          </a:p>
          <a:p>
            <a:pPr lvl="0">
              <a:spcBef>
                <a:spcPct val="20000"/>
              </a:spcBef>
              <a:defRPr/>
            </a:pP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   </a:t>
            </a:r>
            <a:endParaRPr kumimoji="0" lang="ru-RU" sz="3600" b="1" i="1" u="none" strike="noStrike" kern="120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ook Antiqua" pitchFamily="18" charset="0"/>
            </a:endParaRPr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357158" y="6000768"/>
            <a:ext cx="4714876" cy="8572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ru-RU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5</a:t>
            </a: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) </a:t>
            </a: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f(x)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sym typeface="Symbol"/>
              </a:rPr>
              <a:t></a:t>
            </a: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sym typeface="Symbol"/>
              </a:rPr>
              <a:t> </a:t>
            </a: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1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sym typeface="Symbol"/>
              </a:rPr>
              <a:t></a:t>
            </a: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0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sym typeface="Symbol"/>
              </a:rPr>
              <a:t></a:t>
            </a: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x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sym typeface="Symbol"/>
              </a:rPr>
              <a:t></a:t>
            </a: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3</a:t>
            </a:r>
            <a:endParaRPr kumimoji="0" lang="ru-RU" sz="3600" b="1" i="1" u="none" strike="noStrike" kern="120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ook Antiqua" pitchFamily="18" charset="0"/>
            </a:endParaRPr>
          </a:p>
        </p:txBody>
      </p:sp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2"/>
          <a:srcRect l="31361" t="25126" r="38554" b="26294"/>
          <a:stretch>
            <a:fillRect/>
          </a:stretch>
        </p:blipFill>
        <p:spPr bwMode="auto">
          <a:xfrm>
            <a:off x="3643306" y="714356"/>
            <a:ext cx="5500726" cy="4372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Подзаголовок 2"/>
          <p:cNvSpPr txBox="1">
            <a:spLocks/>
          </p:cNvSpPr>
          <p:nvPr/>
        </p:nvSpPr>
        <p:spPr>
          <a:xfrm>
            <a:off x="71406" y="642918"/>
            <a:ext cx="3571900" cy="1785950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Укажите номера </a:t>
            </a:r>
            <a:r>
              <a:rPr kumimoji="0" lang="ru-RU" sz="28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верных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утверждений: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143900" y="0"/>
            <a:ext cx="714380" cy="2857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дзаголовок 2"/>
          <p:cNvSpPr txBox="1">
            <a:spLocks/>
          </p:cNvSpPr>
          <p:nvPr/>
        </p:nvSpPr>
        <p:spPr>
          <a:xfrm>
            <a:off x="0" y="0"/>
            <a:ext cx="9144000" cy="357166"/>
          </a:xfrm>
          <a:prstGeom prst="rect">
            <a:avLst/>
          </a:prstGeo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ДРУГИЕ СВОЙСТВА ФУНКЦИИ</a:t>
            </a:r>
            <a:endParaRPr kumimoji="0" lang="ru-RU" sz="1400" b="1" i="0" u="none" strike="noStrike" kern="1200" normalizeH="0" baseline="0" noProof="0" dirty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214282" y="1214422"/>
            <a:ext cx="8786874" cy="5709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269875" algn="l"/>
              </a:tabLst>
            </a:pP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Линейная функция </a:t>
            </a: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=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kx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+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b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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R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) 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График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  <a:sym typeface="Symbol" pitchFamily="18" charset="2"/>
              </a:rPr>
              <a:t>–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прямая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	          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Частные случаи: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lvl="3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269875" algn="l"/>
              </a:tabLst>
            </a:pP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y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=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kx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(прямая пропорциональность)  </a:t>
            </a:r>
          </a:p>
          <a:p>
            <a:pPr lvl="3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</a:pPr>
            <a:r>
              <a:rPr lang="ru-RU" sz="2000" b="1" i="1" dirty="0" smtClean="0">
                <a:solidFill>
                  <a:srgbClr val="006600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 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График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  <a:sym typeface="Symbol" pitchFamily="18" charset="2"/>
              </a:rPr>
              <a:t>–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прямая, походящая через начало координат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lvl="3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269875" algn="l"/>
              </a:tabLst>
            </a:pP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y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= а  (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а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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R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) 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График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  <a:sym typeface="Symbol" pitchFamily="18" charset="2"/>
              </a:rPr>
              <a:t>–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прямая, параллельная оси Ох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lvl="3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269875" algn="l"/>
              </a:tabLst>
            </a:pP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х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= а (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а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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R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)  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График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  <a:sym typeface="Symbol" pitchFamily="18" charset="2"/>
              </a:rPr>
              <a:t>–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прямая, параллельная оси 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Оу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269875" algn="l"/>
              </a:tabLst>
            </a:pPr>
            <a:endParaRPr kumimoji="0" lang="ru-RU" sz="1200" b="1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 Antiqua" pitchFamily="18" charset="0"/>
              <a:ea typeface="Calibri" pitchFamily="34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269875" algn="l"/>
              </a:tabLst>
            </a:pPr>
            <a:r>
              <a:rPr kumimoji="0" lang="ru-RU" sz="2000" b="1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ru-RU" sz="2000" b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ru-RU" sz="2000" b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Обратная пропорциональность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 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y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=      </a:t>
            </a:r>
            <a:r>
              <a:rPr lang="ru-RU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lang="en-US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k</a:t>
            </a:r>
            <a:r>
              <a:rPr lang="ru-RU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 ≠ 0, </a:t>
            </a:r>
            <a:r>
              <a:rPr lang="en-US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ru-RU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 ≠ 0, </a:t>
            </a:r>
            <a:r>
              <a:rPr lang="en-US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lang="ru-RU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 ≠ 0)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r>
              <a:rPr lang="ru-RU" sz="2000" b="1" i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lang="ru-RU" sz="2000" b="1" i="1" dirty="0" smtClean="0">
                <a:solidFill>
                  <a:srgbClr val="006600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График </a:t>
            </a:r>
            <a:r>
              <a:rPr lang="ru-RU" sz="2000" b="1" i="1" dirty="0" smtClean="0">
                <a:solidFill>
                  <a:srgbClr val="006600"/>
                </a:solidFill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000" b="1" i="1" dirty="0" smtClean="0">
                <a:solidFill>
                  <a:srgbClr val="006600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 гипербола </a:t>
            </a:r>
            <a:endParaRPr lang="ru-RU" sz="2000" dirty="0" smtClean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C00000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u="sng" dirty="0" smtClean="0">
                <a:solidFill>
                  <a:srgbClr val="C00000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</a:rPr>
              <a:t>Квадратичная функция </a:t>
            </a:r>
            <a:r>
              <a:rPr lang="ru-RU" sz="2000" b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lang="ru-RU" sz="2000" b="1" i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 = </a:t>
            </a:r>
            <a:r>
              <a:rPr lang="en-US" sz="2000" b="1" i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ax</a:t>
            </a:r>
            <a:r>
              <a:rPr lang="ru-RU" sz="2000" b="1" i="1" baseline="30000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2000" b="1" i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 + </a:t>
            </a:r>
            <a:r>
              <a:rPr lang="en-US" sz="2000" b="1" i="1" dirty="0" err="1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bx</a:t>
            </a:r>
            <a:r>
              <a:rPr lang="ru-RU" sz="2000" b="1" i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+ </a:t>
            </a:r>
            <a:r>
              <a:rPr lang="en-US" sz="2000" b="1" i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lang="ru-RU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lang="en-US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ru-RU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lang="ru-RU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c </a:t>
            </a:r>
            <a:r>
              <a:rPr lang="en-US" sz="2000" dirty="0" smtClean="0">
                <a:latin typeface="Calibri" pitchFamily="34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en-US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R</a:t>
            </a:r>
            <a:r>
              <a:rPr lang="ru-RU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; </a:t>
            </a:r>
            <a:r>
              <a:rPr lang="en-US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a</a:t>
            </a:r>
            <a:r>
              <a:rPr lang="ru-RU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≠0)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    </a:t>
            </a:r>
            <a:r>
              <a:rPr lang="ru-RU" sz="2000" b="1" i="1" dirty="0" smtClean="0">
                <a:solidFill>
                  <a:srgbClr val="006600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График </a:t>
            </a:r>
            <a:r>
              <a:rPr lang="ru-RU" sz="2000" b="1" i="1" dirty="0" smtClean="0">
                <a:solidFill>
                  <a:srgbClr val="006600"/>
                </a:solidFill>
                <a:latin typeface="Calibri"/>
                <a:ea typeface="Calibri" pitchFamily="34" charset="0"/>
                <a:cs typeface="Times New Roman" pitchFamily="18" charset="0"/>
                <a:sym typeface="Symbol" pitchFamily="18" charset="2"/>
              </a:rPr>
              <a:t>–</a:t>
            </a:r>
            <a:r>
              <a:rPr lang="ru-RU" sz="2000" b="1" i="1" dirty="0" smtClean="0">
                <a:solidFill>
                  <a:srgbClr val="006600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парабола</a:t>
            </a:r>
            <a:endParaRPr lang="ru-RU" sz="2000" dirty="0" smtClean="0">
              <a:solidFill>
                <a:srgbClr val="006600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C00000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u="sng" dirty="0" smtClean="0">
                <a:solidFill>
                  <a:srgbClr val="C00000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Степенная функция</a:t>
            </a:r>
            <a:r>
              <a:rPr lang="ru-RU" sz="2000" b="1" dirty="0" smtClean="0">
                <a:solidFill>
                  <a:srgbClr val="C00000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en-US" sz="2000" b="1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y</a:t>
            </a:r>
            <a:r>
              <a:rPr lang="ru-RU" sz="2000" b="1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= </a:t>
            </a:r>
            <a:r>
              <a:rPr lang="en-US" sz="2000" b="1" i="1" dirty="0" err="1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x</a:t>
            </a:r>
            <a:r>
              <a:rPr lang="en-US" sz="2000" b="1" i="1" baseline="30000" dirty="0" err="1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en-US" sz="2000" b="1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(</a:t>
            </a:r>
            <a:r>
              <a:rPr lang="en-US" sz="2000" b="1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en-US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</a:t>
            </a:r>
            <a:r>
              <a:rPr lang="en-US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ru-RU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)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    </a:t>
            </a:r>
            <a:r>
              <a:rPr lang="ru-RU" sz="2000" b="1" i="1" dirty="0" smtClean="0">
                <a:solidFill>
                  <a:srgbClr val="006600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График </a:t>
            </a:r>
            <a:r>
              <a:rPr lang="ru-RU" sz="2000" b="1" i="1" dirty="0" smtClean="0">
                <a:solidFill>
                  <a:srgbClr val="006600"/>
                </a:solidFill>
                <a:latin typeface="Calibri"/>
                <a:ea typeface="Calibri" pitchFamily="34" charset="0"/>
                <a:cs typeface="Times New Roman" pitchFamily="18" charset="0"/>
                <a:sym typeface="Symbol" pitchFamily="18" charset="2"/>
              </a:rPr>
              <a:t>–</a:t>
            </a:r>
            <a:r>
              <a:rPr lang="ru-RU" sz="2000" b="1" i="1" dirty="0" smtClean="0">
                <a:solidFill>
                  <a:srgbClr val="006600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парабола  или  кубическая парабола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C00000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ru-RU" sz="2000" b="1" u="sng" dirty="0" smtClean="0">
                <a:solidFill>
                  <a:srgbClr val="C00000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Степенная функция</a:t>
            </a:r>
            <a:r>
              <a:rPr lang="ru-RU" sz="2000" b="1" dirty="0" smtClean="0">
                <a:solidFill>
                  <a:srgbClr val="C00000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en-US" sz="2000" b="1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y</a:t>
            </a:r>
            <a:r>
              <a:rPr lang="ru-RU" sz="2000" b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= </a:t>
            </a:r>
            <a:r>
              <a:rPr lang="en-US" sz="2000" b="1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x</a:t>
            </a:r>
            <a:r>
              <a:rPr lang="ru-RU" sz="2000" b="1" i="1" baseline="30000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– </a:t>
            </a:r>
            <a:r>
              <a:rPr lang="en-US" sz="2000" b="1" i="1" baseline="30000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en-US" sz="2000" b="1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(</a:t>
            </a:r>
            <a:r>
              <a:rPr lang="en-US" sz="2000" b="1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en-US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</a:t>
            </a:r>
            <a:r>
              <a:rPr lang="en-US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ru-RU" sz="2000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) </a:t>
            </a:r>
            <a:r>
              <a:rPr lang="ru-RU" sz="2000" i="1" dirty="0" smtClean="0">
                <a:solidFill>
                  <a:srgbClr val="C00000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endParaRPr lang="ru-RU" sz="2000" dirty="0" smtClean="0">
              <a:solidFill>
                <a:srgbClr val="C00000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FF0066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ru-RU" sz="2000" b="1" u="sng" dirty="0" smtClean="0">
                <a:solidFill>
                  <a:srgbClr val="C00000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Модуль</a:t>
            </a:r>
            <a:r>
              <a:rPr lang="ru-RU" sz="2000" b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en-US" sz="2000" b="1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y</a:t>
            </a:r>
            <a:r>
              <a:rPr lang="ru-RU" sz="2000" b="1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= </a:t>
            </a:r>
            <a:r>
              <a:rPr lang="en-US" sz="2000" b="1" i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|x|</a:t>
            </a:r>
            <a:endParaRPr lang="ru-RU" sz="2000" b="1" i="1" dirty="0" smtClean="0">
              <a:latin typeface="Book Antiqua" pitchFamily="18" charset="0"/>
              <a:ea typeface="Calibri" pitchFamily="34" charset="0"/>
              <a:cs typeface="Times New Roman" pitchFamily="18" charset="0"/>
              <a:sym typeface="Symbol" pitchFamily="18" charset="2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FF0066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u="sng" dirty="0" smtClean="0">
                <a:solidFill>
                  <a:srgbClr val="C00000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Квадратный корень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ru-RU" sz="800" b="1" dirty="0" smtClean="0">
              <a:solidFill>
                <a:schemeClr val="accent2">
                  <a:lumMod val="50000"/>
                </a:schemeClr>
              </a:solidFill>
              <a:latin typeface="Book Antiqua" pitchFamily="18" charset="0"/>
              <a:ea typeface="Calibri" pitchFamily="34" charset="0"/>
              <a:cs typeface="Times New Roman" pitchFamily="18" charset="0"/>
              <a:sym typeface="Symbol" pitchFamily="18" charset="2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FF0066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dirty="0" smtClean="0"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u="sng" dirty="0" smtClean="0">
                <a:solidFill>
                  <a:srgbClr val="C00000"/>
                </a:solidFill>
                <a:latin typeface="Book Antiqua" pitchFamily="18" charset="0"/>
                <a:ea typeface="Calibri" pitchFamily="34" charset="0"/>
                <a:cs typeface="Times New Roman" pitchFamily="18" charset="0"/>
                <a:sym typeface="Symbol" pitchFamily="18" charset="2"/>
              </a:rPr>
              <a:t>Кубический корень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ea typeface="Calibri" pitchFamily="34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5214942" y="3071810"/>
          <a:ext cx="139700" cy="785818"/>
        </p:xfrm>
        <a:graphic>
          <a:graphicData uri="http://schemas.openxmlformats.org/presentationml/2006/ole">
            <p:oleObj spid="_x0000_s40963" name="Формула" r:id="rId3" imgW="85714" imgH="390476" progId="Equation.3">
              <p:embed/>
            </p:oleObj>
          </a:graphicData>
        </a:graphic>
      </p:graphicFrame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65011" y="5643578"/>
            <a:ext cx="949865" cy="462754"/>
          </a:xfrm>
          <a:prstGeom prst="rect">
            <a:avLst/>
          </a:prstGeom>
          <a:noFill/>
        </p:spPr>
      </p:pic>
      <p:graphicFrame>
        <p:nvGraphicFramePr>
          <p:cNvPr id="40961" name="Object 1"/>
          <p:cNvGraphicFramePr>
            <a:graphicFrameLocks noChangeAspect="1"/>
          </p:cNvGraphicFramePr>
          <p:nvPr/>
        </p:nvGraphicFramePr>
        <p:xfrm>
          <a:off x="3786182" y="6072206"/>
          <a:ext cx="928694" cy="456199"/>
        </p:xfrm>
        <a:graphic>
          <a:graphicData uri="http://schemas.openxmlformats.org/presentationml/2006/ole">
            <p:oleObj spid="_x0000_s40961" name="Формула" r:id="rId5" imgW="482391" imgH="241195" progId="Equation.3">
              <p:embed/>
            </p:oleObj>
          </a:graphicData>
        </a:graphic>
      </p:graphicFrame>
      <p:sp>
        <p:nvSpPr>
          <p:cNvPr id="10" name="Подзаголовок 2"/>
          <p:cNvSpPr txBox="1">
            <a:spLocks/>
          </p:cNvSpPr>
          <p:nvPr/>
        </p:nvSpPr>
        <p:spPr>
          <a:xfrm>
            <a:off x="0" y="642918"/>
            <a:ext cx="9144000" cy="571504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Основные виды функций и их графики: 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209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2047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2752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657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3038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4210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Подзаголовок 2"/>
          <p:cNvSpPr txBox="1">
            <a:spLocks/>
          </p:cNvSpPr>
          <p:nvPr/>
        </p:nvSpPr>
        <p:spPr>
          <a:xfrm>
            <a:off x="2714612" y="642918"/>
            <a:ext cx="6429388" cy="1143008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Укажите формулу, задающую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эту функцию: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43" name="Picture 19" descr="C:\Users\Ольга\Pictures\MB90028274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32266" y="2285992"/>
            <a:ext cx="2926080" cy="2926080"/>
          </a:xfrm>
          <a:prstGeom prst="rect">
            <a:avLst/>
          </a:prstGeom>
          <a:noFill/>
        </p:spPr>
      </p:pic>
      <p:pic>
        <p:nvPicPr>
          <p:cNvPr id="1044" name="Picture 20" descr="C:\Users\Ольга\Pictures\MB90028275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32266" y="2285992"/>
            <a:ext cx="2926080" cy="2926080"/>
          </a:xfrm>
          <a:prstGeom prst="rect">
            <a:avLst/>
          </a:prstGeom>
          <a:noFill/>
        </p:spPr>
      </p:pic>
      <p:pic>
        <p:nvPicPr>
          <p:cNvPr id="28" name="Picture 19" descr="C:\Users\Ольга\Pictures\MB90028274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32266" y="2285992"/>
            <a:ext cx="2926080" cy="2926080"/>
          </a:xfrm>
          <a:prstGeom prst="rect">
            <a:avLst/>
          </a:prstGeom>
          <a:noFill/>
        </p:spPr>
      </p:pic>
      <p:pic>
        <p:nvPicPr>
          <p:cNvPr id="29" name="Picture 19" descr="C:\Users\Ольга\Pictures\MB90028274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32266" y="2285992"/>
            <a:ext cx="2926080" cy="2926080"/>
          </a:xfrm>
          <a:prstGeom prst="rect">
            <a:avLst/>
          </a:prstGeom>
          <a:noFill/>
        </p:spPr>
      </p:pic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036899" y="2000240"/>
          <a:ext cx="3178175" cy="803269"/>
        </p:xfrm>
        <a:graphic>
          <a:graphicData uri="http://schemas.openxmlformats.org/presentationml/2006/ole">
            <p:oleObj spid="_x0000_s20484" name="Формула" r:id="rId5" imgW="787320" imgH="203040" progId="Equation.3">
              <p:embed/>
            </p:oleObj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3014676" y="5357827"/>
          <a:ext cx="3486150" cy="785817"/>
        </p:xfrm>
        <a:graphic>
          <a:graphicData uri="http://schemas.openxmlformats.org/presentationml/2006/ole">
            <p:oleObj spid="_x0000_s20485" name="Формула" r:id="rId6" imgW="901440" imgH="203040" progId="Equation.3">
              <p:embed/>
            </p:oleObj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3000364" y="4240224"/>
          <a:ext cx="3571900" cy="831850"/>
        </p:xfrm>
        <a:graphic>
          <a:graphicData uri="http://schemas.openxmlformats.org/presentationml/2006/ole">
            <p:oleObj spid="_x0000_s20482" name="Формула" r:id="rId7" imgW="850680" imgH="203040" progId="Equation.3">
              <p:embed/>
            </p:oleObj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3000364" y="3109916"/>
          <a:ext cx="3429024" cy="819150"/>
        </p:xfrm>
        <a:graphic>
          <a:graphicData uri="http://schemas.openxmlformats.org/presentationml/2006/ole">
            <p:oleObj spid="_x0000_s20483" name="Формула" r:id="rId8" imgW="927000" imgH="203040" progId="Equation.3">
              <p:embed/>
            </p:oleObj>
          </a:graphicData>
        </a:graphic>
      </p:graphicFrame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9"/>
          <a:srcRect l="31074" t="22204" r="47474" b="8180"/>
          <a:stretch>
            <a:fillRect/>
          </a:stretch>
        </p:blipFill>
        <p:spPr bwMode="auto">
          <a:xfrm>
            <a:off x="1" y="571480"/>
            <a:ext cx="3000364" cy="479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8143900" y="0"/>
            <a:ext cx="714380" cy="2857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дзаголовок 2"/>
          <p:cNvSpPr txBox="1">
            <a:spLocks/>
          </p:cNvSpPr>
          <p:nvPr/>
        </p:nvSpPr>
        <p:spPr>
          <a:xfrm>
            <a:off x="0" y="0"/>
            <a:ext cx="9144000" cy="357166"/>
          </a:xfrm>
          <a:prstGeom prst="rect">
            <a:avLst/>
          </a:prstGeo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ОСНОВНЫЕ  ВИДЫ  ФУНКЦИЙ  И  ИХ  ГРАФИКИ</a:t>
            </a:r>
            <a:endParaRPr kumimoji="0" lang="ru-RU" sz="1400" b="1" i="0" u="none" strike="noStrike" kern="1200" normalizeH="0" baseline="0" noProof="0" dirty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0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209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2047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2752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657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3038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4210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3" name="Picture 19" descr="C:\Users\Ольга\Pictures\MB90028274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9390" y="1217300"/>
            <a:ext cx="2926080" cy="2926080"/>
          </a:xfrm>
          <a:prstGeom prst="rect">
            <a:avLst/>
          </a:prstGeom>
          <a:noFill/>
        </p:spPr>
      </p:pic>
      <p:pic>
        <p:nvPicPr>
          <p:cNvPr id="1044" name="Picture 20" descr="C:\Users\Ольга\Pictures\MB90028275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9390" y="1217300"/>
            <a:ext cx="2926080" cy="2926080"/>
          </a:xfrm>
          <a:prstGeom prst="rect">
            <a:avLst/>
          </a:prstGeom>
          <a:noFill/>
        </p:spPr>
      </p:pic>
      <p:pic>
        <p:nvPicPr>
          <p:cNvPr id="28" name="Picture 19" descr="C:\Users\Ольга\Pictures\MB90028274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9390" y="1217300"/>
            <a:ext cx="2926080" cy="2926080"/>
          </a:xfrm>
          <a:prstGeom prst="rect">
            <a:avLst/>
          </a:prstGeom>
          <a:noFill/>
        </p:spPr>
      </p:pic>
      <p:pic>
        <p:nvPicPr>
          <p:cNvPr id="29" name="Picture 19" descr="C:\Users\Ольга\Pictures\MB90028274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12" y="1214422"/>
            <a:ext cx="2926080" cy="2926080"/>
          </a:xfrm>
          <a:prstGeom prst="rect">
            <a:avLst/>
          </a:prstGeom>
          <a:noFill/>
        </p:spPr>
      </p:pic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0" y="5500702"/>
          <a:ext cx="3459163" cy="1357298"/>
        </p:xfrm>
        <a:graphic>
          <a:graphicData uri="http://schemas.openxmlformats.org/presentationml/2006/ole">
            <p:oleObj spid="_x0000_s21508" name="Формула" r:id="rId5" imgW="927000" imgH="393480" progId="Equation.3">
              <p:embed/>
            </p:oleObj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4214810" y="5429264"/>
          <a:ext cx="3286148" cy="1428736"/>
        </p:xfrm>
        <a:graphic>
          <a:graphicData uri="http://schemas.openxmlformats.org/presentationml/2006/ole">
            <p:oleObj spid="_x0000_s21509" name="Формула" r:id="rId6" imgW="1002960" imgH="393480" progId="Equation.3">
              <p:embed/>
            </p:oleObj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4252937" y="3857628"/>
          <a:ext cx="3105145" cy="1500198"/>
        </p:xfrm>
        <a:graphic>
          <a:graphicData uri="http://schemas.openxmlformats.org/presentationml/2006/ole">
            <p:oleObj spid="_x0000_s21506" name="Формула" r:id="rId7" imgW="1002960" imgH="393480" progId="Equation.3">
              <p:embed/>
            </p:oleObj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-1595" y="3857625"/>
          <a:ext cx="3573463" cy="1500201"/>
        </p:xfrm>
        <a:graphic>
          <a:graphicData uri="http://schemas.openxmlformats.org/presentationml/2006/ole">
            <p:oleObj spid="_x0000_s21507" name="Формула" r:id="rId8" imgW="901440" imgH="393480" progId="Equation.3">
              <p:embed/>
            </p:oleObj>
          </a:graphicData>
        </a:graphic>
      </p:graphicFrame>
      <p:sp>
        <p:nvSpPr>
          <p:cNvPr id="21" name="Подзаголовок 2"/>
          <p:cNvSpPr txBox="1">
            <a:spLocks/>
          </p:cNvSpPr>
          <p:nvPr/>
        </p:nvSpPr>
        <p:spPr>
          <a:xfrm>
            <a:off x="0" y="642918"/>
            <a:ext cx="6429388" cy="1143008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Укажите формулу, задающую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эту функцию: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3" name="Picture 6"/>
          <p:cNvPicPr>
            <a:picLocks noChangeAspect="1" noChangeArrowheads="1"/>
          </p:cNvPicPr>
          <p:nvPr/>
        </p:nvPicPr>
        <p:blipFill>
          <a:blip r:embed="rId9"/>
          <a:srcRect l="15249" t="32722" r="34526" b="35059"/>
          <a:stretch>
            <a:fillRect/>
          </a:stretch>
        </p:blipFill>
        <p:spPr bwMode="auto">
          <a:xfrm>
            <a:off x="0" y="1785926"/>
            <a:ext cx="6500826" cy="2053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Управляющая кнопка: далее 23">
            <a:hlinkClick r:id="" action="ppaction://hlinkshowjump?jump=nextslide" highlightClick="1"/>
          </p:cNvPr>
          <p:cNvSpPr/>
          <p:nvPr/>
        </p:nvSpPr>
        <p:spPr>
          <a:xfrm>
            <a:off x="8143900" y="0"/>
            <a:ext cx="714380" cy="2857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одзаголовок 2"/>
          <p:cNvSpPr txBox="1">
            <a:spLocks/>
          </p:cNvSpPr>
          <p:nvPr/>
        </p:nvSpPr>
        <p:spPr>
          <a:xfrm>
            <a:off x="0" y="0"/>
            <a:ext cx="9144000" cy="357166"/>
          </a:xfrm>
          <a:prstGeom prst="rect">
            <a:avLst/>
          </a:prstGeo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ОСНОВНЫЕ  ВИДЫ  ФУНКЦИЙ  И  ИХ  ГРАФИКИ</a:t>
            </a:r>
            <a:endParaRPr kumimoji="0" lang="ru-RU" sz="1400" b="1" i="0" u="none" strike="noStrike" kern="1200" normalizeH="0" baseline="0" noProof="0" dirty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0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209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2047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2752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657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3038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4210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Подзаголовок 2"/>
          <p:cNvSpPr txBox="1">
            <a:spLocks/>
          </p:cNvSpPr>
          <p:nvPr/>
        </p:nvSpPr>
        <p:spPr>
          <a:xfrm>
            <a:off x="71406" y="642918"/>
            <a:ext cx="4143372" cy="1785950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Укажите формулу, задающую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эту функцию: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43" name="Picture 19" descr="C:\Users\Ольга\Pictures\MB90028274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26" y="2288870"/>
            <a:ext cx="2926080" cy="2926080"/>
          </a:xfrm>
          <a:prstGeom prst="rect">
            <a:avLst/>
          </a:prstGeom>
          <a:noFill/>
        </p:spPr>
      </p:pic>
      <p:pic>
        <p:nvPicPr>
          <p:cNvPr id="1044" name="Picture 20" descr="C:\Users\Ольга\Pictures\MB90028275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0826" y="2288870"/>
            <a:ext cx="2926080" cy="2926080"/>
          </a:xfrm>
          <a:prstGeom prst="rect">
            <a:avLst/>
          </a:prstGeom>
          <a:noFill/>
        </p:spPr>
      </p:pic>
      <p:pic>
        <p:nvPicPr>
          <p:cNvPr id="28" name="Picture 19" descr="C:\Users\Ольга\Pictures\MB90028274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26" y="2288870"/>
            <a:ext cx="2926080" cy="2926080"/>
          </a:xfrm>
          <a:prstGeom prst="rect">
            <a:avLst/>
          </a:prstGeom>
          <a:noFill/>
        </p:spPr>
      </p:pic>
      <p:pic>
        <p:nvPicPr>
          <p:cNvPr id="29" name="Picture 19" descr="C:\Users\Ольга\Pictures\MB90028274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3704" y="2288870"/>
            <a:ext cx="2926080" cy="2926080"/>
          </a:xfrm>
          <a:prstGeom prst="rect">
            <a:avLst/>
          </a:prstGeom>
          <a:noFill/>
        </p:spPr>
      </p:pic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4429124" y="857232"/>
          <a:ext cx="2286016" cy="1395410"/>
        </p:xfrm>
        <a:graphic>
          <a:graphicData uri="http://schemas.openxmlformats.org/presentationml/2006/ole">
            <p:oleObj spid="_x0000_s19460" name="Формула" r:id="rId5" imgW="596880" imgH="393480" progId="Equation.3">
              <p:embed/>
            </p:oleObj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4357686" y="2357430"/>
          <a:ext cx="2143140" cy="1489075"/>
        </p:xfrm>
        <a:graphic>
          <a:graphicData uri="http://schemas.openxmlformats.org/presentationml/2006/ole">
            <p:oleObj spid="_x0000_s19461" name="Формула" r:id="rId6" imgW="583920" imgH="393480" progId="Equation.3">
              <p:embed/>
            </p:oleObj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4357686" y="5429264"/>
          <a:ext cx="2428892" cy="1428736"/>
        </p:xfrm>
        <a:graphic>
          <a:graphicData uri="http://schemas.openxmlformats.org/presentationml/2006/ole">
            <p:oleObj spid="_x0000_s19458" name="Формула" r:id="rId7" imgW="761760" imgH="393480" progId="Equation.3">
              <p:embed/>
            </p:oleObj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4357687" y="3857628"/>
          <a:ext cx="2357453" cy="1500198"/>
        </p:xfrm>
        <a:graphic>
          <a:graphicData uri="http://schemas.openxmlformats.org/presentationml/2006/ole">
            <p:oleObj spid="_x0000_s19459" name="Формула" r:id="rId8" imgW="685800" imgH="393480" progId="Equation.3">
              <p:embed/>
            </p:oleObj>
          </a:graphicData>
        </a:graphic>
      </p:graphicFrame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9"/>
          <a:srcRect l="26470" t="20451" r="32800"/>
          <a:stretch>
            <a:fillRect/>
          </a:stretch>
        </p:blipFill>
        <p:spPr bwMode="auto">
          <a:xfrm>
            <a:off x="0" y="2667239"/>
            <a:ext cx="4357687" cy="4190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8143900" y="0"/>
            <a:ext cx="714380" cy="2857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дзаголовок 2"/>
          <p:cNvSpPr txBox="1">
            <a:spLocks/>
          </p:cNvSpPr>
          <p:nvPr/>
        </p:nvSpPr>
        <p:spPr>
          <a:xfrm>
            <a:off x="0" y="0"/>
            <a:ext cx="9144000" cy="357166"/>
          </a:xfrm>
          <a:prstGeom prst="rect">
            <a:avLst/>
          </a:prstGeo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ОСНОВНЫЕ  ВИДЫ  ФУНКЦИЙ  И  ИХ  ГРАФИКИ</a:t>
            </a:r>
            <a:endParaRPr kumimoji="0" lang="ru-RU" sz="1400" b="1" i="0" u="none" strike="noStrike" kern="1200" normalizeH="0" baseline="0" noProof="0" dirty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0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2767</TotalTime>
  <Words>523</Words>
  <Application>Microsoft Office PowerPoint</Application>
  <PresentationFormat>Экран (4:3)</PresentationFormat>
  <Paragraphs>154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Городская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Ольга</cp:lastModifiedBy>
  <cp:revision>133</cp:revision>
  <dcterms:created xsi:type="dcterms:W3CDTF">2013-01-30T10:46:51Z</dcterms:created>
  <dcterms:modified xsi:type="dcterms:W3CDTF">2013-02-07T03:19:29Z</dcterms:modified>
</cp:coreProperties>
</file>