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2" r:id="rId2"/>
    <p:sldId id="349" r:id="rId3"/>
    <p:sldId id="460" r:id="rId4"/>
    <p:sldId id="372" r:id="rId5"/>
    <p:sldId id="479" r:id="rId6"/>
    <p:sldId id="351" r:id="rId7"/>
    <p:sldId id="342" r:id="rId8"/>
    <p:sldId id="343" r:id="rId9"/>
    <p:sldId id="369" r:id="rId10"/>
    <p:sldId id="353" r:id="rId11"/>
    <p:sldId id="425" r:id="rId12"/>
    <p:sldId id="426" r:id="rId13"/>
    <p:sldId id="420" r:id="rId14"/>
    <p:sldId id="421" r:id="rId15"/>
    <p:sldId id="371" r:id="rId16"/>
    <p:sldId id="355" r:id="rId17"/>
    <p:sldId id="461" r:id="rId18"/>
    <p:sldId id="477" r:id="rId19"/>
    <p:sldId id="423" r:id="rId20"/>
    <p:sldId id="431" r:id="rId21"/>
    <p:sldId id="485" r:id="rId22"/>
    <p:sldId id="433" r:id="rId23"/>
    <p:sldId id="439" r:id="rId24"/>
    <p:sldId id="499" r:id="rId25"/>
    <p:sldId id="496" r:id="rId26"/>
    <p:sldId id="462" r:id="rId27"/>
    <p:sldId id="362" r:id="rId28"/>
    <p:sldId id="373" r:id="rId29"/>
    <p:sldId id="443" r:id="rId30"/>
    <p:sldId id="464" r:id="rId31"/>
    <p:sldId id="376" r:id="rId32"/>
    <p:sldId id="486" r:id="rId33"/>
    <p:sldId id="484" r:id="rId34"/>
    <p:sldId id="377" r:id="rId35"/>
    <p:sldId id="390" r:id="rId36"/>
    <p:sldId id="396" r:id="rId37"/>
    <p:sldId id="399" r:id="rId38"/>
    <p:sldId id="320" r:id="rId39"/>
    <p:sldId id="473" r:id="rId40"/>
    <p:sldId id="498" r:id="rId41"/>
    <p:sldId id="465" r:id="rId42"/>
    <p:sldId id="406" r:id="rId43"/>
    <p:sldId id="449" r:id="rId44"/>
    <p:sldId id="444" r:id="rId45"/>
    <p:sldId id="445" r:id="rId46"/>
    <p:sldId id="475" r:id="rId47"/>
    <p:sldId id="446" r:id="rId48"/>
    <p:sldId id="447" r:id="rId49"/>
    <p:sldId id="448" r:id="rId50"/>
    <p:sldId id="466" r:id="rId51"/>
    <p:sldId id="378" r:id="rId52"/>
    <p:sldId id="422" r:id="rId53"/>
    <p:sldId id="467" r:id="rId54"/>
    <p:sldId id="379" r:id="rId55"/>
    <p:sldId id="266" r:id="rId56"/>
    <p:sldId id="413" r:id="rId57"/>
    <p:sldId id="414" r:id="rId58"/>
    <p:sldId id="380" r:id="rId59"/>
    <p:sldId id="415" r:id="rId60"/>
    <p:sldId id="416" r:id="rId61"/>
    <p:sldId id="417" r:id="rId62"/>
    <p:sldId id="468" r:id="rId63"/>
    <p:sldId id="381" r:id="rId64"/>
    <p:sldId id="505" r:id="rId65"/>
    <p:sldId id="506" r:id="rId66"/>
    <p:sldId id="469" r:id="rId67"/>
    <p:sldId id="366" r:id="rId68"/>
    <p:sldId id="383" r:id="rId69"/>
    <p:sldId id="269" r:id="rId70"/>
    <p:sldId id="385" r:id="rId71"/>
    <p:sldId id="387" r:id="rId72"/>
    <p:sldId id="470" r:id="rId73"/>
    <p:sldId id="503" r:id="rId74"/>
    <p:sldId id="504" r:id="rId75"/>
    <p:sldId id="507" r:id="rId76"/>
    <p:sldId id="500" r:id="rId7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3399"/>
    <a:srgbClr val="FFFFCC"/>
    <a:srgbClr val="D9F1FF"/>
    <a:srgbClr val="3B78FF"/>
    <a:srgbClr val="DDDDDD"/>
    <a:srgbClr val="5389FF"/>
    <a:srgbClr val="3F6DFF"/>
    <a:srgbClr val="3366FF"/>
    <a:srgbClr val="3B3B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B438A0-C160-42AB-A5DF-38B3FEF33017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6798F0-7D58-4C57-825E-65ABD3BCFB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53;&#1086;&#1074;&#1099;&#1077;%20&#1087;&#1088;&#1077;&#1079;&#1077;&#1085;&#1090;&#1072;&#1094;&#1080;&#1080;\&#1052;&#1072;&#1083;&#1077;&#1085;&#1100;&#1082;&#1080;&#1081;%20&#1087;&#1088;&#1080;&#1085;&#1094;\001_&#1063;&#1072;&#1081;&#1082;&#1086;&#1074;&#1089;&#1082;&#1080;&#1081;%20-%20''&#1065;&#1077;&#1083;&#1082;&#1091;&#1085;&#1095;&#1080;&#1082;''%20&#1042;&#1072;&#1083;&#1100;&#1089;%20&#1062;&#1074;&#1077;&#1090;&#1086;&#1074;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7" Type="http://schemas.openxmlformats.org/officeDocument/2006/relationships/slide" Target="slide25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9.jpeg"/><Relationship Id="rId4" Type="http://schemas.openxmlformats.org/officeDocument/2006/relationships/image" Target="../media/image17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3;&#1072;&#1081;&#1076;-&#1096;&#1086;&#1091;.pptx" TargetMode="Externa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69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53;&#1086;&#1074;&#1099;&#1077;%20&#1087;&#1088;&#1077;&#1079;&#1077;&#1085;&#1090;&#1072;&#1094;&#1080;&#1080;\&#1052;&#1072;&#1083;&#1077;&#1085;&#1100;&#1082;&#1080;&#1081;%20&#1087;&#1088;&#1080;&#1085;&#1094;\Track38.mp3" TargetMode="External"/><Relationship Id="rId4" Type="http://schemas.openxmlformats.org/officeDocument/2006/relationships/image" Target="../media/image28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yandsearch?p=2&amp;text=%D0%BF%D0%B0%D0%BB%D0%B8%D1%82%D1%80%D0%B0&amp;img_url=http://0.tqn.com/d/webclipart/1/0/8/p/4/Artist-Palette.png&amp;pos=83&amp;rpt=simage&amp;nojs=1" TargetMode="Externa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001_Чайковский - ''Щелкунчик''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71538" y="5643578"/>
            <a:ext cx="876304" cy="87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642918"/>
            <a:ext cx="8645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Antoine de Saint-Exupery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363299" cy="110799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  PETIT  PRINCE  </a:t>
            </a:r>
            <a:endParaRPr lang="ru-RU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2" descr="C:\Users\1\Desktop\картинки\Маленький принц2\39321852_20917330_malenkiy_princ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1" y="2739458"/>
            <a:ext cx="3929090" cy="41185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288354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Фонарщик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фонарщик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13068"/>
          <a:stretch>
            <a:fillRect/>
          </a:stretch>
        </p:blipFill>
        <p:spPr>
          <a:xfrm>
            <a:off x="2214546" y="1714488"/>
            <a:ext cx="4572032" cy="48577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0747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 герой: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928802"/>
            <a:ext cx="8286808" cy="3857652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развеселил Маленького принца,  попросив похлопать в ладоши;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был «глух  ко  всему,  кроме похвал»;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утверждал, что он «всех красивее, всех наряднее, всех богаче и всех умней» на своей планете.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64601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Честолюбец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1\Desktop\картинки\Маленький принц2\честолюбе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643050"/>
            <a:ext cx="3214710" cy="4986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0747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 герой: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928802"/>
            <a:ext cx="7972452" cy="3857652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заставил  Маленького  принца  сильно  загрустить;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хотел  забыть  о  том,  что  ему  «совестно»;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предстал  перед Маленьким  принцем  в  окружении «полчища  бутылок».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3622659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Пьяница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пьяница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37744"/>
          <a:stretch>
            <a:fillRect/>
          </a:stretch>
        </p:blipFill>
        <p:spPr>
          <a:xfrm>
            <a:off x="1857356" y="2000240"/>
            <a:ext cx="5327234" cy="41434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0747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 герой: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1928802"/>
            <a:ext cx="7972452" cy="3786214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мечтал  полюбить  шелест  колосьев  на  ветру,  хотя  не  употреблял  в  пищу  хлеб;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советовал Маленькому принцу приходить в один и тот же час, дабы «узнать цену счастью»;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просил, чтобы  его  приручили.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1651414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лис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1785926"/>
            <a:ext cx="5187758" cy="439064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728" y="1000108"/>
            <a:ext cx="62070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Persona grata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1\Desktop\картинки\Маленький принц2\39321852_20917330_malenkiy_prin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357430"/>
            <a:ext cx="3929090" cy="411854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00042"/>
            <a:ext cx="7348102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642910" y="1500174"/>
            <a:ext cx="8143932" cy="535782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Выберите категорию вопроса любой сложности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(путём наведения курсора и нажатия левой кнопки «мыши»).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в  область          левой кнопкой «мыши».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Возврат к таблице заданий осуществляется путём нажатия в  область         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3357554" y="4000504"/>
            <a:ext cx="714380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2928926" y="6215082"/>
            <a:ext cx="714380" cy="642918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4" y="1214422"/>
          <a:ext cx="7500990" cy="36987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5750"/>
                <a:gridCol w="1191746"/>
                <a:gridCol w="1191746"/>
                <a:gridCol w="1191748"/>
              </a:tblGrid>
              <a:tr h="130897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Раздел</a:t>
                      </a:r>
                      <a:r>
                        <a:rPr lang="ru-RU" sz="3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</a:p>
                    <a:p>
                      <a:pPr algn="ctr"/>
                      <a:r>
                        <a:rPr lang="ru-RU" sz="3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викторины</a:t>
                      </a:r>
                      <a:endParaRPr lang="ru-RU" sz="320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Стоимость ответа</a:t>
                      </a:r>
                      <a:endParaRPr lang="ru-RU" sz="3200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5B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91357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Лётчик</a:t>
                      </a:r>
                      <a:endParaRPr lang="ru-RU" sz="36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9844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Маленький</a:t>
                      </a:r>
                      <a:r>
                        <a:rPr lang="ru-RU" sz="3600" baseline="0" dirty="0" smtClean="0">
                          <a:solidFill>
                            <a:schemeClr val="accent3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принц</a:t>
                      </a:r>
                      <a:endParaRPr lang="ru-RU" sz="36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5143504" y="2571744"/>
            <a:ext cx="524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5143504" y="3714752"/>
            <a:ext cx="524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6286512" y="2571744"/>
            <a:ext cx="619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6286512" y="3714752"/>
            <a:ext cx="619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7500958" y="2571744"/>
            <a:ext cx="569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hlinkClick r:id="rId7" action="ppaction://hlinksldjump"/>
          </p:cNvPr>
          <p:cNvSpPr txBox="1"/>
          <p:nvPr/>
        </p:nvSpPr>
        <p:spPr>
          <a:xfrm>
            <a:off x="7500958" y="3714752"/>
            <a:ext cx="569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00100" y="1000108"/>
            <a:ext cx="699377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Интеллектуальный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турнир по книге</a:t>
            </a:r>
          </a:p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Антуана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де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Сент-Экзюпери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285992"/>
            <a:ext cx="8363299" cy="110799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4786322"/>
            <a:ext cx="8786842" cy="92333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«МАЛЕНЬКИЙ  ПРИНЦ»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28596" y="500042"/>
            <a:ext cx="8429684" cy="6072230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643834" y="5286388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214422"/>
            <a:ext cx="8215370" cy="2000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Где лётчик-повествователь встретился с Маленьким принцем?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85852" y="2928934"/>
            <a:ext cx="6572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 ответов: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пустыне Сахара;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африканских джунглях;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районе  Бермудского треугольника.</a:t>
            </a:r>
          </a:p>
          <a:p>
            <a:endParaRPr lang="ru-RU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build="p"/>
      <p:bldP spid="8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лна 2"/>
          <p:cNvSpPr/>
          <p:nvPr/>
        </p:nvSpPr>
        <p:spPr>
          <a:xfrm>
            <a:off x="428596" y="500042"/>
            <a:ext cx="8429684" cy="6072230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643834" y="5286388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000108"/>
            <a:ext cx="8429684" cy="2928958"/>
          </a:xfrm>
        </p:spPr>
        <p:txBody>
          <a:bodyPr>
            <a:normAutofit fontScale="925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dirty="0" smtClean="0"/>
              <a:t>   </a:t>
            </a:r>
            <a:r>
              <a:rPr lang="ru-RU" sz="3900" b="1" dirty="0" smtClean="0">
                <a:solidFill>
                  <a:schemeClr val="accent2">
                    <a:lumMod val="75000"/>
                  </a:schemeClr>
                </a:solidFill>
              </a:rPr>
              <a:t>«Он никогда не испытывал ни голода, ни жажды. Ему довольно…» Чего  было  достаточно  Маленькому  принцу  для поддержания жизнедеятельности?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8794" y="3571876"/>
            <a:ext cx="49292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 ответов: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солнечного  луча;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лунного  света;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звёздного  блеска.</a:t>
            </a:r>
          </a:p>
          <a:p>
            <a:endParaRPr lang="ru-RU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build="p"/>
      <p:bldP spid="8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428596" y="785794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572396" y="500063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5"/>
          <p:cNvSpPr>
            <a:spLocks noGrp="1"/>
          </p:cNvSpPr>
          <p:nvPr>
            <p:ph idx="1"/>
          </p:nvPr>
        </p:nvSpPr>
        <p:spPr>
          <a:xfrm>
            <a:off x="714348" y="1571612"/>
            <a:ext cx="8001056" cy="3643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«У каждого  свои  звёзды… Но  для  всех  людей  звёзды  немые. А  у  тебя  будут  совсем  особенные  звёзды», - говорил  лётчику  на  прощанье  Маленький  принц. Что  малыш имел  в  виду?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14348" y="1714488"/>
            <a:ext cx="8229600" cy="15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«У  тебя  будут звёзды, которые умеют  смеяться».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назад 9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build="p"/>
      <p:bldP spid="8" grpId="1" build="p"/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428596" y="785794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572396" y="500063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5"/>
          <p:cNvSpPr>
            <a:spLocks noGrp="1"/>
          </p:cNvSpPr>
          <p:nvPr>
            <p:ph idx="1"/>
          </p:nvPr>
        </p:nvSpPr>
        <p:spPr>
          <a:xfrm>
            <a:off x="714348" y="1571612"/>
            <a:ext cx="8001056" cy="3643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Маленькому  принцу не понравились пилюли от жажды, позволяющие экономить время. Он подумал: «Будь у меня 53 минуты свободных, я бы просто…» Что герой предполагал сделать?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42910" y="1714488"/>
            <a:ext cx="8229600" cy="15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«…  я  бы просто  пошёл  к роднику».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назад 9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build="p"/>
      <p:bldP spid="8" grpId="1" build="p"/>
      <p:bldP spid="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428596" y="785794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572396" y="500063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5"/>
          <p:cNvSpPr>
            <a:spLocks noGrp="1"/>
          </p:cNvSpPr>
          <p:nvPr>
            <p:ph idx="1"/>
          </p:nvPr>
        </p:nvSpPr>
        <p:spPr>
          <a:xfrm>
            <a:off x="714348" y="1428736"/>
            <a:ext cx="7786742" cy="3643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«А по ночам я люблю слушать звёзды», - признаётся  повествователь . И звёзды чаще всего «тихонько смеются». Но иногда «все бубенцы плачут». Когда это происходит?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1500174"/>
            <a:ext cx="8572528" cy="35004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«…Бываешь же порой рассеянным… Тогда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всё может случиться! Вдруг он как-нибудь вечером забыл про стеклянный колпак или барашек ночью втихомолку  выбрался на волю… Вдруг барашек съел розу?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назад 9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build="p"/>
      <p:bldP spid="8" grpId="1" build="p"/>
      <p:bldP spid="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428596" y="785794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572396" y="500063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5"/>
          <p:cNvSpPr>
            <a:spLocks noGrp="1"/>
          </p:cNvSpPr>
          <p:nvPr>
            <p:ph idx="1"/>
          </p:nvPr>
        </p:nvSpPr>
        <p:spPr>
          <a:xfrm>
            <a:off x="714348" y="1571612"/>
            <a:ext cx="8001056" cy="36433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  жителем какой планеты Маленький принц захотел подружиться  и почему?</a:t>
            </a:r>
          </a:p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По какой  причине  он  не  смог  этого  сделать?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785786" y="1571612"/>
            <a:ext cx="7858180" cy="321471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«…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kumimoji="0" lang="ru-RU" sz="36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один, по-моему, не смешон. Может быть, потому, что думает не только о себе. Вот бы с кем подружиться.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Но его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планетка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уж очень крохотна. Там нет места для двоих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Это  Фонарщик.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назад 9">
            <a:hlinkClick r:id="rId2" action="ppaction://hlinksldjump" highlightClick="1"/>
          </p:cNvPr>
          <p:cNvSpPr/>
          <p:nvPr/>
        </p:nvSpPr>
        <p:spPr>
          <a:xfrm>
            <a:off x="4214810" y="6029898"/>
            <a:ext cx="785818" cy="828102"/>
          </a:xfrm>
          <a:prstGeom prst="actionButtonBackPreviou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uiExpand="1" build="p"/>
      <p:bldP spid="8" grpId="1" uiExpand="1" build="p"/>
      <p:bldP spid="9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Picture 3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0A16"/>
              </a:clrFrom>
              <a:clrTo>
                <a:srgbClr val="FC0A16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21428" t="11905" r="14286" b="9524"/>
          <a:stretch>
            <a:fillRect/>
          </a:stretch>
        </p:blipFill>
        <p:spPr bwMode="auto">
          <a:xfrm>
            <a:off x="3571868" y="3143248"/>
            <a:ext cx="2396419" cy="2928958"/>
          </a:xfrm>
          <a:prstGeom prst="ellipse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000108"/>
            <a:ext cx="7259936" cy="18872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Светить всегда,</a:t>
            </a:r>
          </a:p>
          <a:p>
            <a:pPr algn="ctr">
              <a:lnSpc>
                <a:spcPct val="80000"/>
              </a:lnSpc>
            </a:pP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Светить везде!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357158" y="142852"/>
            <a:ext cx="8429684" cy="6572296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785794"/>
            <a:ext cx="8429684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«…Пока  не  было  изобретено  электричество, на  всех  шести  континентах приходилось 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дер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-  жать целую армию фонарщиков… Первыми выступали фонарщики…   За ними наступал  черед  фонарщиков… И никогда  они  не ошибались.  Никто  не  выходил  на сцену  не  вовремя».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928670"/>
            <a:ext cx="7348102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85992"/>
            <a:ext cx="7715304" cy="278608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Установите  правильную последовательность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в область            левой кнопкой «мыши».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5" name="5-конечная звезда 4"/>
          <p:cNvSpPr/>
          <p:nvPr/>
        </p:nvSpPr>
        <p:spPr>
          <a:xfrm>
            <a:off x="6072198" y="3714752"/>
            <a:ext cx="714380" cy="785818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928670"/>
            <a:ext cx="6227026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Африка и Европа.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857364"/>
            <a:ext cx="7801431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FF33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Китай, Россия, Индия.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857496"/>
            <a:ext cx="6527235" cy="115967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70000"/>
              </a:lnSpc>
            </a:pPr>
            <a:r>
              <a:rPr lang="ru-RU" sz="4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Новая Зеландия и </a:t>
            </a:r>
          </a:p>
          <a:p>
            <a:pPr algn="ctr">
              <a:lnSpc>
                <a:spcPct val="70000"/>
              </a:lnSpc>
            </a:pPr>
            <a:r>
              <a:rPr lang="ru-RU" sz="4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Австралия.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000504"/>
            <a:ext cx="6779165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Северная Америка.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929198"/>
            <a:ext cx="6156685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Южная Америка.</a:t>
            </a:r>
          </a:p>
        </p:txBody>
      </p:sp>
      <p:sp>
        <p:nvSpPr>
          <p:cNvPr id="7" name="5-конечная звезда 6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17391E-6 L 0.00278 0.3038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3469E-6 L -1.66667E-6 -0.2937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2951E-6 L 0.00313 0.133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25532E-6 L -0.02257 -0.1198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6" name="Picture 3" descr="C:\Users\1\Desktop\картинки\Маленький принц2\охотн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2285992"/>
            <a:ext cx="4477902" cy="38576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1000108"/>
            <a:ext cx="64222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 есть кто?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14480" y="785794"/>
            <a:ext cx="5651227" cy="18872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Мысль  </a:t>
            </a:r>
          </a:p>
          <a:p>
            <a:pPr algn="ctr">
              <a:lnSpc>
                <a:spcPct val="80000"/>
              </a:lnSpc>
            </a:pP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изреченная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1\Desktop\картинки\Маленький принц2\ученый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7780" r="33728" b="33288"/>
          <a:stretch>
            <a:fillRect/>
          </a:stretch>
        </p:blipFill>
        <p:spPr bwMode="auto">
          <a:xfrm>
            <a:off x="2786050" y="2786058"/>
            <a:ext cx="3286148" cy="3614763"/>
          </a:xfrm>
          <a:prstGeom prst="snip2Same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463535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1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285752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Выполните  задания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3857628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643050"/>
            <a:ext cx="8429684" cy="364333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714356"/>
            <a:ext cx="8117671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Вставьте ключевое слово: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10" y="2500306"/>
            <a:ext cx="7972452" cy="135732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Дети!  Берегитесь </a:t>
            </a:r>
          </a:p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3504" y="2500306"/>
            <a:ext cx="3113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кого?чего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2500306"/>
            <a:ext cx="244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3399"/>
                </a:solidFill>
              </a:rPr>
              <a:t>баобабов!</a:t>
            </a:r>
            <a:endParaRPr lang="ru-RU" sz="36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6" grpId="0" build="p"/>
      <p:bldP spid="8" grpId="0"/>
      <p:bldP spid="8" grpId="1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643050"/>
            <a:ext cx="8429684" cy="364333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714356"/>
            <a:ext cx="6363730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Продолжите  фразу: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357430"/>
            <a:ext cx="7972452" cy="221457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Есть такое твёрдое правило. Встал поутру, умылся, привёл себя в порядок и сразу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7884" y="3500438"/>
            <a:ext cx="579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...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929066"/>
            <a:ext cx="79958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3399"/>
                </a:solidFill>
              </a:rPr>
              <a:t>приведи  в порядок  свою планету.</a:t>
            </a:r>
            <a:endParaRPr lang="ru-RU" sz="36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6" grpId="0" build="p"/>
      <p:bldP spid="8" grpId="0"/>
      <p:bldP spid="8" grpId="1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55651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2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285752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Выполните  задания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3857628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643050"/>
            <a:ext cx="8429684" cy="364333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714356"/>
            <a:ext cx="8117671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Вставьте ключевое слово: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14348" y="2357430"/>
            <a:ext cx="7972452" cy="221457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Зорко  одно  лишь</a:t>
            </a:r>
          </a:p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Самого  главного  глазами  не</a:t>
            </a:r>
          </a:p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увидишь.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6380" y="2357430"/>
            <a:ext cx="1642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что?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2357430"/>
            <a:ext cx="1853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3399"/>
                </a:solidFill>
              </a:rPr>
              <a:t>сердце.</a:t>
            </a:r>
            <a:endParaRPr lang="ru-RU" sz="36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6" grpId="0" uiExpand="1" build="p"/>
      <p:bldP spid="8" grpId="0"/>
      <p:bldP spid="8" grpId="1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643050"/>
            <a:ext cx="8429684" cy="364333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714356"/>
            <a:ext cx="6363730" cy="83099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Продолжите  фразу: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42910" y="2357430"/>
            <a:ext cx="7972452" cy="221457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Хотел  бы я знать, зачем  звёзды  светятся.  Наверное, затем,  чтобы  рано  или  поздно  каждый  мог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00496" y="3786190"/>
            <a:ext cx="642942" cy="64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...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786190"/>
            <a:ext cx="3758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3399"/>
                </a:solidFill>
              </a:rPr>
              <a:t>отыскать  свою.</a:t>
            </a:r>
            <a:endParaRPr lang="ru-RU" sz="36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6" grpId="0" build="p"/>
      <p:bldP spid="8" grpId="0"/>
      <p:bldP spid="8" grpId="1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642918"/>
            <a:ext cx="7348102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1785926"/>
            <a:ext cx="8001056" cy="478634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Угадайте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афоризм, открывая слова  в  произвольном  порядке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Слова  открываются, если щёлкнуть  по  слову  левой кнопкой  «мыши».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После  угадывания  фразы игроки  получают  количество баллов, равное  числу нераскрытых  слов.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8" y="2571744"/>
            <a:ext cx="142876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Ты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2571744"/>
            <a:ext cx="142876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71670" y="2571744"/>
            <a:ext cx="2786082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навсегда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4" y="2571744"/>
            <a:ext cx="107157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0826" y="2571744"/>
            <a:ext cx="235745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ответе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282" y="3714752"/>
            <a:ext cx="114300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за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868" y="3714752"/>
            <a:ext cx="17859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кого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71670" y="2571744"/>
            <a:ext cx="2786082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3504" y="2571744"/>
            <a:ext cx="107157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00826" y="2571744"/>
            <a:ext cx="235745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4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4282" y="3714752"/>
            <a:ext cx="114300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71868" y="3714752"/>
            <a:ext cx="17859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7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72132" y="3714752"/>
            <a:ext cx="335758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приручил.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72132" y="3714752"/>
            <a:ext cx="335758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8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00166" y="3714752"/>
            <a:ext cx="178595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всех,</a:t>
            </a:r>
            <a:endParaRPr lang="ru-RU" sz="4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00166" y="3714752"/>
            <a:ext cx="185738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928670"/>
            <a:ext cx="8237511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1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4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28" grpId="0" animBg="1"/>
      <p:bldP spid="3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2844" y="2571744"/>
            <a:ext cx="414340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Светильники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2571744"/>
            <a:ext cx="414340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0562" y="2571744"/>
            <a:ext cx="1714512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надо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388" y="2571744"/>
            <a:ext cx="257173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беречь: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4282" y="3786190"/>
            <a:ext cx="221457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порыв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4612" y="3786190"/>
            <a:ext cx="200026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ветра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2396" y="3786190"/>
            <a:ext cx="128588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их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0562" y="2571744"/>
            <a:ext cx="1714512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29388" y="2571744"/>
            <a:ext cx="257176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4282" y="3786190"/>
            <a:ext cx="2214578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4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14612" y="3786190"/>
            <a:ext cx="200026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5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72396" y="3786190"/>
            <a:ext cx="128588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7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71802" y="5000636"/>
            <a:ext cx="3071834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погасить.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00364" y="5000636"/>
            <a:ext cx="3143272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8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628" y="3786190"/>
            <a:ext cx="228601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</a:t>
            </a:r>
            <a:endParaRPr lang="ru-RU" sz="44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628" y="3786190"/>
            <a:ext cx="2286016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928670"/>
            <a:ext cx="8330487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2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4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28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8"/>
            <a:ext cx="7348102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1714488"/>
            <a:ext cx="7715304" cy="4857784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Назовите  персонаж   после   ознакомления  с  информацией.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в область            левой кнопкой «мыши».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«Стоимость»  правильного  ответа: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 № 1 – 3 балла; тезис № 2 – 2 балла;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r>
              <a:rPr lang="ru-RU" sz="3600" b="1" baseline="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тезис № 3 – 1 балл.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6000760" y="3286124"/>
            <a:ext cx="857256" cy="857256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0" y="142852"/>
            <a:ext cx="9144000" cy="6572296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7"/>
          <p:cNvSpPr txBox="1">
            <a:spLocks/>
          </p:cNvSpPr>
          <p:nvPr/>
        </p:nvSpPr>
        <p:spPr>
          <a:xfrm>
            <a:off x="285720" y="785794"/>
            <a:ext cx="8572528" cy="550072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Как вы понимаете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смысл афоризма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?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Согласны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ли вы с автором (героем)?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</a:rPr>
              <a:t>Для  доказательства своей позиции приведите примеры:</a:t>
            </a:r>
          </a:p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1) из  сказки «Маленький принц»;</a:t>
            </a:r>
          </a:p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2) из  других  произведений;</a:t>
            </a:r>
          </a:p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3) из  своего жизненного  опыта.</a:t>
            </a:r>
            <a:endParaRPr kumimoji="0" lang="ru-RU" sz="3600" b="1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3600" b="1" baseline="0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 чем состоит мудрость афоризма?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Picture 2" descr="C:\Users\1\Desktop\картинки\Маленький принц2\слоны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428868"/>
            <a:ext cx="4000528" cy="41560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000108"/>
            <a:ext cx="83631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мире животных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463535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1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36433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на вопрос, выберите нужную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реалию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4714884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858148" y="3000372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28596" y="2786058"/>
            <a:ext cx="75333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Кого  настойчиво  просил 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нарисовать  Маленький  принц?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304000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6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90012" cy="22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858148" y="3000372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71538" y="2928934"/>
            <a:ext cx="6412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Кого  умел  рисовать  автор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«снаружи и изнутри»?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2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5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57388" cy="222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786710" y="3000372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85852" y="2857496"/>
            <a:ext cx="58955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Кто  «возвращает  земле 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всякого, кого  коснётся»?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6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57388" cy="222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55651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2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36433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на вопрос, выберите нужную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реалию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4714884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786710" y="3000372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28662" y="2857496"/>
            <a:ext cx="6691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Кого  приручил  Маленький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принц  на  планете  Земля?</a:t>
            </a:r>
          </a:p>
        </p:txBody>
      </p:sp>
      <p:pic>
        <p:nvPicPr>
          <p:cNvPr id="11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6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57388" cy="222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858148" y="3000372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6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57388" cy="222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2071670" y="2786058"/>
            <a:ext cx="57101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«Это был удав, который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проглотил…»</a:t>
            </a:r>
          </a:p>
        </p:txBody>
      </p:sp>
      <p:pic>
        <p:nvPicPr>
          <p:cNvPr id="17" name="Picture 2" descr="C:\Users\1\Desktop\картинки\Мал принц\шляпа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EFD5"/>
              </a:clrFrom>
              <a:clrTo>
                <a:srgbClr val="FFEFD5">
                  <a:alpha val="0"/>
                </a:srgbClr>
              </a:clrTo>
            </a:clrChange>
          </a:blip>
          <a:srcRect b="40000"/>
          <a:stretch>
            <a:fillRect/>
          </a:stretch>
        </p:blipFill>
        <p:spPr bwMode="auto">
          <a:xfrm>
            <a:off x="285720" y="2786058"/>
            <a:ext cx="1905000" cy="1143008"/>
          </a:xfrm>
          <a:prstGeom prst="snip2SameRect">
            <a:avLst>
              <a:gd name="adj1" fmla="val 50000"/>
              <a:gd name="adj2" fmla="val 0"/>
            </a:avLst>
          </a:prstGeom>
          <a:noFill/>
        </p:spPr>
      </p:pic>
      <p:pic>
        <p:nvPicPr>
          <p:cNvPr id="12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9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дав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976561" cy="21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1\Desktop\картинки\птицы и звери\крыса2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t="18331" r="10625" b="5485"/>
          <a:stretch>
            <a:fillRect/>
          </a:stretch>
        </p:blipFill>
        <p:spPr bwMode="auto">
          <a:xfrm>
            <a:off x="3286116" y="285728"/>
            <a:ext cx="2643206" cy="2101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1\Desktop\картинки\птицы и звери\змея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290"/>
            <a:ext cx="2876536" cy="2157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5-конечная звезда 8"/>
          <p:cNvSpPr/>
          <p:nvPr/>
        </p:nvSpPr>
        <p:spPr>
          <a:xfrm>
            <a:off x="7786710" y="2928934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71538" y="2571744"/>
            <a:ext cx="6598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Кого  король предложил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приговаривать  к  смертной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казни, а потом миловать?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2" descr="C:\Users\1\Desktop\картинки\зверюшки\барашек2.jpg"/>
          <p:cNvPicPr>
            <a:picLocks noChangeAspect="1" noChangeArrowheads="1"/>
          </p:cNvPicPr>
          <p:nvPr/>
        </p:nvPicPr>
        <p:blipFill>
          <a:blip r:embed="rId5">
            <a:lum contrast="20000"/>
          </a:blip>
          <a:srcRect l="12192" t="10302" r="18710"/>
          <a:stretch>
            <a:fillRect/>
          </a:stretch>
        </p:blipFill>
        <p:spPr bwMode="auto">
          <a:xfrm>
            <a:off x="6500826" y="4357694"/>
            <a:ext cx="228601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4" descr="C:\Users\1\Desktop\картинки\зверюшки\лис фото.jpg"/>
          <p:cNvPicPr>
            <a:picLocks noChangeAspect="1" noChangeArrowheads="1"/>
          </p:cNvPicPr>
          <p:nvPr/>
        </p:nvPicPr>
        <p:blipFill>
          <a:blip r:embed="rId6"/>
          <a:srcRect l="35422"/>
          <a:stretch>
            <a:fillRect/>
          </a:stretch>
        </p:blipFill>
        <p:spPr bwMode="auto">
          <a:xfrm>
            <a:off x="357158" y="4357694"/>
            <a:ext cx="22070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1\Desktop\картинки\книги мои\книга2\слон.jpg"/>
          <p:cNvPicPr>
            <a:picLocks noChangeAspect="1" noChangeArrowheads="1"/>
          </p:cNvPicPr>
          <p:nvPr/>
        </p:nvPicPr>
        <p:blipFill>
          <a:blip r:embed="rId7"/>
          <a:srcRect l="15000" r="22500"/>
          <a:stretch>
            <a:fillRect/>
          </a:stretch>
        </p:blipFill>
        <p:spPr bwMode="auto">
          <a:xfrm>
            <a:off x="2643174" y="4357694"/>
            <a:ext cx="1857388" cy="2228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1\Desktop\картинки\книги мои\книга1\книга2\заяц.bmp"/>
          <p:cNvPicPr>
            <a:picLocks noChangeAspect="1" noChangeArrowheads="1"/>
          </p:cNvPicPr>
          <p:nvPr/>
        </p:nvPicPr>
        <p:blipFill>
          <a:blip r:embed="rId8">
            <a:lum contrast="10000"/>
          </a:blip>
          <a:srcRect r="21255"/>
          <a:stretch>
            <a:fillRect/>
          </a:stretch>
        </p:blipFill>
        <p:spPr bwMode="auto">
          <a:xfrm>
            <a:off x="4643438" y="4357694"/>
            <a:ext cx="1757602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5322034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  героиня: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928802"/>
            <a:ext cx="8229600" cy="3857652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обладала  очень  «трудным  характером»;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«не  боялась  даже  тигров», но  «очень  боялась  сквозняков»;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«родилась  вместе  с  солнцем»  и  «была  так  прекрасна,  что  дух  захватывало».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Рисунок 8" descr="баобаб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AFFFA"/>
              </a:clrFrom>
              <a:clrTo>
                <a:srgbClr val="FAFF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2428868"/>
            <a:ext cx="3216995" cy="4000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1000108"/>
            <a:ext cx="762381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Всякая  всячина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857232"/>
            <a:ext cx="7574126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428868"/>
            <a:ext cx="7715304" cy="242889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Разгадайте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кроссворд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Вопросы и ответы появляются, если щёлкнуть по слайду 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57" y="0"/>
          <a:ext cx="7143808" cy="4945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  <a:gridCol w="420224"/>
              </a:tblGrid>
              <a:tr h="412142">
                <a:tc gridSpan="1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rowSpan="3"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rowSpan="2" grid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2142"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57686" y="285728"/>
            <a:ext cx="316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714356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1142984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1571612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2000240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2500306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2857496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3286124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3643314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9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407194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10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7620" y="4429132"/>
            <a:ext cx="44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11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02" y="5000636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</a:rPr>
              <a:t>По вертикали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:  то, чего «не хватает» людям взрослым  и что в избытке есть у каждого ребёнка.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02" y="5000636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1. Те, кому  нужно «всегда  всё объяснять», потому что они «ничего не  понимают  сами».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6248" y="28572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4876" y="285728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4" y="285728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2132" y="285728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0760" y="285728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388" y="285728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86578" y="285728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15206" y="285728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5000636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2. «Она родилась из долгого пути под звёздами… из усилий моих рук. Она была как подарок сердцу».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71435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6248" y="714356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4876" y="714356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002" y="5072074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3. То, что  мешает живым существам понимать друг друга.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8992" y="1142984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57620" y="1142984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86248" y="1142984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4876" y="1142984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43504" y="1142984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0002" y="5072074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4. «Нечто  такое,  от  чего  один  какой-то  день  становится  непохож  на другие  дни».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57620" y="1500174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6248" y="1571612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14876" y="1500174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43504" y="1500174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72132" y="1500174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29322" y="1500174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43504" y="714356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0002" y="5072074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5. Те, кого  искал  принц  и  кого «люди  больше  не  имеют»  из-за нехватки  времени 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57620" y="1928802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86248" y="1928802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14876" y="1928802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43504" y="1928802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72132" y="1928802"/>
            <a:ext cx="407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29322" y="1928802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0002" y="5072074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6. Явление  природы,  которое  любил  наблюдать  Маленький принц.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57620" y="2357430"/>
            <a:ext cx="381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286248" y="235743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14876" y="2357430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43504" y="2357430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72132" y="2357430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002" y="5072074"/>
            <a:ext cx="8643998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7. Состояние  организма, которого никогда не испытывал Маленький принц.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28992" y="2786058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ж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57620" y="2786058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86248" y="2786058"/>
            <a:ext cx="52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ж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4876" y="2786058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43504" y="2786058"/>
            <a:ext cx="404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71472" y="5000636"/>
            <a:ext cx="8429716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8. То, что  Маленький  принц предложил  поискать  в  пустыне  для утоления  жажды.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214546" y="3143248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43174" y="3143248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000364" y="3143248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28992" y="3143248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57620" y="3143248"/>
            <a:ext cx="4203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86248" y="3143248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714876" y="3143248"/>
            <a:ext cx="449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ц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0034" y="5143512"/>
            <a:ext cx="842971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9. Качество, которого «нет  в  мире», по  словам  Лиса.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57290" y="3571876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785918" y="3571876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14546" y="357187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43174" y="3571876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071802" y="3571876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428992" y="3571876"/>
            <a:ext cx="538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ш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857620" y="3571876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86248" y="3571876"/>
            <a:ext cx="45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714876" y="3571876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43504" y="3571876"/>
            <a:ext cx="3946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72132" y="357187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000760" y="3571876"/>
            <a:ext cx="429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0034" y="5143512"/>
            <a:ext cx="842971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10. Условные  знаки, которые  «очень  любят»  взрослые.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57620" y="4000504"/>
            <a:ext cx="449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ц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286248" y="4000504"/>
            <a:ext cx="453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714876" y="4000504"/>
            <a:ext cx="498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ф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43504" y="4000504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00694" y="4000504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28596" y="5143512"/>
            <a:ext cx="842971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11. «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Кого?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судить  куда  трудней, чем  других».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57620" y="4429132"/>
            <a:ext cx="383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286248" y="4429132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714876" y="4429132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143504" y="4429132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714612" y="5072074"/>
            <a:ext cx="4066306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500"/>
                            </p:stCondLst>
                            <p:childTnLst>
                              <p:par>
                                <p:cTn id="26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500"/>
                            </p:stCondLst>
                            <p:childTnLst>
                              <p:par>
                                <p:cTn id="3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500"/>
                            </p:stCondLst>
                            <p:childTnLst>
                              <p:par>
                                <p:cTn id="34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500"/>
                            </p:stCondLst>
                            <p:childTnLst>
                              <p:par>
                                <p:cTn id="36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1000"/>
                            </p:stCondLst>
                            <p:childTnLst>
                              <p:par>
                                <p:cTn id="3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5" grpId="1"/>
      <p:bldP spid="16" grpId="0"/>
      <p:bldP spid="16" grpId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5" grpId="1"/>
      <p:bldP spid="26" grpId="0"/>
      <p:bldP spid="27" grpId="0"/>
      <p:bldP spid="28" grpId="0"/>
      <p:bldP spid="30" grpId="0"/>
      <p:bldP spid="30" grpId="1"/>
      <p:bldP spid="31" grpId="0"/>
      <p:bldP spid="32" grpId="0"/>
      <p:bldP spid="33" grpId="0"/>
      <p:bldP spid="34" grpId="0"/>
      <p:bldP spid="35" grpId="0"/>
      <p:bldP spid="36" grpId="0"/>
      <p:bldP spid="36" grpId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4" grpId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1" grpId="1"/>
      <p:bldP spid="52" grpId="0"/>
      <p:bldP spid="53" grpId="0"/>
      <p:bldP spid="54" grpId="0"/>
      <p:bldP spid="55" grpId="0"/>
      <p:bldP spid="56" grpId="0"/>
      <p:bldP spid="57" grpId="0"/>
      <p:bldP spid="57" grpId="1"/>
      <p:bldP spid="58" grpId="0"/>
      <p:bldP spid="59" grpId="0"/>
      <p:bldP spid="60" grpId="0"/>
      <p:bldP spid="61" grpId="0"/>
      <p:bldP spid="62" grpId="0"/>
      <p:bldP spid="63" grpId="0"/>
      <p:bldP spid="63" grpId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1" grpId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4" grpId="1"/>
      <p:bldP spid="85" grpId="0"/>
      <p:bldP spid="86" grpId="0"/>
      <p:bldP spid="87" grpId="0"/>
      <p:bldP spid="88" grpId="0"/>
      <p:bldP spid="89" grpId="0"/>
      <p:bldP spid="90" grpId="0"/>
      <p:bldP spid="90" grpId="1"/>
      <p:bldP spid="91" grpId="0"/>
      <p:bldP spid="92" grpId="0"/>
      <p:bldP spid="93" grpId="0"/>
      <p:bldP spid="94" grpId="0"/>
      <p:bldP spid="9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Picture 2" descr="C:\Users\1\Desktop\картинки\анимашки\7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26" b="12557"/>
          <a:stretch>
            <a:fillRect/>
          </a:stretch>
        </p:blipFill>
        <p:spPr bwMode="auto">
          <a:xfrm>
            <a:off x="2357422" y="2143116"/>
            <a:ext cx="3786214" cy="43198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000108"/>
            <a:ext cx="76082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Цифры и факты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463535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1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36433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на вопрос, выберите нужную цифру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4714884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71472" y="4643446"/>
            <a:ext cx="6867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Сколько звёзд  на небе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 насчитал  деловой  человек?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300"/>
                            </p:stCondLst>
                            <p:childTnLst>
                              <p:par>
                                <p:cTn id="6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300"/>
                            </p:stCondLst>
                            <p:childTnLst>
                              <p:par>
                                <p:cTn id="7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3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2" grpId="1"/>
      <p:bldP spid="13" grpId="0"/>
      <p:bldP spid="15" grpId="0"/>
      <p:bldP spid="16" grpId="0"/>
      <p:bldP spid="17" grpId="0"/>
      <p:bldP spid="18" grpId="0"/>
      <p:bldP spid="19" grpId="0"/>
      <p:bldP spid="14" grpId="0" animBg="1"/>
      <p:bldP spid="2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14282" y="4643446"/>
            <a:ext cx="8667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Сколько  на  Земле  взрослых  людей,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по  мнению  автора?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/>
      <p:bldP spid="2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28596" y="4643446"/>
            <a:ext cx="8255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Назовите  номер  астероида, откуда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прилетел Маленький  принц.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855651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команде № 2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857224" y="2214554"/>
            <a:ext cx="7715304" cy="36433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Отвечая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на вопрос, выберите нужную цифру из ряда представленных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получения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в область          .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5429256" y="4786322"/>
            <a:ext cx="785818" cy="71438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00034" y="4643446"/>
            <a:ext cx="73695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Сколько  раз «однажды за один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день видел заход солнца»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Маленький  принц?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7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191482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Роза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укрывает розу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1857364"/>
            <a:ext cx="5572164" cy="42598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57224" y="4714884"/>
            <a:ext cx="7132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Сколько  вулканов  было  на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Планете Маленького  принца?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/>
      <p:bldP spid="2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571612"/>
            <a:ext cx="14398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500306"/>
            <a:ext cx="6992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0"/>
            <a:ext cx="95731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115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-142900"/>
            <a:ext cx="83067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13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00042"/>
            <a:ext cx="32122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7,5  млн.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643182"/>
            <a:ext cx="3516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  млн.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00438"/>
            <a:ext cx="4750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solidFill>
                  <a:srgbClr val="FF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 2 млрд.</a:t>
            </a:r>
            <a:endParaRPr lang="ru-RU" sz="5400" b="1" cap="none" spc="0" dirty="0">
              <a:ln w="1905"/>
              <a:solidFill>
                <a:srgbClr val="FF33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1071546"/>
            <a:ext cx="224612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612</a:t>
            </a:r>
            <a:endParaRPr lang="ru-RU" sz="115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43834" y="1428736"/>
            <a:ext cx="9925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dirty="0" smtClean="0">
                <a:ln w="1905"/>
                <a:solidFill>
                  <a:srgbClr val="E53F6E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11500" b="1" cap="none" spc="0" dirty="0">
              <a:ln w="1905"/>
              <a:solidFill>
                <a:srgbClr val="E53F6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1571612"/>
            <a:ext cx="12797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43</a:t>
            </a:r>
            <a:endParaRPr lang="ru-RU" sz="88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14290"/>
            <a:ext cx="122661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53</a:t>
            </a:r>
            <a:endParaRPr lang="ru-RU" sz="8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2214554"/>
            <a:ext cx="88037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  <a:endParaRPr lang="ru-RU" sz="115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571501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357290" y="4786322"/>
            <a:ext cx="6153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Сколько  планет  посетил 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Маленький  принц?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9" name="Рисунок 8" descr="mp1_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1428736"/>
            <a:ext cx="3784600" cy="5080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8" y="1000108"/>
            <a:ext cx="6227474" cy="18872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  весёлая  </a:t>
            </a:r>
          </a:p>
          <a:p>
            <a:pPr algn="ctr">
              <a:lnSpc>
                <a:spcPct val="80000"/>
              </a:lnSpc>
            </a:pP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планета!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857232"/>
            <a:ext cx="7574126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командам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mp1_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3357562"/>
            <a:ext cx="2501384" cy="3357562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Содержимое 7"/>
          <p:cNvSpPr txBox="1">
            <a:spLocks/>
          </p:cNvSpPr>
          <p:nvPr/>
        </p:nvSpPr>
        <p:spPr>
          <a:xfrm>
            <a:off x="857224" y="2214554"/>
            <a:ext cx="7715304" cy="278608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Дополните  произведение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новыми  эпизодами:  сочините  истории  о посещении 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Маленьким  принцем  других   планет.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52612" y="1000108"/>
            <a:ext cx="72387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  вернисаж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картинки\книги мои\книга1\книга2\рамки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643182"/>
            <a:ext cx="4286281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00042"/>
            <a:ext cx="7031477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игрокам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714348" y="1500174"/>
            <a:ext cx="8072494" cy="5357826"/>
          </a:xfrm>
          <a:prstGeom prst="rect">
            <a:avLst/>
          </a:prstGeom>
        </p:spPr>
        <p:txBody>
          <a:bodyPr/>
          <a:lstStyle/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Рассмотрите  иллюстрации  и подготовьте  устный отзыв о них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Для начала просмотра щелкните здесь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Вспомогательные вопросы: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 1. Соответствуют ли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образы, созданные художниками, вашему представлению о героях книги?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 2. Какие иллюстрации понравились вам больше других и почему?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5-конечная звезда 5">
            <a:hlinkClick r:id="rId2" action="ppaction://hlinkpres?slideindex=1&amp;slidetitle="/>
          </p:cNvPr>
          <p:cNvSpPr/>
          <p:nvPr/>
        </p:nvSpPr>
        <p:spPr>
          <a:xfrm>
            <a:off x="2428860" y="2928934"/>
            <a:ext cx="714380" cy="642942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500042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57224" y="1000108"/>
            <a:ext cx="75999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рисования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C:\Users\1\Desktop\картинки\книги мои\книга1\книга2\палитра 4.pn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2428860" y="2500306"/>
            <a:ext cx="4171630" cy="312510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357158" y="571480"/>
            <a:ext cx="8429684" cy="614366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001056" cy="47863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«Это, по-моему, самое красивое и самое печальное место на свете… Здесь Маленький принц впервые появился на Земле, а потом исчез. Всмотритесь внимательно, чтобы непременно узнать это место, если когда-нибудь вы попадёте в Африку, в пустыню».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857232"/>
            <a:ext cx="7031477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игрокам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928662" y="2214554"/>
            <a:ext cx="7715304" cy="3643338"/>
          </a:xfrm>
          <a:prstGeom prst="rect">
            <a:avLst/>
          </a:prstGeom>
        </p:spPr>
        <p:txBody>
          <a:bodyPr/>
          <a:lstStyle/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Вспомните  рисунок  автора. Изобразите  место появления Маленького принца  на Земле по памяти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Для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проверки  ответа щёлкните  левой кнопкой «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мыши» здесь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4786314" y="5357826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чало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0100" y="1285860"/>
            <a:ext cx="7174727" cy="4143404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0747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 герой: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14348" y="1928802"/>
            <a:ext cx="7972452" cy="3786214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запрещал  зевать  в  своём  присутствии;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не  терпел  непослушания;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имел  в  своём  гардеробе  «великолепную  горностаевую  мантию»,  которая  «покрывала  всю  планету».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7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rack3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2910" y="6000768"/>
            <a:ext cx="642942" cy="642942"/>
          </a:xfrm>
          <a:prstGeom prst="rect">
            <a:avLst/>
          </a:prstGeom>
        </p:spPr>
      </p:pic>
      <p:pic>
        <p:nvPicPr>
          <p:cNvPr id="4" name="Рисунок 3" descr="начало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00100" y="1285860"/>
            <a:ext cx="7174727" cy="4143404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7)">
                                      <p:cBhvr>
                                        <p:cTn id="6" dur="1059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857232"/>
            <a:ext cx="746480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7"/>
          <p:cNvSpPr txBox="1">
            <a:spLocks/>
          </p:cNvSpPr>
          <p:nvPr/>
        </p:nvSpPr>
        <p:spPr>
          <a:xfrm>
            <a:off x="928662" y="2214554"/>
            <a:ext cx="7715304" cy="2357454"/>
          </a:xfrm>
          <a:prstGeom prst="rect">
            <a:avLst/>
          </a:prstGeom>
        </p:spPr>
        <p:txBody>
          <a:bodyPr/>
          <a:lstStyle/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Попытайтесь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  представить встречу  с  героем  книги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uLnTx/>
                <a:uFillTx/>
                <a:latin typeface="Constantia" pitchFamily="18" charset="0"/>
                <a:ea typeface="+mn-ea"/>
                <a:cs typeface="+mn-cs"/>
              </a:rPr>
              <a:t>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Напишите  письмо  автору об этой воображаемой  встрече.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ёзды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-571536" y="428604"/>
            <a:ext cx="10144196" cy="6929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1538" y="1000108"/>
            <a:ext cx="70602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Итоги турнира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1\Desktop\картинки\Маленький принц2\39321852_20917330_malenkiy_prin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357430"/>
            <a:ext cx="3929090" cy="411854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142844" y="0"/>
            <a:ext cx="8858312" cy="6858000"/>
          </a:xfrm>
          <a:prstGeom prst="wave">
            <a:avLst>
              <a:gd name="adj1" fmla="val 3456"/>
              <a:gd name="adj2" fmla="val -849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7"/>
          <p:cNvSpPr txBox="1">
            <a:spLocks/>
          </p:cNvSpPr>
          <p:nvPr/>
        </p:nvSpPr>
        <p:spPr>
          <a:xfrm>
            <a:off x="357158" y="857232"/>
            <a:ext cx="8429684" cy="4143404"/>
          </a:xfrm>
          <a:prstGeom prst="rect">
            <a:avLst/>
          </a:prstGeom>
        </p:spPr>
        <p:txBody>
          <a:bodyPr/>
          <a:lstStyle/>
          <a:p>
            <a:pPr marL="274320" indent="-274320" algn="ctr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В презентации использованы </a:t>
            </a:r>
          </a:p>
          <a:p>
            <a:pPr marL="274320" indent="-274320" algn="ctr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следующие материалы: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1. Иллюстрации А. де Сент-Экзюпери (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http//malenkiyprinc.narod.ru)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.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2.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Фрагменты  аудиокниги «Маленький принц» (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http//malenkiyprinc.narod.ru)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.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3. Песня «Звёздная страна» в исполнении Валерии (музыка М. Таривердиева, стихи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 Н. Добронравова).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142844" y="0"/>
            <a:ext cx="8858312" cy="6858000"/>
          </a:xfrm>
          <a:prstGeom prst="wave">
            <a:avLst>
              <a:gd name="adj1" fmla="val 3456"/>
              <a:gd name="adj2" fmla="val -849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7"/>
          <p:cNvSpPr txBox="1">
            <a:spLocks/>
          </p:cNvSpPr>
          <p:nvPr/>
        </p:nvSpPr>
        <p:spPr>
          <a:xfrm>
            <a:off x="428596" y="214290"/>
            <a:ext cx="8429684" cy="6000768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4. Изображения  животных: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http://img11.nnm.ru/8/4/9/8/8/dd8bf71a505047a2cac3f243544.jpg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http://zooclub.ru/attach/fotogal/oboi/rept/92.jpg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http://images.nationalgeographic.com/wpf/media-live/photos/000/004/cache/anaconda_446_600x450.jpg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http://zoopark-rostov.ru/userfiles/image/rat.gif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http://www.taco.su/img_1/барашек%20с%20латуком.jpg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http://anapet.info/wp-content/uploads/2011/01/ </a:t>
            </a:r>
            <a:r>
              <a:rPr lang="ru-RU" sz="2800" u="sng" dirty="0" err="1" smtClean="0">
                <a:solidFill>
                  <a:schemeClr val="accent2">
                    <a:lumMod val="75000"/>
                  </a:schemeClr>
                </a:solidFill>
              </a:rPr>
              <a:t>elephant.jpg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http://grizunov-net.ru/wp-content/uploads/2012/09/ Заяц-300x300.jpg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142844" y="0"/>
            <a:ext cx="8858312" cy="6858000"/>
          </a:xfrm>
          <a:prstGeom prst="wave">
            <a:avLst>
              <a:gd name="adj1" fmla="val 3456"/>
              <a:gd name="adj2" fmla="val -849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7"/>
          <p:cNvSpPr txBox="1">
            <a:spLocks/>
          </p:cNvSpPr>
          <p:nvPr/>
        </p:nvSpPr>
        <p:spPr>
          <a:xfrm>
            <a:off x="428596" y="500042"/>
            <a:ext cx="8429684" cy="6000768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5. Другие изображения: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  - палитра:</a:t>
            </a:r>
            <a:r>
              <a:rPr lang="ru-RU" sz="2800" b="1" u="sng" dirty="0" smtClean="0">
                <a:hlinkClick r:id="rId2"/>
              </a:rPr>
              <a:t>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http://images.yandex.ru/yandsearch?p=2&amp;text=%D0%BF%D0%B0%D0%BB%D0%B8%D1%82%D1%80%D0%B0&amp;img_url=http%3A%2F%2F0.tqn.com%2Fd%2Fwebclipart%2F1%2F0%2F8%2Fp%2F4%2FArtist Palette.png&amp;pos=83&amp;rpt= simage&amp;nojs=1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  - рамки: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</a:rPr>
              <a:t>http://www.fotolab.ru/upload/iblock/99d/news_big.jpg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  - цифра 7: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http://www.newanimation.ru/publ/jarkie_bukvy_i_cifry/skazochnye_cifry/skazochnye_cifry/131-1-0-141.</a:t>
            </a:r>
          </a:p>
          <a:p>
            <a:pPr marL="274320" lvl="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pPr marL="274320" indent="-274320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7"/>
          <p:cNvSpPr txBox="1">
            <a:spLocks/>
          </p:cNvSpPr>
          <p:nvPr/>
        </p:nvSpPr>
        <p:spPr>
          <a:xfrm>
            <a:off x="428596" y="1571612"/>
            <a:ext cx="8215338" cy="3286148"/>
          </a:xfrm>
          <a:prstGeom prst="rect">
            <a:avLst/>
          </a:prstGeom>
        </p:spPr>
        <p:txBody>
          <a:bodyPr/>
          <a:lstStyle/>
          <a:p>
            <a:pPr marL="274320" indent="-274320" algn="ctr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  Создатель  оригинального сценария  </a:t>
            </a:r>
            <a:r>
              <a:rPr lang="ru-RU" sz="3600" b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и  презентации -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учитель МБОУ  гимназия  имени И.А. Бунина  г. Воронежа  </a:t>
            </a:r>
          </a:p>
          <a:p>
            <a:pPr marL="274320" indent="-274320" algn="ctr">
              <a:lnSpc>
                <a:spcPct val="9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Харитонова Ольга Николаевна. 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1142976" y="1285860"/>
            <a:ext cx="6786610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3008068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Король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король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0298" y="1714488"/>
            <a:ext cx="4500594" cy="45119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олна 9"/>
          <p:cNvSpPr/>
          <p:nvPr/>
        </p:nvSpPr>
        <p:spPr>
          <a:xfrm>
            <a:off x="357158" y="1285860"/>
            <a:ext cx="8429684" cy="5429288"/>
          </a:xfrm>
          <a:prstGeom prst="wave">
            <a:avLst>
              <a:gd name="adj1" fmla="val 4959"/>
              <a:gd name="adj2" fmla="val 2351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5-конечная звезда 10">
            <a:hlinkClick r:id="rId2" action="ppaction://hlinksldjump"/>
          </p:cNvPr>
          <p:cNvSpPr/>
          <p:nvPr/>
        </p:nvSpPr>
        <p:spPr>
          <a:xfrm>
            <a:off x="6929454" y="5572140"/>
            <a:ext cx="914400" cy="914400"/>
          </a:xfrm>
          <a:prstGeom prst="star5">
            <a:avLst/>
          </a:prstGeom>
          <a:solidFill>
            <a:srgbClr val="DDDDDD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642918"/>
            <a:ext cx="4807470" cy="1015663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Этот  герой: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642910" y="1928802"/>
            <a:ext cx="8115328" cy="3857652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жил на «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планетке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», которая «оказалась меньше всех»;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честно выполнял условия уговора, хотя  не мог  ни  отдохнуть,  ни выспаться;</a:t>
            </a:r>
          </a:p>
          <a:p>
            <a:pPr lvl="0">
              <a:lnSpc>
                <a:spcPct val="9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«каждую  минуту  гасил  фонарь  и опять  его  зажигал».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2643</TotalTime>
  <Words>1946</Words>
  <Application>Microsoft Office PowerPoint</Application>
  <PresentationFormat>Экран (4:3)</PresentationFormat>
  <Paragraphs>430</Paragraphs>
  <Slides>76</Slides>
  <Notes>0</Notes>
  <HiddenSlides>13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7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484</cp:revision>
  <dcterms:created xsi:type="dcterms:W3CDTF">2010-04-28T06:00:42Z</dcterms:created>
  <dcterms:modified xsi:type="dcterms:W3CDTF">2013-01-27T20:58:29Z</dcterms:modified>
</cp:coreProperties>
</file>