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24"/>
  </p:notesMasterIdLst>
  <p:handoutMasterIdLst>
    <p:handoutMasterId r:id="rId25"/>
  </p:handoutMasterIdLst>
  <p:sldIdLst>
    <p:sldId id="276" r:id="rId2"/>
    <p:sldId id="256" r:id="rId3"/>
    <p:sldId id="258" r:id="rId4"/>
    <p:sldId id="257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72" r:id="rId17"/>
    <p:sldId id="274" r:id="rId18"/>
    <p:sldId id="275" r:id="rId19"/>
    <p:sldId id="277" r:id="rId20"/>
    <p:sldId id="273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99" autoAdjust="0"/>
  </p:normalViewPr>
  <p:slideViewPr>
    <p:cSldViewPr>
      <p:cViewPr varScale="1">
        <p:scale>
          <a:sx n="65" d="100"/>
          <a:sy n="65" d="100"/>
        </p:scale>
        <p:origin x="-114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B9F32-FBA7-400E-847E-F6C84AF33151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МКОУ Среднецарицынская СОШ Рогожин М.В.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89AA0-F17B-491E-BBDA-5672FE9E0A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ADBBF-8076-4179-8C03-2D1FDCA1C618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ru-RU" smtClean="0"/>
              <a:t>МКОУ Среднецарицынская СОШ Рогожин М.В.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24083-15E6-4FE7-A25A-09D9B7516D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24083-15E6-4FE7-A25A-09D9B7516DEF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Среднецарицынская СОШ Рогожин М.В.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02BE8-64D3-4499-891F-AE62F7645E7D}" type="datetime1">
              <a:rPr lang="ru-RU" smtClean="0"/>
              <a:pPr/>
              <a:t>28.02.2013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75FA0D6-CB14-4847-A86C-533DBB58C7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64A44-778A-4819-8DEF-79DFE2F0E59D}" type="datetime1">
              <a:rPr lang="ru-RU" smtClean="0"/>
              <a:pPr/>
              <a:t>28.02.2013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A0D6-CB14-4847-A86C-533DBB58C7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47C1C-B85B-4FC3-8CD2-CDF7417A169A}" type="datetime1">
              <a:rPr lang="ru-RU" smtClean="0"/>
              <a:pPr/>
              <a:t>28.02.2013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A0D6-CB14-4847-A86C-533DBB58C7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0B8BF-A27E-4E74-B6BE-15A40048252B}" type="datetime1">
              <a:rPr lang="ru-RU" smtClean="0"/>
              <a:pPr/>
              <a:t>28.02.2013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75FA0D6-CB14-4847-A86C-533DBB58C7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A24E-E94D-4AFF-963E-327A4C9D21B8}" type="datetime1">
              <a:rPr lang="ru-RU" smtClean="0"/>
              <a:pPr/>
              <a:t>28.02.2013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A0D6-CB14-4847-A86C-533DBB58C72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34C1-3C0F-4A02-B5C1-74E4751DBC06}" type="datetime1">
              <a:rPr lang="ru-RU" smtClean="0"/>
              <a:pPr/>
              <a:t>28.02.2013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A0D6-CB14-4847-A86C-533DBB58C7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36366-31E6-43C4-9448-AAC57472F2A5}" type="datetime1">
              <a:rPr lang="ru-RU" smtClean="0"/>
              <a:pPr/>
              <a:t>28.02.2013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75FA0D6-CB14-4847-A86C-533DBB58C72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EE6C-981D-4899-9AC9-949577A89E57}" type="datetime1">
              <a:rPr lang="ru-RU" smtClean="0"/>
              <a:pPr/>
              <a:t>28.02.2013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A0D6-CB14-4847-A86C-533DBB58C7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238A-03E0-472A-A836-E53D7F7EA03D}" type="datetime1">
              <a:rPr lang="ru-RU" smtClean="0"/>
              <a:pPr/>
              <a:t>28.02.2013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A0D6-CB14-4847-A86C-533DBB58C7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4BEE8-75C5-49DC-BCDC-314E74B49B12}" type="datetime1">
              <a:rPr lang="ru-RU" smtClean="0"/>
              <a:pPr/>
              <a:t>28.02.2013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A0D6-CB14-4847-A86C-533DBB58C72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89465-CB90-4EBE-B017-B38D0A8DD53F}" type="datetime1">
              <a:rPr lang="ru-RU" smtClean="0"/>
              <a:pPr/>
              <a:t>28.02.2013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FA0D6-CB14-4847-A86C-533DBB58C72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92DAEA3-CCE6-4433-90E7-B17F64DB226C}" type="datetime1">
              <a:rPr lang="ru-RU" smtClean="0"/>
              <a:pPr/>
              <a:t>28.02.2013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75FA0D6-CB14-4847-A86C-533DBB58C72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/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Documents%20and%20Settings\Maicl\&#1056;&#1072;&#1073;&#1086;&#1095;&#1080;&#1081;%20&#1089;&#1090;&#1086;&#1083;\&#1089;&#1090;&#1072;&#1090;&#1100;&#1103;%20&#1080;%20&#1087;&#1088;&#1077;&#1079;&#1077;&#1085;&#1090;&#1072;&#1094;&#1080;&#1103;%20104-671-557\&#1087;&#1088;&#1077;&#1079;&#1077;&#1085;&#1090;&#1072;&#1094;&#1080;&#1103;\088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2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&#1087;&#1088;&#1080;&#1083;&#1086;&#1078;&#1077;&#1085;&#1080;&#1077;%201%20&#1056;&#1091;&#1089;&#1089;&#1082;&#1072;&#1103;%20&#1076;&#1077;&#1088;&#1077;&#1074;&#1103;&#1085;&#1085;&#1072;&#1103;%20&#1089;&#1082;&#1091;&#1083;&#1100;&#1087;&#1090;&#1091;&#1088;&#1072;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2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commons.wikimedia.org/wiki/File:John_of_Novgorod's_reliquary_(1559,_GRM)_detail_by_shakko.jpg?uselang=ru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2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" TargetMode="External"/><Relationship Id="rId7" Type="http://schemas.openxmlformats.org/officeDocument/2006/relationships/image" Target="../media/image17.gif"/><Relationship Id="rId2" Type="http://schemas.openxmlformats.org/officeDocument/2006/relationships/hyperlink" Target="&#1087;&#1088;&#1080;&#1083;&#1086;&#1078;&#1077;&#1085;&#1080;&#1077;%202%20&#1055;&#1077;&#1088;&#1084;&#1089;&#1082;&#1072;&#1103;%20&#1076;&#1077;&#1088;&#1077;&#1074;&#1103;&#1085;&#1085;&#1072;&#1103;%20&#1089;&#1082;&#1091;&#1083;&#1100;&#1087;&#1090;&#1091;&#1088;&#1072;.flv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hyperlink" Target="http://video.yandex.ru/" TargetMode="External"/><Relationship Id="rId4" Type="http://schemas.openxmlformats.org/officeDocument/2006/relationships/hyperlink" Target="http://rutube.ru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hyperlink" Target="&#1087;&#1088;&#1080;&#1083;&#1086;&#1078;&#1077;&#1085;&#1080;&#1077;%203%20&#1044;&#1077;&#1088;&#1077;&#1074;&#1103;&#1085;&#1085;&#1099;&#1077;%20&#1089;&#1082;&#1091;&#1083;&#1100;&#1087;&#1090;&#1091;&#1088;&#1099;%20&#1057;%20&#1042;&#1072;&#1088;&#1072;&#1075;&#1079;&#1080;&#1085;&#1072;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gif"/><Relationship Id="rId4" Type="http://schemas.openxmlformats.org/officeDocument/2006/relationships/image" Target="../media/image2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hyperlink" Target="http://www.schastje.ru/" TargetMode="External"/><Relationship Id="rId7" Type="http://schemas.openxmlformats.org/officeDocument/2006/relationships/hyperlink" Target="http://www.perunica.ru/" TargetMode="External"/><Relationship Id="rId2" Type="http://schemas.openxmlformats.org/officeDocument/2006/relationships/hyperlink" Target="http://ru-stroyka.com/designland/1531-russkaya-derevyannaya-skulptura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dsculptura.ru/" TargetMode="External"/><Relationship Id="rId5" Type="http://schemas.openxmlformats.org/officeDocument/2006/relationships/hyperlink" Target="http://www.mega-grad.ru/" TargetMode="External"/><Relationship Id="rId4" Type="http://schemas.openxmlformats.org/officeDocument/2006/relationships/hyperlink" Target="http://ru.wikipedia.org/" TargetMode="External"/><Relationship Id="rId9" Type="http://schemas.openxmlformats.org/officeDocument/2006/relationships/image" Target="../media/image2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УЭ №1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 истории </a:t>
            </a:r>
            <a:br>
              <a:rPr lang="ru-RU" dirty="0" smtClean="0"/>
            </a:br>
            <a:r>
              <a:rPr lang="ru-RU" dirty="0" smtClean="0"/>
              <a:t>деревянной скульптуры</a:t>
            </a:r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>
          <a:xfrm>
            <a:off x="3071802" y="6215082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  </a:t>
            </a:r>
          </a:p>
          <a:p>
            <a:pPr algn="ctr"/>
            <a:r>
              <a:rPr lang="ru-RU" dirty="0" smtClean="0"/>
              <a:t>Рогожин М.В.</a:t>
            </a:r>
            <a:endParaRPr lang="ru-RU" dirty="0"/>
          </a:p>
        </p:txBody>
      </p:sp>
      <p:pic>
        <p:nvPicPr>
          <p:cNvPr id="4097" name="Picture 1" descr="C:\Documents and Settings\Maicl\Рабочий стол\на конкурс\презентация\10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4286256"/>
            <a:ext cx="2053427" cy="1714512"/>
          </a:xfrm>
          <a:prstGeom prst="rect">
            <a:avLst/>
          </a:prstGeom>
          <a:noFill/>
        </p:spPr>
      </p:pic>
      <p:pic>
        <p:nvPicPr>
          <p:cNvPr id="6" name="08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6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4643438" y="1357298"/>
            <a:ext cx="4319587" cy="481806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Монументальная скульптура</a:t>
            </a: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(памятники, статуи, рельефы) запечатлевает исторические события и образы исторических деятелей. </a:t>
            </a:r>
          </a:p>
        </p:txBody>
      </p:sp>
      <p:pic>
        <p:nvPicPr>
          <p:cNvPr id="21508" name="Picture 4" descr="http://www.epochtimes.ru/images/stories/04/world/149_DG_0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857232"/>
            <a:ext cx="3533775" cy="4914901"/>
          </a:xfrm>
          <a:prstGeom prst="rect">
            <a:avLst/>
          </a:prstGeom>
          <a:noFill/>
        </p:spPr>
      </p:pic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3357554" y="6072206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</a:t>
            </a:r>
          </a:p>
          <a:p>
            <a:pPr algn="ctr"/>
            <a:r>
              <a:rPr lang="ru-RU" dirty="0" smtClean="0"/>
              <a:t> Рогожин М.В.</a:t>
            </a:r>
            <a:endParaRPr lang="ru-RU" dirty="0"/>
          </a:p>
        </p:txBody>
      </p:sp>
      <p:pic>
        <p:nvPicPr>
          <p:cNvPr id="14337" name="Picture 1" descr="C:\Documents and Settings\Maicl\Рабочий стол\анимция для презентаций\Буквы и цифры\цифры 5\111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2462" y="6143644"/>
            <a:ext cx="476250" cy="476250"/>
          </a:xfrm>
          <a:prstGeom prst="rect">
            <a:avLst/>
          </a:prstGeom>
          <a:noFill/>
        </p:spPr>
      </p:pic>
      <p:pic>
        <p:nvPicPr>
          <p:cNvPr id="14338" name="Picture 2" descr="C:\Documents and Settings\Maicl\Рабочий стол\анимция для презентаций\Буквы и цифры\цифры 5\000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29652" y="6143644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214282" y="500042"/>
            <a:ext cx="4681538" cy="49974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endParaRPr lang="ru-RU" sz="2400" dirty="0">
              <a:solidFill>
                <a:schemeClr val="tx2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Основной жанр станковой скульптуры —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портрет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Особенно широко этот жанр применяется в круглой скульптуре.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endParaRPr kumimoji="0" lang="ru-RU" sz="2400" b="0" i="1" u="none" strike="noStrike" kern="1200" cap="none" spc="0" normalizeH="0" baseline="0" noProof="0" dirty="0" smtClean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Круглая скульптура может изображать одного человека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(статуя)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или нескольких людей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(группа),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может изображать фигуру человека целиком или фрагментами 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(торс, бюст, голова).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20482" name="Picture 2" descr="http://www.elitniy-dekor.ru/netcat_files/Resize/800_600_1531_129.JPG"/>
          <p:cNvPicPr>
            <a:picLocks noChangeAspect="1" noChangeArrowheads="1"/>
          </p:cNvPicPr>
          <p:nvPr/>
        </p:nvPicPr>
        <p:blipFill>
          <a:blip r:embed="rId2" cstate="print"/>
          <a:srcRect l="4167" t="4086" r="2082" b="1937"/>
          <a:stretch>
            <a:fillRect/>
          </a:stretch>
        </p:blipFill>
        <p:spPr bwMode="auto">
          <a:xfrm>
            <a:off x="5500694" y="427016"/>
            <a:ext cx="2786082" cy="2847995"/>
          </a:xfrm>
          <a:prstGeom prst="rect">
            <a:avLst/>
          </a:prstGeom>
          <a:noFill/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500298" y="6286520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 </a:t>
            </a:r>
          </a:p>
          <a:p>
            <a:pPr algn="ctr"/>
            <a:r>
              <a:rPr lang="ru-RU" dirty="0" smtClean="0"/>
              <a:t>Рогожин М.В.</a:t>
            </a:r>
            <a:endParaRPr lang="ru-RU" dirty="0"/>
          </a:p>
        </p:txBody>
      </p:sp>
      <p:pic>
        <p:nvPicPr>
          <p:cNvPr id="13314" name="Picture 2" descr="http://vostok-art.ru/goods3/pics/SUNCITY1/s%20081%2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3500438"/>
            <a:ext cx="2786082" cy="2786083"/>
          </a:xfrm>
          <a:prstGeom prst="rect">
            <a:avLst/>
          </a:prstGeom>
          <a:noFill/>
        </p:spPr>
      </p:pic>
      <p:pic>
        <p:nvPicPr>
          <p:cNvPr id="13315" name="Picture 3" descr="C:\Documents and Settings\Maicl\Рабочий стол\анимция для презентаций\Буквы и цифры\цифры 5\11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6215082"/>
            <a:ext cx="476250" cy="476250"/>
          </a:xfrm>
          <a:prstGeom prst="rect">
            <a:avLst/>
          </a:prstGeom>
          <a:noFill/>
        </p:spPr>
      </p:pic>
      <p:pic>
        <p:nvPicPr>
          <p:cNvPr id="13316" name="Picture 4" descr="C:\Documents and Settings\Maicl\Рабочий стол\анимция для презентаций\Буквы и цифры\цифры 5\11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6215082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4211637" y="857232"/>
            <a:ext cx="4932363" cy="506888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Декоративная скульптура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является частью архитектурного ансамбля и предназначается для художественного оформления зданий, парков, стадионов, городских улиц, площадей. Это статуи и рельефы, тесно связанные с архитектурой, но не лишенные и самостоятельного</a:t>
            </a: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значения.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00034" y="428604"/>
            <a:ext cx="3643338" cy="2951269"/>
          </a:xfrm>
          <a:prstGeom prst="rect">
            <a:avLst/>
          </a:prstGeom>
          <a:noFill/>
        </p:spPr>
      </p:pic>
      <p:pic>
        <p:nvPicPr>
          <p:cNvPr id="23554" name="Picture 2" descr="&amp;Dcy;&amp;iecy;&amp;rcy;&amp;iecy;&amp;vcy;&amp;yacy;&amp;ncy;&amp;ncy;&amp;ycy;&amp;iecy; &amp;scy;&amp;kcy;&amp;ucy;&amp;lcy;&amp;softcy;&amp;pcy;&amp;tcy;&amp;ucy;&amp;rcy;&amp;ycy; &amp;Scy;&amp;iecy;&amp;rcy;&amp;gcy;&amp;iecy;&amp;yacy; &amp;Vcy;&amp;acy;&amp;rcy;&amp;acy;&amp;gcy;&amp;zcy;&amp;icy;&amp;n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00438"/>
            <a:ext cx="4214810" cy="3161108"/>
          </a:xfrm>
          <a:prstGeom prst="rect">
            <a:avLst/>
          </a:prstGeom>
          <a:noFill/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4572000" y="6357958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</a:t>
            </a:r>
          </a:p>
          <a:p>
            <a:pPr algn="ctr"/>
            <a:r>
              <a:rPr lang="ru-RU" dirty="0" smtClean="0"/>
              <a:t> Рогожин М.В.</a:t>
            </a:r>
            <a:endParaRPr lang="ru-RU" dirty="0"/>
          </a:p>
        </p:txBody>
      </p:sp>
      <p:pic>
        <p:nvPicPr>
          <p:cNvPr id="12289" name="Picture 1" descr="C:\Documents and Settings\Maicl\Рабочий стол\анимция для презентаций\Буквы и цифры\цифры 5\11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2462" y="6215082"/>
            <a:ext cx="476250" cy="476250"/>
          </a:xfrm>
          <a:prstGeom prst="rect">
            <a:avLst/>
          </a:prstGeom>
          <a:noFill/>
        </p:spPr>
      </p:pic>
      <p:pic>
        <p:nvPicPr>
          <p:cNvPr id="12290" name="Picture 2" descr="C:\Documents and Settings\Maicl\Рабочий стол\анимция для презентаций\Буквы и цифры\цифры 5\222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9652" y="6215082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ru-RU" b="1" dirty="0" smtClean="0"/>
              <a:t>Техника исполнения скульптуры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None/>
            </a:pPr>
            <a:r>
              <a:rPr lang="ru-RU" b="1" dirty="0" smtClean="0"/>
              <a:t>Лепка</a:t>
            </a:r>
            <a:r>
              <a:rPr lang="ru-RU" dirty="0" smtClean="0"/>
              <a:t> - создание формы из мягкого материала (глины, пластилина) путем постепенного его добавления.</a:t>
            </a:r>
            <a:r>
              <a:rPr lang="ru-RU" i="1" dirty="0" smtClean="0"/>
              <a:t> </a:t>
            </a:r>
          </a:p>
          <a:p>
            <a:pPr eaLnBrk="1" hangingPunct="1">
              <a:buNone/>
            </a:pPr>
            <a:r>
              <a:rPr lang="ru-RU" b="1" i="1" dirty="0" smtClean="0"/>
              <a:t>Ваяние </a:t>
            </a:r>
            <a:r>
              <a:rPr lang="ru-RU" i="1" dirty="0" smtClean="0"/>
              <a:t>- </a:t>
            </a:r>
            <a:r>
              <a:rPr lang="ru-RU" dirty="0" smtClean="0"/>
              <a:t>создание нужной формы путем отделения, отсекания</a:t>
            </a:r>
            <a:r>
              <a:rPr lang="ru-RU" i="1" dirty="0" smtClean="0"/>
              <a:t> </a:t>
            </a:r>
            <a:r>
              <a:rPr lang="ru-RU" dirty="0" smtClean="0"/>
              <a:t>лишних масс от каменной глыбы или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дерева.</a:t>
            </a:r>
            <a:r>
              <a:rPr lang="ru-RU" dirty="0" smtClean="0"/>
              <a:t> </a:t>
            </a:r>
          </a:p>
          <a:p>
            <a:pPr eaLnBrk="1" hangingPunct="1">
              <a:buNone/>
            </a:pPr>
            <a:r>
              <a:rPr lang="ru-RU" b="1" dirty="0" smtClean="0"/>
              <a:t>Метод отливки</a:t>
            </a:r>
            <a:r>
              <a:rPr lang="ru-RU" dirty="0" smtClean="0"/>
              <a:t> используется для создания скульптур из металла — бронзы, чугуна, алюминия.</a:t>
            </a: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>
          <a:xfrm>
            <a:off x="3286116" y="6215082"/>
            <a:ext cx="2895600" cy="288925"/>
          </a:xfrm>
        </p:spPr>
        <p:txBody>
          <a:bodyPr/>
          <a:lstStyle/>
          <a:p>
            <a:pPr algn="ctr"/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pic>
        <p:nvPicPr>
          <p:cNvPr id="11265" name="Picture 1" descr="C:\Documents and Settings\Maicl\Рабочий стол\анимция для презентаций\Буквы и цифры\цифры 5\111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24" y="6215082"/>
            <a:ext cx="476250" cy="476250"/>
          </a:xfrm>
          <a:prstGeom prst="rect">
            <a:avLst/>
          </a:prstGeom>
          <a:noFill/>
        </p:spPr>
      </p:pic>
      <p:pic>
        <p:nvPicPr>
          <p:cNvPr id="11266" name="Picture 2" descr="C:\Documents and Settings\Maicl\Рабочий стол\анимция для презентаций\Буквы и цифры\цифры 5\333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6776" y="6215082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Деревянных дел скульптура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1214422"/>
            <a:ext cx="8686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/>
              <a:t>    </a:t>
            </a:r>
            <a:r>
              <a:rPr lang="ru-RU" sz="2400" dirty="0" smtClean="0">
                <a:hlinkClick r:id="rId2" action="ppaction://hlinkfile"/>
              </a:rPr>
              <a:t>Русская деревянная скульптура </a:t>
            </a:r>
            <a:r>
              <a:rPr lang="ru-RU" sz="2400" dirty="0" smtClean="0"/>
              <a:t>создавалась и совершенствовалась </a:t>
            </a:r>
            <a:r>
              <a:rPr lang="ru-RU" sz="2400" dirty="0"/>
              <a:t>на протяжении веков. Мастера из поколения в поколение </a:t>
            </a:r>
            <a:r>
              <a:rPr lang="ru-RU" sz="2400" dirty="0" smtClean="0"/>
              <a:t>передавали </a:t>
            </a:r>
            <a:r>
              <a:rPr lang="ru-RU" sz="2400" dirty="0"/>
              <a:t>приемы резьбы по дереву и самобытность художественных форм. В деревянной пластике столетий воплотились лучшие народные традиции, представления </a:t>
            </a:r>
            <a:r>
              <a:rPr lang="ru-RU" sz="2400" dirty="0" err="1"/>
              <a:t>русичей</a:t>
            </a:r>
            <a:r>
              <a:rPr lang="ru-RU" sz="2400" dirty="0"/>
              <a:t> о </a:t>
            </a:r>
            <a:r>
              <a:rPr lang="ru-RU" sz="2400" dirty="0" smtClean="0"/>
              <a:t>прекрасном</a:t>
            </a:r>
            <a:r>
              <a:rPr lang="ru-RU" sz="2400" dirty="0"/>
              <a:t>. </a:t>
            </a:r>
          </a:p>
        </p:txBody>
      </p:sp>
      <p:pic>
        <p:nvPicPr>
          <p:cNvPr id="6" name="Picture 4" descr="http://www.kulturologia.ru/files/u1866/firsanov_clock_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1919" y="3910005"/>
            <a:ext cx="5882081" cy="2947995"/>
          </a:xfrm>
          <a:prstGeom prst="rect">
            <a:avLst/>
          </a:prstGeom>
          <a:noFill/>
        </p:spPr>
      </p:pic>
      <p:sp>
        <p:nvSpPr>
          <p:cNvPr id="14" name="Нижний колонтитул 13"/>
          <p:cNvSpPr>
            <a:spLocks noGrp="1"/>
          </p:cNvSpPr>
          <p:nvPr>
            <p:ph type="ftr" sz="quarter" idx="11"/>
          </p:nvPr>
        </p:nvSpPr>
        <p:spPr>
          <a:xfrm>
            <a:off x="214282" y="6286520"/>
            <a:ext cx="2895600" cy="288925"/>
          </a:xfrm>
        </p:spPr>
        <p:txBody>
          <a:bodyPr/>
          <a:lstStyle/>
          <a:p>
            <a:pPr algn="ctr"/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pic>
        <p:nvPicPr>
          <p:cNvPr id="10241" name="Picture 1" descr="C:\Documents and Settings\Maicl\Рабочий стол\анимция для презентаций\Буквы и цифры\цифры 5\11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3644"/>
            <a:ext cx="476250" cy="476250"/>
          </a:xfrm>
          <a:prstGeom prst="rect">
            <a:avLst/>
          </a:prstGeom>
          <a:noFill/>
        </p:spPr>
      </p:pic>
      <p:pic>
        <p:nvPicPr>
          <p:cNvPr id="10242" name="Picture 2" descr="C:\Documents and Settings\Maicl\Рабочий стол\анимция для презентаций\Буквы и цифры\цифры 5\444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6143644"/>
            <a:ext cx="476250" cy="4524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214282" y="214290"/>
            <a:ext cx="4143404" cy="6357982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Дерево было излюбленным материалом древнерусской пластики. Оно с годами приобретает серебристый оттенок, хорошо сочетается с воздушной средой, сглаживается со временем, смягчая контуры и стирая краску. Сохранившиеся образцы позволяют представить былое великолепие жанра. Большая часть сохранившихся артефактов носила культовый характер и была связана с церковным убранством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Рисунок 2" descr="http://upload.wikimedia.org/wikipedia/commons/thumb/8/85/John_of_Novgorod%27s_reliquary_%281559%2C_GRM%29_detail_by_shakko.jpg/87px-John_of_Novgorod%27s_reliquary_%281559%2C_GRM%29_detail_by_shakko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071546"/>
            <a:ext cx="314327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2857488" y="6215082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</a:t>
            </a:r>
          </a:p>
          <a:p>
            <a:pPr algn="ctr"/>
            <a:r>
              <a:rPr lang="ru-RU" dirty="0" smtClean="0"/>
              <a:t> Рогожин М.В.</a:t>
            </a:r>
            <a:endParaRPr lang="ru-RU" dirty="0"/>
          </a:p>
        </p:txBody>
      </p:sp>
      <p:pic>
        <p:nvPicPr>
          <p:cNvPr id="9217" name="Picture 1" descr="C:\Documents and Settings\Maicl\Рабочий стол\анимция для презентаций\Буквы и цифры\цифры 5\11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6215082"/>
            <a:ext cx="476250" cy="476250"/>
          </a:xfrm>
          <a:prstGeom prst="rect">
            <a:avLst/>
          </a:prstGeom>
          <a:noFill/>
        </p:spPr>
      </p:pic>
      <p:pic>
        <p:nvPicPr>
          <p:cNvPr id="9218" name="Picture 2" descr="C:\Documents and Settings\Maicl\Рабочий стол\анимция для презентаций\Буквы и цифры\цифры 5\555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86776" y="6215082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6314" y="428604"/>
            <a:ext cx="414337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новейшей истории до недавнего времени деревянная скульптура ушла практически в небытие. Но сейчас можно с уверенностью можно сказать, что искусство деревянной пластики переживает период нового рождения. Выставки деревянной скульптуры пользуются общим признанием. </a:t>
            </a:r>
          </a:p>
          <a:p>
            <a:r>
              <a:rPr lang="ru-RU" sz="1600" dirty="0" smtClean="0"/>
              <a:t>Большое количество экспонатов насчитывает Пермский музей, Третьяковская галерея, Русский музей, Музей народного искусства. </a:t>
            </a:r>
          </a:p>
          <a:p>
            <a:r>
              <a:rPr lang="ru-RU" sz="1600" dirty="0" smtClean="0"/>
              <a:t>Современный человек начинает по новому воспринимать красоту и смысл древнего искусства резьбы по дереву. Деревянная скульптура подкупает нас чистотой, непосредственностью, жизненной силой и здоровьем. В этом удивительные свойства и безграничные художественные возможности очень теплого природного материала – дерева, в этом – талант мастеров, сочетающий и высокое и земное. </a:t>
            </a:r>
            <a:endParaRPr lang="ru-RU" sz="1600" dirty="0"/>
          </a:p>
        </p:txBody>
      </p:sp>
      <p:pic>
        <p:nvPicPr>
          <p:cNvPr id="1026" name="Picture 2" descr="&amp;Dcy;&amp;iecy;&amp;rcy;&amp;iecy;&amp;vcy;&amp;yacy;&amp;ncy;&amp;ncy;&amp;ycy;&amp;iecy; &amp;scy;&amp;kcy;&amp;ucy;&amp;lcy;&amp;softcy;&amp;pcy;&amp;tcy;&amp;ucy;&amp;rcy;&amp;ycy; &amp;Scy;&amp;iecy;&amp;rcy;&amp;gcy;&amp;iecy;&amp;yacy; &amp;Vcy;&amp;acy;&amp;rcy;&amp;acy;&amp;gcy;&amp;zcy;&amp;i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14356"/>
            <a:ext cx="4500594" cy="5143536"/>
          </a:xfrm>
          <a:prstGeom prst="rect">
            <a:avLst/>
          </a:prstGeom>
          <a:noFill/>
        </p:spPr>
      </p:pic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3214678" y="6215082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</a:t>
            </a:r>
          </a:p>
          <a:p>
            <a:pPr algn="ctr"/>
            <a:r>
              <a:rPr lang="ru-RU" dirty="0" smtClean="0"/>
              <a:t> Рогожин М.В.</a:t>
            </a:r>
            <a:endParaRPr lang="ru-RU" dirty="0"/>
          </a:p>
        </p:txBody>
      </p:sp>
      <p:pic>
        <p:nvPicPr>
          <p:cNvPr id="8193" name="Picture 1" descr="C:\Documents and Settings\Maicl\Рабочий стол\анимция для презентаций\Буквы и цифры\цифры 5\111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6381750"/>
            <a:ext cx="476250" cy="476250"/>
          </a:xfrm>
          <a:prstGeom prst="rect">
            <a:avLst/>
          </a:prstGeom>
          <a:noFill/>
        </p:spPr>
      </p:pic>
      <p:pic>
        <p:nvPicPr>
          <p:cNvPr id="8194" name="Picture 2" descr="C:\Documents and Settings\Maicl\Рабочий стол\анимция для презентаций\Буквы и цифры\цифры 5\66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86776" y="6381750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Наши экскурсии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hlinkClick r:id="rId2" action="ppaction://hlinkfile"/>
              </a:rPr>
              <a:t>Пермская деревянная скульптура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сюжет полностью и другие вы можете найти на страницах:</a:t>
            </a:r>
          </a:p>
          <a:p>
            <a:r>
              <a:rPr lang="en-US" dirty="0" smtClean="0">
                <a:hlinkClick r:id="rId3"/>
              </a:rPr>
              <a:t>http://www.youtube.com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rutube.ru</a:t>
            </a:r>
            <a:r>
              <a:rPr lang="en-US" dirty="0" smtClean="0"/>
              <a:t> </a:t>
            </a:r>
          </a:p>
          <a:p>
            <a:r>
              <a:rPr lang="ru-RU" dirty="0" smtClean="0"/>
              <a:t> </a:t>
            </a:r>
            <a:r>
              <a:rPr lang="en-US" dirty="0" smtClean="0">
                <a:hlinkClick r:id="rId5"/>
              </a:rPr>
              <a:t>http://video.yandex.ru</a:t>
            </a:r>
            <a:endParaRPr lang="ru-RU" dirty="0" smtClean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3143240" y="6143644"/>
            <a:ext cx="2895600" cy="288925"/>
          </a:xfrm>
        </p:spPr>
        <p:txBody>
          <a:bodyPr/>
          <a:lstStyle/>
          <a:p>
            <a:pPr algn="ctr"/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pic>
        <p:nvPicPr>
          <p:cNvPr id="7169" name="Picture 1" descr="C:\Documents and Settings\Maicl\Рабочий стол\анимция для презентаций\Буквы и цифры\цифры 5\111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9586" y="6143644"/>
            <a:ext cx="476250" cy="476250"/>
          </a:xfrm>
          <a:prstGeom prst="rect">
            <a:avLst/>
          </a:prstGeom>
          <a:noFill/>
        </p:spPr>
      </p:pic>
      <p:pic>
        <p:nvPicPr>
          <p:cNvPr id="7170" name="Picture 2" descr="C:\Documents and Settings\Maicl\Рабочий стол\анимция для презентаций\Буквы и цифры\цифры 5\7777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43900" y="6072206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Мастера современной скульптуры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Скульптор С.О. </a:t>
            </a:r>
            <a:r>
              <a:rPr lang="ru-RU" dirty="0" err="1" smtClean="0">
                <a:hlinkClick r:id="rId2" action="ppaction://hlinkfile"/>
              </a:rPr>
              <a:t>Варагзин</a:t>
            </a:r>
            <a:endParaRPr lang="ru-RU" dirty="0" smtClean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3428992" y="6215082"/>
            <a:ext cx="2895600" cy="288925"/>
          </a:xfrm>
        </p:spPr>
        <p:txBody>
          <a:bodyPr/>
          <a:lstStyle/>
          <a:p>
            <a:pPr algn="ctr"/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pic>
        <p:nvPicPr>
          <p:cNvPr id="6145" name="Picture 1" descr="C:\Documents and Settings\Maicl\Рабочий стол\анимция для презентаций\Буквы и цифры\цифры 5\888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7750" y="6215082"/>
            <a:ext cx="476250" cy="476250"/>
          </a:xfrm>
          <a:prstGeom prst="rect">
            <a:avLst/>
          </a:prstGeom>
          <a:noFill/>
        </p:spPr>
      </p:pic>
      <p:pic>
        <p:nvPicPr>
          <p:cNvPr id="6146" name="Picture 2" descr="C:\Documents and Settings\Maicl\Рабочий стол\анимция для презентаций\Буквы и цифры\цифры 5\111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29652" y="6215082"/>
            <a:ext cx="476250" cy="476250"/>
          </a:xfrm>
          <a:prstGeom prst="rect">
            <a:avLst/>
          </a:prstGeom>
          <a:noFill/>
        </p:spPr>
      </p:pic>
      <p:pic>
        <p:nvPicPr>
          <p:cNvPr id="6147" name="Picture 3" descr="C:\Documents and Settings\Maicl\Рабочий стол\на конкурс\презентация\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6996" y="2857497"/>
            <a:ext cx="4102326" cy="275016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Творческое задание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Вы можете подготовить сообщение ( или доклад, реферат, презентацию, видео ) по предлагаемым темам:</a:t>
            </a:r>
          </a:p>
          <a:p>
            <a:r>
              <a:rPr lang="ru-RU" dirty="0" smtClean="0"/>
              <a:t>Современная деревянная скульптура</a:t>
            </a:r>
          </a:p>
          <a:p>
            <a:r>
              <a:rPr lang="ru-RU" dirty="0" smtClean="0"/>
              <a:t>Садовая скульптура</a:t>
            </a:r>
          </a:p>
          <a:p>
            <a:r>
              <a:rPr lang="ru-RU" dirty="0" smtClean="0"/>
              <a:t>Музеи русской деревянной скульптуры</a:t>
            </a:r>
          </a:p>
          <a:p>
            <a:pPr>
              <a:buNone/>
            </a:pPr>
            <a:r>
              <a:rPr lang="ru-RU" dirty="0" smtClean="0"/>
              <a:t>   Можно выбрать свою тему о скульптуре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428992" y="6215082"/>
            <a:ext cx="28956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</a:t>
            </a:r>
          </a:p>
          <a:p>
            <a:pPr algn="ctr"/>
            <a:r>
              <a:rPr lang="ru-RU" dirty="0" smtClean="0"/>
              <a:t> Рогожин М.В.</a:t>
            </a:r>
            <a:endParaRPr lang="ru-RU" dirty="0"/>
          </a:p>
        </p:txBody>
      </p:sp>
      <p:pic>
        <p:nvPicPr>
          <p:cNvPr id="35842" name="Picture 2" descr="C:\Documents and Settings\Maicl\Рабочий стол\анимция для презентаций\Буквы и цифры\цифры 5\111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8" y="6143644"/>
            <a:ext cx="476250" cy="476250"/>
          </a:xfrm>
          <a:prstGeom prst="rect">
            <a:avLst/>
          </a:prstGeom>
          <a:noFill/>
        </p:spPr>
      </p:pic>
      <p:pic>
        <p:nvPicPr>
          <p:cNvPr id="35843" name="Picture 3" descr="C:\Documents and Settings\Maicl\Рабочий стол\анимция для презентаций\Буквы и цифры\цифры 5\999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52" y="6143644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Русская деревянная скульптура</a:t>
            </a:r>
            <a:endParaRPr lang="ru-RU" dirty="0"/>
          </a:p>
        </p:txBody>
      </p:sp>
      <p:pic>
        <p:nvPicPr>
          <p:cNvPr id="1028" name="Picture 4" descr="http://s48.radikal.ru/i120/0905/2b/82d7665995a5t.jpg"/>
          <p:cNvPicPr>
            <a:picLocks noChangeAspect="1" noChangeArrowheads="1"/>
          </p:cNvPicPr>
          <p:nvPr/>
        </p:nvPicPr>
        <p:blipFill>
          <a:blip r:embed="rId2" cstate="print"/>
          <a:srcRect b="2965"/>
          <a:stretch>
            <a:fillRect/>
          </a:stretch>
        </p:blipFill>
        <p:spPr bwMode="auto">
          <a:xfrm>
            <a:off x="928662" y="1500174"/>
            <a:ext cx="7338374" cy="4915548"/>
          </a:xfrm>
          <a:prstGeom prst="rect">
            <a:avLst/>
          </a:prstGeom>
          <a:noFill/>
        </p:spPr>
      </p:pic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>
          <a:xfrm>
            <a:off x="3071802" y="6357958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 </a:t>
            </a:r>
          </a:p>
          <a:p>
            <a:pPr algn="ctr"/>
            <a:r>
              <a:rPr lang="ru-RU" dirty="0" smtClean="0"/>
              <a:t>Рогожин М.В.</a:t>
            </a:r>
            <a:endParaRPr lang="ru-RU" dirty="0"/>
          </a:p>
        </p:txBody>
      </p:sp>
      <p:pic>
        <p:nvPicPr>
          <p:cNvPr id="22529" name="Picture 1" descr="C:\Documents and Settings\Maicl\Рабочий стол\анимция для презентаций\Буквы и цифры\цифры 5\22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1090" y="6215082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Материалы </a:t>
            </a:r>
            <a:r>
              <a:rPr lang="ru-RU" dirty="0" err="1" smtClean="0"/>
              <a:t>веб-сайтов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570483"/>
            <a:ext cx="835824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hlinkClick r:id="rId2"/>
              </a:rPr>
              <a:t>http://ru-stroyka.com/designland/1531-russkaya-derevyannaya-skulptura.html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hlinkClick r:id="rId3"/>
              </a:rPr>
              <a:t>http://www.schastje.ru/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hlinkClick r:id="rId4"/>
              </a:rPr>
              <a:t>http://ru.wikipedia.org/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hlinkClick r:id="rId5"/>
              </a:rPr>
              <a:t>http://www.mega-grad.ru/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  <a:hlinkClick r:id="rId6"/>
              </a:rPr>
              <a:t>http://dsculptura.ru/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 smtClean="0">
                <a:latin typeface="+mj-lt"/>
                <a:hlinkClick r:id="rId7"/>
              </a:rPr>
              <a:t>http://www.perunica.ru</a:t>
            </a:r>
            <a:endParaRPr lang="ru-RU" sz="2800" dirty="0" smtClean="0">
              <a:latin typeface="+mj-l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+mj-lt"/>
              </a:rPr>
              <a:t>и другие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2643174" y="6286520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 </a:t>
            </a:r>
          </a:p>
          <a:p>
            <a:pPr algn="ctr"/>
            <a:r>
              <a:rPr lang="ru-RU" dirty="0" smtClean="0"/>
              <a:t>Рогожин М.В.</a:t>
            </a:r>
            <a:endParaRPr lang="ru-RU" dirty="0"/>
          </a:p>
        </p:txBody>
      </p:sp>
      <p:pic>
        <p:nvPicPr>
          <p:cNvPr id="5121" name="Picture 1" descr="C:\Documents and Settings\Maicl\Рабочий стол\анимция для презентаций\Буквы и цифры\цифры 5\222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72462" y="6215082"/>
            <a:ext cx="476250" cy="476250"/>
          </a:xfrm>
          <a:prstGeom prst="rect">
            <a:avLst/>
          </a:prstGeom>
          <a:noFill/>
        </p:spPr>
      </p:pic>
      <p:pic>
        <p:nvPicPr>
          <p:cNvPr id="5122" name="Picture 2" descr="C:\Documents and Settings\Maicl\Рабочий стол\анимция для презентаций\Буквы и цифры\цифры 5\0000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58214" y="6215082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презентации использованы фотографии: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Авторских работ Сергея </a:t>
            </a:r>
            <a:r>
              <a:rPr lang="ru-RU" dirty="0" err="1" smtClean="0"/>
              <a:t>Варагзина</a:t>
            </a:r>
            <a:r>
              <a:rPr lang="ru-RU" dirty="0" smtClean="0"/>
              <a:t>,</a:t>
            </a:r>
          </a:p>
          <a:p>
            <a:r>
              <a:rPr lang="ru-RU" dirty="0" err="1" smtClean="0"/>
              <a:t>Кронида</a:t>
            </a:r>
            <a:r>
              <a:rPr lang="ru-RU" dirty="0" smtClean="0"/>
              <a:t> Гоголева;</a:t>
            </a:r>
          </a:p>
          <a:p>
            <a:r>
              <a:rPr lang="ru-RU" dirty="0" smtClean="0"/>
              <a:t>С сервера </a:t>
            </a:r>
            <a:r>
              <a:rPr lang="ru-RU" dirty="0" err="1" smtClean="0"/>
              <a:t>Яндекс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357554" y="6286520"/>
            <a:ext cx="2895600" cy="288925"/>
          </a:xfrm>
        </p:spPr>
        <p:txBody>
          <a:bodyPr/>
          <a:lstStyle/>
          <a:p>
            <a:pPr algn="ctr"/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pic>
        <p:nvPicPr>
          <p:cNvPr id="36866" name="Picture 2" descr="C:\Documents and Settings\Maicl\Рабочий стол\анимция для презентаций\Буквы и цифры\цифры 5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900" y="6215082"/>
            <a:ext cx="476250" cy="476250"/>
          </a:xfrm>
          <a:prstGeom prst="rect">
            <a:avLst/>
          </a:prstGeom>
          <a:noFill/>
        </p:spPr>
      </p:pic>
      <p:pic>
        <p:nvPicPr>
          <p:cNvPr id="36867" name="Picture 3" descr="C:\Documents and Settings\Maicl\Рабочий стол\анимция для презентаций\Буквы и цифры\цифры 5\111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8214" y="6215082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43240" y="6357958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</a:t>
            </a:r>
          </a:p>
          <a:p>
            <a:pPr algn="ctr"/>
            <a:r>
              <a:rPr lang="ru-RU" dirty="0" smtClean="0"/>
              <a:t> Рогожин М.В.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928934"/>
            <a:ext cx="8686800" cy="1184825"/>
          </a:xfrm>
        </p:spPr>
        <p:txBody>
          <a:bodyPr/>
          <a:lstStyle/>
          <a:p>
            <a:pPr algn="ctr"/>
            <a:r>
              <a:rPr lang="ru-RU" dirty="0" smtClean="0"/>
              <a:t>Желаем творческих успехов !</a:t>
            </a:r>
            <a:endParaRPr lang="ru-RU" dirty="0"/>
          </a:p>
        </p:txBody>
      </p:sp>
      <p:pic>
        <p:nvPicPr>
          <p:cNvPr id="37890" name="Picture 2" descr="C:\Documents and Settings\Maicl\Рабочий стол\анимция для презентаций\Буквы и цифры\цифры 5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5338" y="6215082"/>
            <a:ext cx="476250" cy="476250"/>
          </a:xfrm>
          <a:prstGeom prst="rect">
            <a:avLst/>
          </a:prstGeom>
          <a:noFill/>
        </p:spPr>
      </p:pic>
      <p:pic>
        <p:nvPicPr>
          <p:cNvPr id="37891" name="Picture 3" descr="C:\Documents and Settings\Maicl\Рабочий стол\анимция для презентаций\Буквы и цифры\цифры 5\222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52" y="6215082"/>
            <a:ext cx="476250" cy="476250"/>
          </a:xfrm>
          <a:prstGeom prst="rect">
            <a:avLst/>
          </a:prstGeom>
          <a:noFill/>
        </p:spPr>
      </p:pic>
      <p:pic>
        <p:nvPicPr>
          <p:cNvPr id="37893" name="Picture 5" descr="C:\Documents and Settings\Maicl\Рабочий стол\анимция для презентаций\инструменты\work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4071942"/>
            <a:ext cx="1597955" cy="14287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071546"/>
            <a:ext cx="80724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3200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6699"/>
                  </a:outerShdw>
                </a:effectLst>
              </a:rPr>
              <a:t>Неправда ли - примерам нет конца</a:t>
            </a:r>
          </a:p>
          <a:p>
            <a:pPr>
              <a:lnSpc>
                <a:spcPct val="90000"/>
              </a:lnSpc>
              <a:defRPr/>
            </a:pPr>
            <a:r>
              <a:rPr lang="ru-RU" sz="3200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6699"/>
                  </a:outerShdw>
                </a:effectLst>
              </a:rPr>
              <a:t>Тому как образ, в </a:t>
            </a:r>
            <a:r>
              <a:rPr lang="ru-RU" sz="3200" i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6699"/>
                  </a:outerShdw>
                </a:effectLst>
              </a:rPr>
              <a:t>древе </a:t>
            </a:r>
            <a:r>
              <a:rPr lang="ru-RU" sz="3200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6699"/>
                  </a:outerShdw>
                </a:effectLst>
              </a:rPr>
              <a:t>воплощенный,</a:t>
            </a:r>
          </a:p>
          <a:p>
            <a:pPr>
              <a:lnSpc>
                <a:spcPct val="90000"/>
              </a:lnSpc>
              <a:defRPr/>
            </a:pPr>
            <a:r>
              <a:rPr lang="ru-RU" sz="3200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6699"/>
                  </a:outerShdw>
                </a:effectLst>
              </a:rPr>
              <a:t>Пленяет взгляд потомка восхищенный</a:t>
            </a:r>
          </a:p>
          <a:p>
            <a:pPr>
              <a:lnSpc>
                <a:spcPct val="90000"/>
              </a:lnSpc>
              <a:defRPr/>
            </a:pPr>
            <a:r>
              <a:rPr lang="ru-RU" sz="3200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6699"/>
                  </a:outerShdw>
                </a:effectLst>
              </a:rPr>
              <a:t>И замыслом и почерком резца?</a:t>
            </a:r>
          </a:p>
          <a:p>
            <a:pPr>
              <a:lnSpc>
                <a:spcPct val="90000"/>
              </a:lnSpc>
              <a:defRPr/>
            </a:pPr>
            <a:endParaRPr lang="ru-RU" sz="3200" i="1" dirty="0">
              <a:solidFill>
                <a:schemeClr val="accent5"/>
              </a:solidFill>
              <a:effectLst>
                <a:outerShdw blurRad="38100" dist="38100" dir="2700000" algn="tl">
                  <a:srgbClr val="006699"/>
                </a:outerShdw>
              </a:effectLst>
            </a:endParaRPr>
          </a:p>
          <a:p>
            <a:pPr>
              <a:lnSpc>
                <a:spcPct val="90000"/>
              </a:lnSpc>
              <a:defRPr/>
            </a:pPr>
            <a:r>
              <a:rPr lang="ru-RU" sz="3200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6699"/>
                  </a:outerShdw>
                </a:effectLst>
              </a:rPr>
              <a:t>Творенье может пережить творца:</a:t>
            </a:r>
          </a:p>
          <a:p>
            <a:pPr>
              <a:lnSpc>
                <a:spcPct val="90000"/>
              </a:lnSpc>
              <a:defRPr/>
            </a:pPr>
            <a:r>
              <a:rPr lang="ru-RU" sz="3200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6699"/>
                  </a:outerShdw>
                </a:effectLst>
              </a:rPr>
              <a:t>Творец уйдет, природой побежденный,</a:t>
            </a:r>
          </a:p>
          <a:p>
            <a:pPr>
              <a:lnSpc>
                <a:spcPct val="90000"/>
              </a:lnSpc>
              <a:defRPr/>
            </a:pPr>
            <a:r>
              <a:rPr lang="ru-RU" sz="3200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6699"/>
                  </a:outerShdw>
                </a:effectLst>
              </a:rPr>
              <a:t>Однако образ, им запечатленный,</a:t>
            </a:r>
          </a:p>
          <a:p>
            <a:pPr>
              <a:lnSpc>
                <a:spcPct val="90000"/>
              </a:lnSpc>
              <a:defRPr/>
            </a:pPr>
            <a:r>
              <a:rPr lang="ru-RU" sz="3200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6699"/>
                  </a:outerShdw>
                </a:effectLst>
              </a:rPr>
              <a:t>Веками будет согревать сердца.</a:t>
            </a:r>
          </a:p>
          <a:p>
            <a:pPr>
              <a:lnSpc>
                <a:spcPct val="90000"/>
              </a:lnSpc>
              <a:defRPr/>
            </a:pPr>
            <a:endParaRPr lang="ru-RU" i="1" dirty="0">
              <a:solidFill>
                <a:schemeClr val="accent5"/>
              </a:solidFill>
              <a:effectLst>
                <a:outerShdw blurRad="38100" dist="38100" dir="2700000" algn="tl">
                  <a:srgbClr val="006699"/>
                </a:outerShdw>
              </a:effectLst>
            </a:endParaRPr>
          </a:p>
          <a:p>
            <a:pPr algn="r">
              <a:lnSpc>
                <a:spcPct val="90000"/>
              </a:lnSpc>
              <a:defRPr/>
            </a:pPr>
            <a:r>
              <a:rPr lang="ru-RU" sz="1400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6699"/>
                  </a:outerShdw>
                </a:effectLst>
              </a:rPr>
              <a:t>Микеланджело</a:t>
            </a: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2928926" y="6286520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</a:t>
            </a:r>
          </a:p>
          <a:p>
            <a:pPr algn="ctr"/>
            <a:r>
              <a:rPr lang="ru-RU" dirty="0" smtClean="0"/>
              <a:t> Рогожин М.В.</a:t>
            </a:r>
            <a:endParaRPr lang="ru-RU" dirty="0"/>
          </a:p>
        </p:txBody>
      </p:sp>
      <p:pic>
        <p:nvPicPr>
          <p:cNvPr id="21505" name="Picture 1" descr="C:\Documents and Settings\Maicl\Рабочий стол\анимция для презентаций\Буквы и цифры\цифры 5\333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214" y="6143644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Немного о скульптуре в общем</a:t>
            </a:r>
            <a:endParaRPr lang="ru-R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200" dirty="0" smtClean="0"/>
              <a:t>Скульптура – это художественное произведение, созданное путем резьбы, лепки или отливки. </a:t>
            </a:r>
          </a:p>
          <a:p>
            <a:pPr eaLnBrk="1" hangingPunct="1">
              <a:lnSpc>
                <a:spcPct val="90000"/>
              </a:lnSpc>
            </a:pPr>
            <a:r>
              <a:rPr lang="ru-RU" sz="3200" dirty="0" smtClean="0"/>
              <a:t>Слово «скульптура» произошло от латинского слова «высекать».</a:t>
            </a:r>
          </a:p>
          <a:p>
            <a:pPr eaLnBrk="1" hangingPunct="1">
              <a:lnSpc>
                <a:spcPct val="90000"/>
              </a:lnSpc>
            </a:pPr>
            <a:r>
              <a:rPr lang="ru-RU" sz="3200" dirty="0" smtClean="0"/>
              <a:t>Как вид искусства скульптура характеризуется тем, что ее произведения имеют трехмерный объем.</a:t>
            </a:r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3428992" y="6215082"/>
            <a:ext cx="2895600" cy="288925"/>
          </a:xfrm>
        </p:spPr>
        <p:txBody>
          <a:bodyPr/>
          <a:lstStyle/>
          <a:p>
            <a:pPr algn="ctr"/>
            <a:r>
              <a:rPr lang="ru-RU" smtClean="0"/>
              <a:t>МКОУ Среднецарицынская СОШ  Рогожин М.В.</a:t>
            </a:r>
            <a:endParaRPr lang="ru-RU" dirty="0"/>
          </a:p>
        </p:txBody>
      </p:sp>
      <p:pic>
        <p:nvPicPr>
          <p:cNvPr id="20482" name="Picture 2" descr="C:\Documents and Settings\Maicl\Рабочий стол\анимция для презентаций\Буквы и цифры\цифры 5\444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8214" y="6215082"/>
            <a:ext cx="476250" cy="476250"/>
          </a:xfrm>
          <a:prstGeom prst="rect">
            <a:avLst/>
          </a:prstGeom>
          <a:noFill/>
        </p:spPr>
      </p:pic>
      <p:pic>
        <p:nvPicPr>
          <p:cNvPr id="20484" name="Picture 4" descr="C:\Documents and Settings\Maicl\Рабочий стол\на конкурс\презентация\2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710" y="2928934"/>
            <a:ext cx="904878" cy="9048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488" y="785794"/>
            <a:ext cx="56436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Главный объект изображения в скульптуре – это человек и животное. </a:t>
            </a:r>
          </a:p>
          <a:p>
            <a:r>
              <a:rPr lang="ru-RU" sz="2400" dirty="0" smtClean="0"/>
              <a:t>Подобно художнику, скульптор передает в своей работе характер человека, его внутренний мир. Чувства человека и его душевное состояние мы читаем в чертах лица, в жестах, движении.</a:t>
            </a:r>
          </a:p>
        </p:txBody>
      </p:sp>
      <p:pic>
        <p:nvPicPr>
          <p:cNvPr id="2050" name="Picture 2" descr="&amp;Dcy;&amp;iecy;&amp;rcy;&amp;iecy;&amp;vcy;&amp;yacy;&amp;ncy;&amp;ncy;&amp;ycy;&amp;iecy; &amp;scy;&amp;kcy;&amp;ucy;&amp;lcy;&amp;softcy;&amp;pcy;&amp;tcy;&amp;ucy;&amp;rcy;&amp;ycy; &amp;Scy;&amp;iecy;&amp;rcy;&amp;gcy;&amp;iecy;&amp;yacy; &amp;Vcy;&amp;acy;&amp;rcy;&amp;acy;&amp;gcy;&amp;zcy;&amp;icy;&amp;n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3685" y="3643290"/>
            <a:ext cx="3280315" cy="3214710"/>
          </a:xfrm>
          <a:prstGeom prst="rect">
            <a:avLst/>
          </a:prstGeom>
          <a:noFill/>
        </p:spPr>
      </p:pic>
      <p:pic>
        <p:nvPicPr>
          <p:cNvPr id="2052" name="Picture 4" descr="&amp;Dcy;&amp;iecy;&amp;rcy;&amp;iecy;&amp;vcy;&amp;yacy;&amp;ncy;&amp;ncy;&amp;ycy;&amp;iecy; &amp;scy;&amp;kcy;&amp;ucy;&amp;lcy;&amp;softcy;&amp;pcy;&amp;tcy;&amp;ucy;&amp;rcy;&amp;ycy; &amp;Scy;&amp;iecy;&amp;rcy;&amp;gcy;&amp;iecy;&amp;yacy; &amp;Vcy;&amp;acy;&amp;rcy;&amp;acy;&amp;gcy;&amp;zcy;&amp;icy;&amp;n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714356"/>
            <a:ext cx="2724150" cy="4762500"/>
          </a:xfrm>
          <a:prstGeom prst="rect">
            <a:avLst/>
          </a:prstGeom>
          <a:noFill/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2428860" y="6357958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</a:t>
            </a:r>
          </a:p>
          <a:p>
            <a:pPr algn="ctr"/>
            <a:r>
              <a:rPr lang="ru-RU" dirty="0" smtClean="0"/>
              <a:t> Рогожин М.В.</a:t>
            </a:r>
            <a:endParaRPr lang="ru-RU" dirty="0"/>
          </a:p>
        </p:txBody>
      </p:sp>
      <p:pic>
        <p:nvPicPr>
          <p:cNvPr id="19457" name="Picture 1" descr="C:\Documents and Settings\Maicl\Рабочий стол\анимция для презентаций\Буквы и цифры\цифры 5\555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6215082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457200" y="285728"/>
            <a:ext cx="8186765" cy="1928826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Скульптура делится на два основных вида:</a:t>
            </a:r>
            <a:endParaRPr lang="ru-RU" sz="2000" i="1" dirty="0">
              <a:solidFill>
                <a:schemeClr val="tx2"/>
              </a:solidFill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круглую скульптуру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рельеф</a:t>
            </a:r>
          </a:p>
        </p:txBody>
      </p:sp>
      <p:pic>
        <p:nvPicPr>
          <p:cNvPr id="17410" name="Picture 2" descr="&amp;Dcy;&amp;iecy;&amp;rcy;&amp;iecy;&amp;vcy;&amp;yacy;&amp;ncy;&amp;ncy;&amp;ycy;&amp;iecy; &amp;scy;&amp;kcy;&amp;ucy;&amp;lcy;&amp;softcy;&amp;pcy;&amp;tcy;&amp;ucy;&amp;rcy;&amp;ycy; &amp;Scy;&amp;iecy;&amp;rcy;&amp;gcy;&amp;iecy;&amp;yacy; &amp;Vcy;&amp;acy;&amp;rcy;&amp;acy;&amp;gcy;&amp;zcy;&amp;icy;&amp;ncy;&amp;acy;"/>
          <p:cNvPicPr>
            <a:picLocks noChangeAspect="1" noChangeArrowheads="1"/>
          </p:cNvPicPr>
          <p:nvPr/>
        </p:nvPicPr>
        <p:blipFill>
          <a:blip r:embed="rId2" cstate="print"/>
          <a:srcRect t="7500"/>
          <a:stretch>
            <a:fillRect/>
          </a:stretch>
        </p:blipFill>
        <p:spPr bwMode="auto">
          <a:xfrm>
            <a:off x="857224" y="2143116"/>
            <a:ext cx="2552700" cy="4405310"/>
          </a:xfrm>
          <a:prstGeom prst="rect">
            <a:avLst/>
          </a:prstGeom>
          <a:noFill/>
        </p:spPr>
      </p:pic>
      <p:pic>
        <p:nvPicPr>
          <p:cNvPr id="17412" name="Picture 4" descr="http://friends.kz/uploads/posts/2011-02/1296810996_gogolevd.jpg"/>
          <p:cNvPicPr>
            <a:picLocks noChangeAspect="1" noChangeArrowheads="1"/>
          </p:cNvPicPr>
          <p:nvPr/>
        </p:nvPicPr>
        <p:blipFill>
          <a:blip r:embed="rId3" cstate="print"/>
          <a:srcRect l="1773" t="2737" r="4255" b="4196"/>
          <a:stretch>
            <a:fillRect/>
          </a:stretch>
        </p:blipFill>
        <p:spPr bwMode="auto">
          <a:xfrm>
            <a:off x="4031859" y="2357430"/>
            <a:ext cx="4683545" cy="3786214"/>
          </a:xfrm>
          <a:prstGeom prst="rect">
            <a:avLst/>
          </a:prstGeom>
          <a:noFill/>
        </p:spPr>
      </p:pic>
      <p:sp>
        <p:nvSpPr>
          <p:cNvPr id="12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3571868" y="6357958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 </a:t>
            </a:r>
          </a:p>
          <a:p>
            <a:pPr algn="ctr"/>
            <a:r>
              <a:rPr lang="ru-RU" dirty="0" smtClean="0"/>
              <a:t>Рогожин М.В.</a:t>
            </a:r>
            <a:endParaRPr lang="ru-RU" dirty="0"/>
          </a:p>
        </p:txBody>
      </p:sp>
      <p:pic>
        <p:nvPicPr>
          <p:cNvPr id="18433" name="Picture 1" descr="C:\Documents and Settings\Maicl\Рабочий стол\анимция для презентаций\Буквы и цифры\цифры 5\666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6215082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357158" y="928670"/>
            <a:ext cx="4038600" cy="453072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В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круглой скульптуре</a:t>
            </a: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изображенный предмет или фигура имеет такую же объемную форму, какой она бывает в действительности. Скульптор работает при соблюдении всех пропорций. </a:t>
            </a:r>
          </a:p>
        </p:txBody>
      </p:sp>
      <p:pic>
        <p:nvPicPr>
          <p:cNvPr id="19458" name="Picture 2" descr="&amp;Dcy;&amp;iecy;&amp;rcy;&amp;iecy;&amp;vcy;&amp;yacy;&amp;ncy;&amp;ncy;&amp;ycy;&amp;iecy; &amp;scy;&amp;kcy;&amp;ucy;&amp;lcy;&amp;softcy;&amp;pcy;&amp;tcy;&amp;ucy;&amp;rcy;&amp;ycy; &amp;Scy;&amp;iecy;&amp;rcy;&amp;gcy;&amp;iecy;&amp;yacy; &amp;Vcy;&amp;acy;&amp;rcy;&amp;acy;&amp;gcy;&amp;zcy;&amp;icy;&amp;ncy;&amp;acy;"/>
          <p:cNvPicPr>
            <a:picLocks noChangeAspect="1" noChangeArrowheads="1"/>
          </p:cNvPicPr>
          <p:nvPr/>
        </p:nvPicPr>
        <p:blipFill>
          <a:blip r:embed="rId2" cstate="print"/>
          <a:srcRect l="13500" r="26500"/>
          <a:stretch>
            <a:fillRect/>
          </a:stretch>
        </p:blipFill>
        <p:spPr bwMode="auto">
          <a:xfrm>
            <a:off x="4786314" y="991539"/>
            <a:ext cx="3619280" cy="4294849"/>
          </a:xfrm>
          <a:prstGeom prst="rect">
            <a:avLst/>
          </a:prstGeom>
          <a:noFill/>
        </p:spPr>
      </p:pic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2714612" y="6143644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 </a:t>
            </a:r>
          </a:p>
          <a:p>
            <a:pPr algn="ctr"/>
            <a:r>
              <a:rPr lang="ru-RU" dirty="0" smtClean="0"/>
              <a:t>Рогожин М.В.</a:t>
            </a:r>
            <a:endParaRPr lang="ru-RU" dirty="0"/>
          </a:p>
        </p:txBody>
      </p:sp>
      <p:pic>
        <p:nvPicPr>
          <p:cNvPr id="17409" name="Picture 1" descr="C:\Documents and Settings\Maicl\Рабочий стол\анимция для презентаций\Буквы и цифры\цифры 5\777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52" y="6143644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>
          <a:xfrm>
            <a:off x="500034" y="4429132"/>
            <a:ext cx="8229600" cy="1987567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В рельефе изображение создается объемной формой, частично выступающей над плоскостью. </a:t>
            </a: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>
          <a:xfrm>
            <a:off x="2786050" y="6215082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 </a:t>
            </a:r>
          </a:p>
          <a:p>
            <a:pPr algn="ctr"/>
            <a:r>
              <a:rPr lang="ru-RU" dirty="0" smtClean="0"/>
              <a:t>Рогожин М.В.</a:t>
            </a:r>
            <a:endParaRPr lang="ru-RU" dirty="0"/>
          </a:p>
        </p:txBody>
      </p:sp>
      <p:pic>
        <p:nvPicPr>
          <p:cNvPr id="16386" name="Picture 2" descr="http://stoljar.ru/wp-content/uploads/skulpturnaya_i_relefnaya_rezba_po_derevu_knigi_obuche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336638"/>
            <a:ext cx="5929354" cy="4021056"/>
          </a:xfrm>
          <a:prstGeom prst="rect">
            <a:avLst/>
          </a:prstGeom>
          <a:noFill/>
        </p:spPr>
      </p:pic>
      <p:pic>
        <p:nvPicPr>
          <p:cNvPr id="16387" name="Picture 3" descr="C:\Documents and Settings\Maicl\Рабочий стол\анимция для презентаций\Буквы и цифры\цифры 5\888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52" y="6143644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 txBox="1">
            <a:spLocks noChangeArrowheads="1"/>
          </p:cNvSpPr>
          <p:nvPr/>
        </p:nvSpPr>
        <p:spPr>
          <a:xfrm>
            <a:off x="428596" y="571480"/>
            <a:ext cx="8229600" cy="49974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По назначению скульптура подразделяется на: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§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монументальную,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§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станковую 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§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декоративную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3071802" y="6215082"/>
            <a:ext cx="3352800" cy="288925"/>
          </a:xfrm>
        </p:spPr>
        <p:txBody>
          <a:bodyPr/>
          <a:lstStyle/>
          <a:p>
            <a:pPr algn="ctr"/>
            <a:r>
              <a:rPr lang="ru-RU" dirty="0" smtClean="0"/>
              <a:t>МКОУ Среднецарицынская СОШ</a:t>
            </a:r>
          </a:p>
          <a:p>
            <a:pPr algn="ctr"/>
            <a:r>
              <a:rPr lang="ru-RU" dirty="0" smtClean="0"/>
              <a:t> Рогожин М.В.</a:t>
            </a:r>
            <a:endParaRPr lang="ru-RU" dirty="0"/>
          </a:p>
        </p:txBody>
      </p:sp>
      <p:pic>
        <p:nvPicPr>
          <p:cNvPr id="15361" name="Picture 1" descr="C:\Documents and Settings\Maicl\Рабочий стол\анимция для презентаций\Буквы и цифры\цифры 5\999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1090" y="6215082"/>
            <a:ext cx="476250" cy="452439"/>
          </a:xfrm>
          <a:prstGeom prst="rect">
            <a:avLst/>
          </a:prstGeom>
          <a:noFill/>
        </p:spPr>
      </p:pic>
      <p:pic>
        <p:nvPicPr>
          <p:cNvPr id="15362" name="Picture 2" descr="C:\Documents and Settings\Maicl\Рабочий стол\на конкурс\презентация\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9563" y="2253683"/>
            <a:ext cx="2448651" cy="16679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611</TotalTime>
  <Words>830</Words>
  <Application>Microsoft Office PowerPoint</Application>
  <PresentationFormat>Экран (4:3)</PresentationFormat>
  <Paragraphs>113</Paragraphs>
  <Slides>22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Из истории  деревянной скульптуры</vt:lpstr>
      <vt:lpstr>Русская деревянная скульптура</vt:lpstr>
      <vt:lpstr>Слайд 3</vt:lpstr>
      <vt:lpstr>Немного о скульптуре в общем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Техника исполнения скульптуры</vt:lpstr>
      <vt:lpstr>Деревянных дел скульптура</vt:lpstr>
      <vt:lpstr>Слайд 15</vt:lpstr>
      <vt:lpstr>Слайд 16</vt:lpstr>
      <vt:lpstr>Наши экскурсии</vt:lpstr>
      <vt:lpstr>Мастера современной скульптуры</vt:lpstr>
      <vt:lpstr>Творческое задание</vt:lpstr>
      <vt:lpstr>Материалы веб-сайтов</vt:lpstr>
      <vt:lpstr>В презентации использованы фотографии:</vt:lpstr>
      <vt:lpstr>Желаем творческих успехов 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Истории скульптуры</dc:title>
  <dc:creator>Maicl</dc:creator>
  <cp:lastModifiedBy>Maicl</cp:lastModifiedBy>
  <cp:revision>70</cp:revision>
  <dcterms:created xsi:type="dcterms:W3CDTF">2013-02-24T14:02:56Z</dcterms:created>
  <dcterms:modified xsi:type="dcterms:W3CDTF">2013-02-28T04:24:27Z</dcterms:modified>
</cp:coreProperties>
</file>