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7" r:id="rId3"/>
    <p:sldId id="399" r:id="rId4"/>
    <p:sldId id="403" r:id="rId5"/>
    <p:sldId id="418" r:id="rId6"/>
    <p:sldId id="404" r:id="rId7"/>
    <p:sldId id="411" r:id="rId8"/>
    <p:sldId id="413" r:id="rId9"/>
    <p:sldId id="407" r:id="rId10"/>
    <p:sldId id="405" r:id="rId11"/>
    <p:sldId id="419" r:id="rId12"/>
    <p:sldId id="406" r:id="rId13"/>
    <p:sldId id="414" r:id="rId14"/>
    <p:sldId id="420" r:id="rId15"/>
    <p:sldId id="421" r:id="rId16"/>
    <p:sldId id="422" r:id="rId17"/>
    <p:sldId id="423" r:id="rId18"/>
    <p:sldId id="410" r:id="rId19"/>
    <p:sldId id="402" r:id="rId20"/>
    <p:sldId id="409" r:id="rId21"/>
    <p:sldId id="416" r:id="rId22"/>
    <p:sldId id="415" r:id="rId23"/>
    <p:sldId id="412" r:id="rId24"/>
    <p:sldId id="417" r:id="rId25"/>
  </p:sldIdLst>
  <p:sldSz cx="9144000" cy="6858000" type="screen4x3"/>
  <p:notesSz cx="6662738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00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5" autoAdjust="0"/>
    <p:restoredTop sz="83894" autoAdjust="0"/>
  </p:normalViewPr>
  <p:slideViewPr>
    <p:cSldViewPr>
      <p:cViewPr varScale="1">
        <p:scale>
          <a:sx n="36" d="100"/>
          <a:sy n="36" d="100"/>
        </p:scale>
        <p:origin x="-133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8" d="100"/>
        <a:sy n="78" d="100"/>
      </p:scale>
      <p:origin x="0" y="393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5075" y="0"/>
            <a:ext cx="288766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88766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5075" y="9372600"/>
            <a:ext cx="288766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F72B8926-0A03-4E54-816E-0980C781FC2D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620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876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0000" y="93726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1C131DC9-2F6C-4A99-BB2F-9652C2010B6A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12F34D-F5D4-4FA2-9F81-CF8705AEB02E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1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85DA62-4375-42D6-AA12-6FB92C04FFE3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AAFE13-108E-46CE-89E8-58F78B0BA8D4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828800" cy="6856413"/>
            <a:chOff x="0" y="0"/>
            <a:chExt cx="1152" cy="4319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52" cy="10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US">
                <a:latin typeface="Times New Roman" charset="0"/>
                <a:cs typeface="Times New Roman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0" y="2400"/>
              <a:ext cx="1152" cy="191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US">
                <a:latin typeface="Times New Roman" charset="0"/>
                <a:cs typeface="Times New Roman" charset="0"/>
              </a:endParaRPr>
            </a:p>
          </p:txBody>
        </p:sp>
        <p:pic>
          <p:nvPicPr>
            <p:cNvPr id="7" name="Picture 5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1028"/>
              <a:ext cx="1152" cy="1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5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1905000" y="1676400"/>
            <a:ext cx="6934200" cy="211613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11350" y="3968750"/>
            <a:ext cx="6400800" cy="1752600"/>
          </a:xfrm>
        </p:spPr>
        <p:txBody>
          <a:bodyPr/>
          <a:lstStyle>
            <a:lvl1pPr marL="0" indent="0">
              <a:buFont typeface="Symbol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1828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9624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EC69F-00F0-431C-8F3D-2D31202A2418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FC94F-37FA-43EB-911E-58D3CFA5FDD4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00" y="3048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3048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9AA43-321D-4820-9D92-9C3B9A38DB11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7772400" cy="1206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19200" y="16002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6002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28655-E8A6-4F3F-86BD-4F3EB9176869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7772400" cy="1206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19200" y="1600200"/>
            <a:ext cx="77724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1D491-C8D9-419A-9F4E-AD6FF81DB702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E19AF-F425-40A6-841A-B029FDB6C4C2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62DDB-EBE0-46DA-B6A6-9ED8F0E64452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4BB78-C3A2-40C1-B296-3D83C0C24543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8A5ECA-5875-4422-90E9-5DE1D8113598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C064E-DAE1-4E51-8CD4-1BF0A1FEB656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5F33F-0A2A-47F2-B8A1-7ECE6EFEB47D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8210D-4544-4E4E-AC96-2F6FA461DC40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8C85D-087D-4A21-B555-92DA45BA1490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143000" cy="6856413"/>
            <a:chOff x="0" y="0"/>
            <a:chExt cx="720" cy="4319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720" cy="33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US">
                <a:latin typeface="Times New Roman" charset="0"/>
                <a:cs typeface="Times New Roman" charset="0"/>
              </a:endParaRPr>
            </a:p>
          </p:txBody>
        </p:sp>
        <p:sp>
          <p:nvSpPr>
            <p:cNvPr id="5124" name="Rectangle 4"/>
            <p:cNvSpPr>
              <a:spLocks noChangeArrowheads="1"/>
            </p:cNvSpPr>
            <p:nvPr/>
          </p:nvSpPr>
          <p:spPr bwMode="auto">
            <a:xfrm>
              <a:off x="0" y="2016"/>
              <a:ext cx="720" cy="2303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US">
                <a:latin typeface="Times New Roman" charset="0"/>
                <a:cs typeface="Times New Roman" charset="0"/>
              </a:endParaRPr>
            </a:p>
          </p:txBody>
        </p:sp>
        <p:pic>
          <p:nvPicPr>
            <p:cNvPr id="1034" name="Picture 5"/>
            <p:cNvPicPr>
              <a:picLocks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0" y="312"/>
              <a:ext cx="720" cy="1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4800"/>
            <a:ext cx="7772400" cy="12065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0"/>
            <a:ext cx="7772400" cy="4495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008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E3F4CED8-E7F7-4321-8E33-0FA9E62F5D55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Symbol" pitchFamily="18" charset="2"/>
        <a:buChar char="¨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image" Target="../media/image8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Yossi\University\key%20papers\shortsha.avi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0DEF96-ADFD-4D2D-8A70-E9B33B77CE13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1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828800" y="-658813"/>
            <a:ext cx="6846888" cy="809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 sz="5500" b="1">
              <a:cs typeface="Arial" charset="0"/>
            </a:endParaRPr>
          </a:p>
          <a:p>
            <a:pPr algn="ctr"/>
            <a:endParaRPr lang="en-US" sz="5500" b="1">
              <a:cs typeface="Arial" charset="0"/>
            </a:endParaRPr>
          </a:p>
          <a:p>
            <a:pPr algn="ctr"/>
            <a:r>
              <a:rPr lang="ru-RU" sz="4800" b="1">
                <a:cs typeface="Arial" charset="0"/>
              </a:rPr>
              <a:t>Криптографические методы защиты информации</a:t>
            </a:r>
            <a:endParaRPr lang="en-US" sz="4800" b="1">
              <a:cs typeface="Arial" charset="0"/>
            </a:endParaRPr>
          </a:p>
          <a:p>
            <a:pPr algn="ctr"/>
            <a:endParaRPr lang="en-US" sz="5500" b="1">
              <a:cs typeface="Arial" charset="0"/>
            </a:endParaRPr>
          </a:p>
          <a:p>
            <a:pPr algn="ctr"/>
            <a:r>
              <a:rPr lang="ru-RU" sz="2800" i="1"/>
              <a:t>Казарян Анаит Рафиковна, </a:t>
            </a:r>
            <a:endParaRPr lang="ru-RU" sz="2800"/>
          </a:p>
          <a:p>
            <a:pPr algn="ctr"/>
            <a:r>
              <a:rPr lang="ru-RU" sz="2800" i="1"/>
              <a:t>учитель информатики школы №72 </a:t>
            </a:r>
            <a:endParaRPr lang="en-US" sz="2800" i="1"/>
          </a:p>
          <a:p>
            <a:pPr algn="ctr"/>
            <a:r>
              <a:rPr lang="ru-RU" sz="2800" i="1"/>
              <a:t>г. Санкт-Петербурга</a:t>
            </a:r>
            <a:endParaRPr lang="ru-RU" sz="2800"/>
          </a:p>
          <a:p>
            <a:pPr algn="ctr"/>
            <a:endParaRPr lang="ru-RU" sz="5500" b="1">
              <a:cs typeface="Arial" charset="0"/>
            </a:endParaRPr>
          </a:p>
          <a:p>
            <a:pPr algn="ctr" eaLnBrk="0" hangingPunct="0"/>
            <a:endParaRPr lang="ru-RU" sz="720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E096E6-1608-41AB-96A9-8EE0671AD55B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143000" y="274638"/>
            <a:ext cx="7543800" cy="1249362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Симметричные криптосистемы</a:t>
            </a:r>
            <a:r>
              <a:rPr lang="en-US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т</a:t>
            </a:r>
            <a:r>
              <a:rPr lang="ru-RU" sz="3600" b="1" kern="0" dirty="0" err="1">
                <a:solidFill>
                  <a:srgbClr val="FF9900"/>
                </a:solidFill>
                <a:latin typeface="+mj-lt"/>
                <a:ea typeface="+mj-ea"/>
                <a:cs typeface="+mj-cs"/>
              </a:rPr>
              <a:t>рудности</a:t>
            </a: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295400" y="1600200"/>
            <a:ext cx="6948488" cy="4724400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800" kern="0" dirty="0">
                <a:latin typeface="+mn-lt"/>
                <a:cs typeface="+mn-cs"/>
              </a:rPr>
              <a:t>Для шифрования и дешифрования используется </a:t>
            </a:r>
            <a:r>
              <a:rPr lang="ru-RU" sz="2800" b="1" i="1" kern="0" dirty="0">
                <a:solidFill>
                  <a:srgbClr val="FF9900"/>
                </a:solidFill>
                <a:latin typeface="+mn-lt"/>
                <a:cs typeface="+mn-cs"/>
              </a:rPr>
              <a:t>общий ключ. 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800" kern="0" dirty="0">
                <a:latin typeface="+mn-lt"/>
                <a:cs typeface="+mn-cs"/>
              </a:rPr>
              <a:t>И передатчик, и получатель должны знать общий ключ.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800" kern="0" dirty="0">
                <a:latin typeface="+mn-lt"/>
                <a:cs typeface="+mn-cs"/>
              </a:rPr>
              <a:t>Общий ключ должен быть передан по</a:t>
            </a:r>
            <a:r>
              <a:rPr lang="en-US" sz="2800" kern="0" dirty="0">
                <a:latin typeface="+mn-lt"/>
                <a:cs typeface="+mn-cs"/>
              </a:rPr>
              <a:t> </a:t>
            </a:r>
            <a:r>
              <a:rPr lang="ru-RU" sz="2800" kern="0" dirty="0">
                <a:latin typeface="+mn-lt"/>
                <a:cs typeface="+mn-cs"/>
              </a:rPr>
              <a:t>второму секретному каналу связи.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800" kern="0" dirty="0">
                <a:latin typeface="+mn-lt"/>
                <a:cs typeface="+mn-cs"/>
              </a:rPr>
              <a:t>Создание и передача длинного секретного ключа.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800" kern="0" dirty="0">
                <a:latin typeface="Times New Roman" pitchFamily="124" charset="0"/>
                <a:cs typeface="Times New Roman" pitchFamily="124" charset="0"/>
              </a:rPr>
              <a:t>Непрактичны для большого числа передатчиков и получателей.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endParaRPr lang="ru-RU" sz="2800" kern="0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defRPr/>
            </a:pPr>
            <a:endParaRPr lang="ru-RU" sz="2800" kern="0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None/>
              <a:defRPr/>
            </a:pPr>
            <a:endParaRPr lang="ru-RU" sz="2800" b="1" kern="0" dirty="0">
              <a:solidFill>
                <a:srgbClr val="660033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7772400" cy="1066800"/>
          </a:xfrm>
        </p:spPr>
        <p:txBody>
          <a:bodyPr/>
          <a:lstStyle/>
          <a:p>
            <a:pPr algn="ctr"/>
            <a:r>
              <a:rPr lang="ru-RU" sz="3600" b="1" smtClean="0">
                <a:solidFill>
                  <a:srgbClr val="FF9900"/>
                </a:solidFill>
              </a:rPr>
              <a:t>Симметричные криптосистемы</a:t>
            </a:r>
            <a:r>
              <a:rPr lang="en-US" sz="3600" b="1" smtClean="0">
                <a:solidFill>
                  <a:srgbClr val="FF9900"/>
                </a:solidFill>
              </a:rPr>
              <a:t>: </a:t>
            </a:r>
            <a:r>
              <a:rPr lang="ru-RU" sz="3600" b="1" smtClean="0">
                <a:solidFill>
                  <a:srgbClr val="FF9900"/>
                </a:solidFill>
              </a:rPr>
              <a:t>достоинства </a:t>
            </a:r>
            <a:br>
              <a:rPr lang="ru-RU" sz="3600" b="1" smtClean="0">
                <a:solidFill>
                  <a:srgbClr val="FF9900"/>
                </a:solidFill>
              </a:rPr>
            </a:br>
            <a:endParaRPr lang="ru-RU" sz="3600" smtClean="0"/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1219200" y="1828800"/>
            <a:ext cx="7391400" cy="4267200"/>
          </a:xfrm>
        </p:spPr>
        <p:txBody>
          <a:bodyPr/>
          <a:lstStyle/>
          <a:p>
            <a:r>
              <a:rPr lang="ru-RU" sz="2800" smtClean="0"/>
              <a:t>Простота и быстрота построения и реализации.</a:t>
            </a:r>
          </a:p>
          <a:p>
            <a:r>
              <a:rPr lang="ru-RU" sz="2800" smtClean="0"/>
              <a:t>Высокое быстродействие.</a:t>
            </a:r>
          </a:p>
          <a:p>
            <a:r>
              <a:rPr lang="ru-RU" sz="2800" smtClean="0"/>
              <a:t>Все классические криптосистемы симметричные.</a:t>
            </a:r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11439F-6853-495A-AB5B-879D094DC491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11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960077-9ADC-4033-867C-AC27A0E9FD3D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12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143000" y="533400"/>
            <a:ext cx="7543800" cy="884238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Известные симметричные</a:t>
            </a:r>
            <a:r>
              <a:rPr lang="ru-RU" sz="3600" b="1" kern="0" dirty="0">
                <a:solidFill>
                  <a:srgbClr val="660033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криптосистемы</a:t>
            </a:r>
            <a:endParaRPr lang="ru-RU" sz="3600" kern="0" dirty="0">
              <a:solidFill>
                <a:srgbClr val="FF99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154113" y="1828800"/>
            <a:ext cx="7666037" cy="4297363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800" kern="0" dirty="0">
                <a:latin typeface="+mn-lt"/>
                <a:cs typeface="+mn-cs"/>
              </a:rPr>
              <a:t>Известные симметричные криптосистемы с </a:t>
            </a:r>
            <a:r>
              <a:rPr lang="en-US" sz="2800" kern="0" dirty="0">
                <a:latin typeface="+mn-lt"/>
                <a:cs typeface="+mn-cs"/>
              </a:rPr>
              <a:t>: </a:t>
            </a:r>
            <a:r>
              <a:rPr lang="en-US" sz="2800" kern="0" dirty="0">
                <a:solidFill>
                  <a:srgbClr val="FF9900"/>
                </a:solidFill>
                <a:latin typeface="+mn-lt"/>
                <a:cs typeface="+mn-cs"/>
              </a:rPr>
              <a:t>DES, AES.</a:t>
            </a:r>
            <a:r>
              <a:rPr lang="ru-RU" sz="2800" kern="0" dirty="0">
                <a:solidFill>
                  <a:srgbClr val="FF9900"/>
                </a:solidFill>
                <a:latin typeface="+mn-lt"/>
                <a:cs typeface="+mn-cs"/>
              </a:rPr>
              <a:t> </a:t>
            </a:r>
            <a:endParaRPr lang="en-US" sz="2800" kern="0" dirty="0">
              <a:solidFill>
                <a:srgbClr val="FF9900"/>
              </a:solidFill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en-US" sz="2800" kern="0" dirty="0">
                <a:solidFill>
                  <a:srgbClr val="FF9900"/>
                </a:solidFill>
                <a:latin typeface="+mn-lt"/>
                <a:cs typeface="+mn-cs"/>
              </a:rPr>
              <a:t>DES: </a:t>
            </a:r>
            <a:r>
              <a:rPr lang="ru-RU" sz="2800" kern="0" dirty="0">
                <a:latin typeface="+mn-lt"/>
                <a:cs typeface="+mn-cs"/>
              </a:rPr>
              <a:t>разработан фирмой </a:t>
            </a:r>
            <a:r>
              <a:rPr lang="en-US" sz="2800" kern="0" dirty="0">
                <a:latin typeface="+mn-lt"/>
                <a:cs typeface="+mn-cs"/>
              </a:rPr>
              <a:t>IBM </a:t>
            </a:r>
            <a:r>
              <a:rPr lang="ru-RU" sz="2800" kern="0" dirty="0">
                <a:latin typeface="+mn-lt"/>
                <a:cs typeface="+mn-cs"/>
              </a:rPr>
              <a:t>для правительства США. Национальный стандарт шифрования США в 1977-2000 годах. 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en-US" sz="2800" kern="0" dirty="0">
                <a:solidFill>
                  <a:srgbClr val="FF9900"/>
                </a:solidFill>
                <a:latin typeface="+mn-lt"/>
                <a:cs typeface="+mn-cs"/>
              </a:rPr>
              <a:t>AES: </a:t>
            </a:r>
            <a:r>
              <a:rPr lang="ru-RU" sz="2800" kern="0" dirty="0">
                <a:latin typeface="+mn-lt"/>
                <a:cs typeface="+mn-cs"/>
              </a:rPr>
              <a:t>создан </a:t>
            </a:r>
            <a:r>
              <a:rPr lang="ru-RU" sz="2800" kern="0" dirty="0" err="1">
                <a:latin typeface="+mn-lt"/>
                <a:cs typeface="+mn-cs"/>
              </a:rPr>
              <a:t>Дейманом</a:t>
            </a:r>
            <a:r>
              <a:rPr lang="ru-RU" sz="2800" kern="0" dirty="0">
                <a:latin typeface="+mn-lt"/>
                <a:cs typeface="+mn-cs"/>
              </a:rPr>
              <a:t> и </a:t>
            </a:r>
            <a:r>
              <a:rPr lang="ru-RU" sz="2800" dirty="0">
                <a:latin typeface="Times New Roman" pitchFamily="124" charset="0"/>
                <a:cs typeface="Times New Roman" pitchFamily="124" charset="0"/>
              </a:rPr>
              <a:t>Рейманом </a:t>
            </a:r>
            <a:r>
              <a:rPr lang="ru-RU" sz="2800" kern="0" dirty="0">
                <a:latin typeface="+mn-lt"/>
                <a:cs typeface="+mn-cs"/>
              </a:rPr>
              <a:t>в Бельгии. Национальный стандарт шифрования США с 2000 года. 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endParaRPr lang="ru-RU" sz="3200" kern="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219200" y="914400"/>
            <a:ext cx="5715000" cy="596900"/>
          </a:xfrm>
        </p:spPr>
        <p:txBody>
          <a:bodyPr/>
          <a:lstStyle/>
          <a:p>
            <a:pPr algn="ctr"/>
            <a:r>
              <a:rPr lang="ru-RU" sz="3600" b="1" smtClean="0">
                <a:solidFill>
                  <a:srgbClr val="FF9900"/>
                </a:solidFill>
              </a:rPr>
              <a:t>Симметричные</a:t>
            </a:r>
            <a:r>
              <a:rPr lang="ru-RU" sz="3600" b="1" smtClean="0">
                <a:solidFill>
                  <a:srgbClr val="660033"/>
                </a:solidFill>
              </a:rPr>
              <a:t> </a:t>
            </a:r>
            <a:br>
              <a:rPr lang="ru-RU" sz="3600" b="1" smtClean="0">
                <a:solidFill>
                  <a:srgbClr val="660033"/>
                </a:solidFill>
              </a:rPr>
            </a:br>
            <a:r>
              <a:rPr lang="ru-RU" sz="3600" b="1" smtClean="0">
                <a:solidFill>
                  <a:srgbClr val="FF9900"/>
                </a:solidFill>
              </a:rPr>
              <a:t>криптосистемы</a:t>
            </a:r>
            <a:r>
              <a:rPr lang="en-US" sz="3600" b="1" smtClean="0">
                <a:solidFill>
                  <a:srgbClr val="FF9900"/>
                </a:solidFill>
              </a:rPr>
              <a:t>: </a:t>
            </a:r>
            <a:r>
              <a:rPr lang="ru-RU" sz="3600" b="1" smtClean="0">
                <a:solidFill>
                  <a:srgbClr val="FF9900"/>
                </a:solidFill>
              </a:rPr>
              <a:t>примеры</a:t>
            </a:r>
            <a:r>
              <a:rPr lang="ru-RU" smtClean="0">
                <a:solidFill>
                  <a:srgbClr val="FF9900"/>
                </a:solidFill>
              </a:rPr>
              <a:t/>
            </a:r>
            <a:br>
              <a:rPr lang="ru-RU" smtClean="0">
                <a:solidFill>
                  <a:srgbClr val="FF9900"/>
                </a:solidFill>
              </a:rPr>
            </a:br>
            <a:endParaRPr lang="ru-RU" smtClean="0"/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1143000" y="1600200"/>
            <a:ext cx="7848600" cy="4800600"/>
          </a:xfrm>
        </p:spPr>
        <p:txBody>
          <a:bodyPr/>
          <a:lstStyle/>
          <a:p>
            <a:r>
              <a:rPr lang="ru-RU" sz="2800" b="1" smtClean="0">
                <a:solidFill>
                  <a:srgbClr val="FFC000"/>
                </a:solidFill>
              </a:rPr>
              <a:t>Шифр Цезаря</a:t>
            </a:r>
            <a:r>
              <a:rPr lang="en-US" sz="2800" b="1" smtClean="0">
                <a:solidFill>
                  <a:srgbClr val="FFC000"/>
                </a:solidFill>
              </a:rPr>
              <a:t>: </a:t>
            </a:r>
            <a:r>
              <a:rPr lang="ru-RU" sz="2800" smtClean="0"/>
              <a:t>построен по алгоритму: читать четвертую букву вместо первой</a:t>
            </a:r>
            <a:r>
              <a:rPr lang="en-US" sz="2800" smtClean="0"/>
              <a:t>, </a:t>
            </a:r>
            <a:r>
              <a:rPr lang="ru-RU" sz="2800" smtClean="0"/>
              <a:t>т.е. ключ равен 3. 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В шифре Цезаря ключ равен 3 (величине сдвига букв алфавита). </a:t>
            </a:r>
            <a:endParaRPr lang="ru-RU" sz="2800" b="1" smtClean="0"/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ru-RU" sz="2800" b="1" i="1" smtClean="0">
                <a:solidFill>
                  <a:srgbClr val="FF9900"/>
                </a:solidFill>
              </a:rPr>
              <a:t>Пример</a:t>
            </a:r>
            <a:r>
              <a:rPr lang="en-US" sz="2800" b="1" i="1" smtClean="0">
                <a:solidFill>
                  <a:srgbClr val="FF9900"/>
                </a:solidFill>
              </a:rPr>
              <a:t>:</a:t>
            </a:r>
            <a:endParaRPr lang="ru-RU" sz="2800" b="1" i="1" smtClean="0">
              <a:solidFill>
                <a:srgbClr val="FF99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Открытый текст</a:t>
            </a:r>
            <a:r>
              <a:rPr lang="en-US" sz="2800" smtClean="0"/>
              <a:t>: </a:t>
            </a:r>
            <a:r>
              <a:rPr lang="en-US" sz="2800" b="1" smtClean="0">
                <a:solidFill>
                  <a:srgbClr val="FFFF00"/>
                </a:solidFill>
              </a:rPr>
              <a:t>meet me at central park</a:t>
            </a:r>
            <a:r>
              <a:rPr lang="en-US" sz="2800" smtClean="0">
                <a:solidFill>
                  <a:srgbClr val="FFFF00"/>
                </a:solidFill>
              </a:rPr>
              <a:t>      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Шифр</a:t>
            </a:r>
            <a:r>
              <a:rPr lang="en-US" sz="2800" smtClean="0"/>
              <a:t>: </a:t>
            </a:r>
            <a:r>
              <a:rPr lang="ru-RU" sz="2800" smtClean="0"/>
              <a:t>                 </a:t>
            </a:r>
            <a:r>
              <a:rPr lang="en-US" sz="2800" smtClean="0">
                <a:solidFill>
                  <a:srgbClr val="FFFF00"/>
                </a:solidFill>
              </a:rPr>
              <a:t>phhw ph dw fhqwudo sdun</a:t>
            </a:r>
            <a:r>
              <a:rPr lang="ru-RU" sz="2800" smtClean="0">
                <a:solidFill>
                  <a:srgbClr val="FFFF00"/>
                </a:solidFill>
              </a:rPr>
              <a:t> </a:t>
            </a:r>
            <a:endParaRPr lang="en-US" sz="280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en-US" sz="2800" smtClean="0"/>
              <a:t>	</a:t>
            </a:r>
            <a:r>
              <a:rPr lang="ru-RU" sz="2800" b="1" smtClean="0">
                <a:solidFill>
                  <a:srgbClr val="FF9900"/>
                </a:solidFill>
              </a:rPr>
              <a:t>Недостаток криптосистемы</a:t>
            </a:r>
            <a:r>
              <a:rPr lang="en-US" sz="2800" b="1" smtClean="0">
                <a:solidFill>
                  <a:srgbClr val="FF9900"/>
                </a:solidFill>
              </a:rPr>
              <a:t>: </a:t>
            </a:r>
            <a:r>
              <a:rPr lang="ru-RU" sz="2800" smtClean="0"/>
              <a:t>легко можно раскрыть шифр</a:t>
            </a:r>
            <a:endParaRPr lang="en-US" sz="2800" smtClean="0"/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ru-RU" sz="2800" b="1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F5A422-3928-4B45-AB8C-90AC2F69D30B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5" name="Pictur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304800"/>
            <a:ext cx="1905000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1219200" y="609600"/>
            <a:ext cx="7772400" cy="1066800"/>
          </a:xfrm>
        </p:spPr>
        <p:txBody>
          <a:bodyPr/>
          <a:lstStyle/>
          <a:p>
            <a:pPr algn="ctr"/>
            <a:r>
              <a:rPr lang="ru-RU" sz="3600" b="1" smtClean="0">
                <a:solidFill>
                  <a:srgbClr val="FF9900"/>
                </a:solidFill>
              </a:rPr>
              <a:t>Симметричные</a:t>
            </a:r>
            <a:r>
              <a:rPr lang="ru-RU" sz="3600" b="1" smtClean="0">
                <a:solidFill>
                  <a:srgbClr val="660033"/>
                </a:solidFill>
              </a:rPr>
              <a:t> </a:t>
            </a:r>
            <a:br>
              <a:rPr lang="ru-RU" sz="3600" b="1" smtClean="0">
                <a:solidFill>
                  <a:srgbClr val="660033"/>
                </a:solidFill>
              </a:rPr>
            </a:br>
            <a:r>
              <a:rPr lang="ru-RU" sz="3600" b="1" smtClean="0">
                <a:solidFill>
                  <a:srgbClr val="FF9900"/>
                </a:solidFill>
              </a:rPr>
              <a:t>криптосистемы</a:t>
            </a:r>
            <a:r>
              <a:rPr lang="en-US" sz="3600" b="1" smtClean="0">
                <a:solidFill>
                  <a:srgbClr val="FF9900"/>
                </a:solidFill>
              </a:rPr>
              <a:t>: </a:t>
            </a:r>
            <a:r>
              <a:rPr lang="ru-RU" sz="3600" b="1" smtClean="0">
                <a:solidFill>
                  <a:srgbClr val="FF9900"/>
                </a:solidFill>
              </a:rPr>
              <a:t>примеры</a:t>
            </a:r>
            <a:r>
              <a:rPr lang="ru-RU" smtClean="0">
                <a:solidFill>
                  <a:srgbClr val="FF9900"/>
                </a:solidFill>
              </a:rPr>
              <a:t/>
            </a:r>
            <a:br>
              <a:rPr lang="ru-RU" smtClean="0">
                <a:solidFill>
                  <a:srgbClr val="FF9900"/>
                </a:solidFill>
              </a:rPr>
            </a:b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9200" y="1447800"/>
            <a:ext cx="7924800" cy="4648200"/>
          </a:xfrm>
        </p:spPr>
        <p:txBody>
          <a:bodyPr/>
          <a:lstStyle/>
          <a:p>
            <a:pPr>
              <a:buFont typeface="Symbol" pitchFamily="124" charset="2"/>
              <a:buNone/>
              <a:defRPr/>
            </a:pPr>
            <a:r>
              <a:rPr lang="ru-RU" sz="2800" b="1" dirty="0" smtClean="0">
                <a:solidFill>
                  <a:srgbClr val="FFC000"/>
                </a:solidFill>
              </a:rPr>
              <a:t>Шифр </a:t>
            </a:r>
            <a:r>
              <a:rPr lang="ru-RU" sz="2800" b="1" dirty="0" err="1" smtClean="0">
                <a:solidFill>
                  <a:srgbClr val="FFC000"/>
                </a:solidFill>
              </a:rPr>
              <a:t>Виженера</a:t>
            </a:r>
            <a:r>
              <a:rPr lang="en-US" sz="2800" b="1" dirty="0" smtClean="0">
                <a:solidFill>
                  <a:srgbClr val="FFC000"/>
                </a:solidFill>
              </a:rPr>
              <a:t>: </a:t>
            </a:r>
            <a:r>
              <a:rPr lang="ru-RU" sz="2800" dirty="0" smtClean="0"/>
              <a:t>построен по следующему </a:t>
            </a:r>
          </a:p>
          <a:p>
            <a:pPr>
              <a:buFont typeface="Symbol" pitchFamily="124" charset="2"/>
              <a:buNone/>
              <a:defRPr/>
            </a:pPr>
            <a:r>
              <a:rPr lang="ru-RU" sz="2800" dirty="0" smtClean="0"/>
              <a:t>алгоритму: </a:t>
            </a:r>
          </a:p>
          <a:p>
            <a:pPr marL="514350" indent="-514350">
              <a:buFont typeface="Courier New" pitchFamily="49" charset="0"/>
              <a:buChar char="o"/>
              <a:defRPr/>
            </a:pPr>
            <a:r>
              <a:rPr lang="ru-RU" sz="2800" dirty="0" smtClean="0"/>
              <a:t>заменить каждую букву английского языка цифрой 0-25: </a:t>
            </a:r>
            <a:r>
              <a:rPr lang="en-US" sz="2800" dirty="0" smtClean="0"/>
              <a:t>A</a:t>
            </a:r>
            <a:r>
              <a:rPr lang="ru-RU" sz="2800" dirty="0" smtClean="0"/>
              <a:t> </a:t>
            </a:r>
            <a:r>
              <a:rPr lang="ru-RU" sz="2800" dirty="0" smtClean="0">
                <a:sym typeface="Symbol"/>
              </a:rPr>
              <a:t></a:t>
            </a:r>
            <a:r>
              <a:rPr lang="en-US" sz="2800" dirty="0" smtClean="0">
                <a:sym typeface="Symbol"/>
              </a:rPr>
              <a:t> 0, B</a:t>
            </a:r>
            <a:r>
              <a:rPr lang="ru-RU" sz="2800" dirty="0" smtClean="0"/>
              <a:t> </a:t>
            </a:r>
            <a:r>
              <a:rPr lang="ru-RU" sz="2800" dirty="0" smtClean="0">
                <a:sym typeface="Symbol"/>
              </a:rPr>
              <a:t></a:t>
            </a:r>
            <a:r>
              <a:rPr lang="en-US" sz="2800" dirty="0" smtClean="0">
                <a:sym typeface="Symbol"/>
              </a:rPr>
              <a:t> 1, </a:t>
            </a:r>
            <a:r>
              <a:rPr lang="ru-RU" sz="2800" dirty="0" smtClean="0"/>
              <a:t> </a:t>
            </a:r>
            <a:r>
              <a:rPr lang="en-US" sz="2800" dirty="0" smtClean="0"/>
              <a:t>…, Z</a:t>
            </a:r>
            <a:r>
              <a:rPr lang="ru-RU" sz="2800" dirty="0" smtClean="0"/>
              <a:t> </a:t>
            </a:r>
            <a:r>
              <a:rPr lang="ru-RU" sz="2800" dirty="0" smtClean="0">
                <a:sym typeface="Symbol"/>
              </a:rPr>
              <a:t></a:t>
            </a:r>
            <a:r>
              <a:rPr lang="en-US" sz="2800" dirty="0" smtClean="0">
                <a:sym typeface="Symbol"/>
              </a:rPr>
              <a:t> 25</a:t>
            </a:r>
            <a:r>
              <a:rPr lang="ru-RU" sz="2800" dirty="0" smtClean="0">
                <a:sym typeface="Symbol"/>
              </a:rPr>
              <a:t>,</a:t>
            </a:r>
          </a:p>
          <a:p>
            <a:pPr marL="514350" indent="-514350">
              <a:buFont typeface="Courier New" pitchFamily="49" charset="0"/>
              <a:buChar char="o"/>
              <a:defRPr/>
            </a:pPr>
            <a:r>
              <a:rPr lang="ru-RU" sz="2800" dirty="0" smtClean="0"/>
              <a:t>в качестве ключа рассмотреть любую последовательность букв английского языка,</a:t>
            </a:r>
          </a:p>
          <a:p>
            <a:pPr marL="514350" indent="-514350">
              <a:buFont typeface="Courier New" pitchFamily="49" charset="0"/>
              <a:buChar char="o"/>
              <a:defRPr/>
            </a:pPr>
            <a:r>
              <a:rPr lang="ru-RU" sz="2800" dirty="0" smtClean="0"/>
              <a:t>заменить ключ последовательностью цифр согласно пункту 1,</a:t>
            </a:r>
          </a:p>
          <a:p>
            <a:pPr marL="514350" indent="-514350">
              <a:buFont typeface="Courier New" pitchFamily="49" charset="0"/>
              <a:buChar char="o"/>
              <a:defRPr/>
            </a:pPr>
            <a:r>
              <a:rPr lang="ru-RU" sz="2800" dirty="0" smtClean="0"/>
              <a:t>заменить открытый текст последовательностью цифр согласно пункту 1,</a:t>
            </a:r>
          </a:p>
          <a:p>
            <a:pPr marL="514350" indent="-514350">
              <a:buFont typeface="Courier New" pitchFamily="49" charset="0"/>
              <a:buChar char="o"/>
              <a:defRPr/>
            </a:pPr>
            <a:endParaRPr lang="ru-RU" sz="2800" dirty="0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DA78B2-1DB9-479C-8C01-3602A28C10E9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1219200" y="685800"/>
            <a:ext cx="7772400" cy="1066800"/>
          </a:xfrm>
        </p:spPr>
        <p:txBody>
          <a:bodyPr/>
          <a:lstStyle/>
          <a:p>
            <a:pPr algn="ctr"/>
            <a:r>
              <a:rPr lang="ru-RU" sz="3600" b="1" smtClean="0">
                <a:solidFill>
                  <a:srgbClr val="FF9900"/>
                </a:solidFill>
              </a:rPr>
              <a:t>Симметричные</a:t>
            </a:r>
            <a:r>
              <a:rPr lang="ru-RU" sz="3600" b="1" smtClean="0">
                <a:solidFill>
                  <a:srgbClr val="660033"/>
                </a:solidFill>
              </a:rPr>
              <a:t> </a:t>
            </a:r>
            <a:br>
              <a:rPr lang="ru-RU" sz="3600" b="1" smtClean="0">
                <a:solidFill>
                  <a:srgbClr val="660033"/>
                </a:solidFill>
              </a:rPr>
            </a:br>
            <a:r>
              <a:rPr lang="ru-RU" sz="3600" b="1" smtClean="0">
                <a:solidFill>
                  <a:srgbClr val="FF9900"/>
                </a:solidFill>
              </a:rPr>
              <a:t>криптосистемы</a:t>
            </a:r>
            <a:r>
              <a:rPr lang="en-US" sz="3600" b="1" smtClean="0">
                <a:solidFill>
                  <a:srgbClr val="FF9900"/>
                </a:solidFill>
              </a:rPr>
              <a:t>: </a:t>
            </a:r>
            <a:r>
              <a:rPr lang="ru-RU" sz="3600" b="1" smtClean="0">
                <a:solidFill>
                  <a:srgbClr val="FF9900"/>
                </a:solidFill>
              </a:rPr>
              <a:t>шифр Виженера</a:t>
            </a:r>
            <a:r>
              <a:rPr lang="ru-RU" smtClean="0">
                <a:solidFill>
                  <a:srgbClr val="FF9900"/>
                </a:solidFill>
              </a:rPr>
              <a:t/>
            </a:r>
            <a:br>
              <a:rPr lang="ru-RU" smtClean="0">
                <a:solidFill>
                  <a:srgbClr val="FF9900"/>
                </a:solidFill>
              </a:rPr>
            </a:br>
            <a:endParaRPr lang="ru-RU" smtClean="0"/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1219200" y="1600200"/>
            <a:ext cx="7924800" cy="4495800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sz="2800" smtClean="0"/>
              <a:t>записать под последовательностью цифр открытого текста последовательность цифр ключа, при этом последовательность цифр ключа записать необходимое число раз,</a:t>
            </a:r>
          </a:p>
          <a:p>
            <a:pPr>
              <a:buFont typeface="Courier New" pitchFamily="49" charset="0"/>
              <a:buChar char="o"/>
            </a:pPr>
            <a:r>
              <a:rPr lang="ru-RU" sz="2800" smtClean="0"/>
              <a:t>сложить попарно эти две последовательности, при этом если сумма равна или больше 26, то вычесть 26. </a:t>
            </a:r>
          </a:p>
          <a:p>
            <a:pPr>
              <a:buFont typeface="Courier New" pitchFamily="49" charset="0"/>
              <a:buChar char="o"/>
            </a:pPr>
            <a:r>
              <a:rPr lang="ru-RU" sz="2800" smtClean="0"/>
              <a:t>Заменить полученные цифры буквами английского языка согласно пункту 1.</a:t>
            </a:r>
          </a:p>
          <a:p>
            <a:pPr>
              <a:buFont typeface="Courier New" pitchFamily="49" charset="0"/>
              <a:buChar char="o"/>
            </a:pPr>
            <a:endParaRPr lang="ru-RU" sz="2800" smtClean="0"/>
          </a:p>
          <a:p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B40C283-69CA-4742-9B4D-068DC50EE716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1219200" y="838200"/>
            <a:ext cx="7772400" cy="673100"/>
          </a:xfrm>
        </p:spPr>
        <p:txBody>
          <a:bodyPr/>
          <a:lstStyle/>
          <a:p>
            <a:pPr algn="ctr"/>
            <a:r>
              <a:rPr lang="ru-RU" sz="3600" b="1" smtClean="0">
                <a:solidFill>
                  <a:srgbClr val="FF9900"/>
                </a:solidFill>
              </a:rPr>
              <a:t>Симметричные</a:t>
            </a:r>
            <a:r>
              <a:rPr lang="ru-RU" sz="3600" b="1" smtClean="0">
                <a:solidFill>
                  <a:srgbClr val="660033"/>
                </a:solidFill>
              </a:rPr>
              <a:t> </a:t>
            </a:r>
            <a:br>
              <a:rPr lang="ru-RU" sz="3600" b="1" smtClean="0">
                <a:solidFill>
                  <a:srgbClr val="660033"/>
                </a:solidFill>
              </a:rPr>
            </a:br>
            <a:r>
              <a:rPr lang="ru-RU" sz="3600" b="1" smtClean="0">
                <a:solidFill>
                  <a:srgbClr val="FF9900"/>
                </a:solidFill>
              </a:rPr>
              <a:t>криптосистемы</a:t>
            </a:r>
            <a:r>
              <a:rPr lang="en-US" sz="3600" b="1" smtClean="0">
                <a:solidFill>
                  <a:srgbClr val="FF9900"/>
                </a:solidFill>
              </a:rPr>
              <a:t>: </a:t>
            </a:r>
            <a:r>
              <a:rPr lang="ru-RU" sz="3600" b="1" smtClean="0">
                <a:solidFill>
                  <a:srgbClr val="FF9900"/>
                </a:solidFill>
              </a:rPr>
              <a:t>шифр Виженера</a:t>
            </a:r>
            <a:r>
              <a:rPr lang="ru-RU" smtClean="0">
                <a:solidFill>
                  <a:srgbClr val="FF9900"/>
                </a:solidFill>
              </a:rPr>
              <a:t/>
            </a:r>
            <a:br>
              <a:rPr lang="ru-RU" smtClean="0">
                <a:solidFill>
                  <a:srgbClr val="FF9900"/>
                </a:solidFill>
              </a:rPr>
            </a:br>
            <a:endParaRPr lang="ru-RU" smtClean="0"/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1219200" y="1676400"/>
            <a:ext cx="7924800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ru-RU" sz="2800" b="1" i="1" smtClean="0">
                <a:solidFill>
                  <a:srgbClr val="FF9900"/>
                </a:solidFill>
              </a:rPr>
              <a:t>Пример</a:t>
            </a:r>
            <a:r>
              <a:rPr lang="en-US" sz="2800" b="1" i="1" smtClean="0">
                <a:solidFill>
                  <a:srgbClr val="FF9900"/>
                </a:solidFill>
              </a:rPr>
              <a:t>:</a:t>
            </a:r>
            <a:endParaRPr lang="ru-RU" sz="2800" b="1" i="1" smtClean="0">
              <a:solidFill>
                <a:srgbClr val="FF99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Открытый текст</a:t>
            </a:r>
            <a:r>
              <a:rPr lang="en-US" sz="2800" smtClean="0"/>
              <a:t>: </a:t>
            </a:r>
            <a:r>
              <a:rPr lang="en-US" sz="2800" b="1" smtClean="0">
                <a:solidFill>
                  <a:srgbClr val="FFFF00"/>
                </a:solidFill>
              </a:rPr>
              <a:t>meet</a:t>
            </a:r>
            <a:r>
              <a:rPr lang="ru-RU" sz="2800" b="1" smtClean="0">
                <a:solidFill>
                  <a:srgbClr val="FFFF00"/>
                </a:solidFill>
              </a:rPr>
              <a:t> </a:t>
            </a:r>
            <a:r>
              <a:rPr lang="en-US" sz="2800" b="1" smtClean="0">
                <a:solidFill>
                  <a:srgbClr val="FFFF00"/>
                </a:solidFill>
              </a:rPr>
              <a:t>me at central park</a:t>
            </a:r>
            <a:r>
              <a:rPr lang="en-US" sz="2800" smtClean="0">
                <a:solidFill>
                  <a:srgbClr val="FFFF00"/>
                </a:solidFill>
              </a:rPr>
              <a:t>      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Ключ</a:t>
            </a:r>
            <a:r>
              <a:rPr lang="en-US" sz="2800" smtClean="0"/>
              <a:t>: </a:t>
            </a:r>
            <a:r>
              <a:rPr lang="ru-RU" sz="2800" smtClean="0"/>
              <a:t>                  </a:t>
            </a:r>
            <a:r>
              <a:rPr lang="en-US" sz="2800" b="1" smtClean="0">
                <a:solidFill>
                  <a:srgbClr val="FFFF00"/>
                </a:solidFill>
              </a:rPr>
              <a:t>cipher</a:t>
            </a:r>
            <a:endParaRPr lang="ru-RU" sz="2800" b="1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ru-RU" sz="2800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B8CFA9-0E00-441C-A40F-CD2DB55991A1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1219200" y="457200"/>
            <a:ext cx="7772400" cy="1054100"/>
          </a:xfrm>
        </p:spPr>
        <p:txBody>
          <a:bodyPr/>
          <a:lstStyle/>
          <a:p>
            <a:pPr algn="ctr"/>
            <a:r>
              <a:rPr lang="ru-RU" sz="3600" b="1" smtClean="0">
                <a:solidFill>
                  <a:srgbClr val="FF9900"/>
                </a:solidFill>
              </a:rPr>
              <a:t>Симметричные</a:t>
            </a:r>
            <a:r>
              <a:rPr lang="ru-RU" sz="3600" b="1" smtClean="0">
                <a:solidFill>
                  <a:srgbClr val="660033"/>
                </a:solidFill>
              </a:rPr>
              <a:t> </a:t>
            </a:r>
            <a:br>
              <a:rPr lang="ru-RU" sz="3600" b="1" smtClean="0">
                <a:solidFill>
                  <a:srgbClr val="660033"/>
                </a:solidFill>
              </a:rPr>
            </a:br>
            <a:r>
              <a:rPr lang="ru-RU" sz="3600" b="1" smtClean="0">
                <a:solidFill>
                  <a:srgbClr val="FF9900"/>
                </a:solidFill>
              </a:rPr>
              <a:t>криптосистемы</a:t>
            </a:r>
            <a:r>
              <a:rPr lang="en-US" sz="3600" b="1" smtClean="0">
                <a:solidFill>
                  <a:srgbClr val="FF9900"/>
                </a:solidFill>
              </a:rPr>
              <a:t>: </a:t>
            </a:r>
            <a:r>
              <a:rPr lang="ru-RU" sz="3600" b="1" smtClean="0">
                <a:solidFill>
                  <a:srgbClr val="FF9900"/>
                </a:solidFill>
              </a:rPr>
              <a:t>шифр Виженера</a:t>
            </a:r>
            <a:endParaRPr lang="ru-RU" sz="3600" smtClean="0"/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1219200" y="1752600"/>
            <a:ext cx="7924800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Courier New" pitchFamily="49" charset="0"/>
              <a:buChar char="o"/>
            </a:pPr>
            <a:r>
              <a:rPr lang="ru-RU" sz="2800" smtClean="0"/>
              <a:t>Согласно алгоритму ключ </a:t>
            </a:r>
            <a:r>
              <a:rPr lang="en-US" sz="2800" i="1" smtClean="0">
                <a:solidFill>
                  <a:srgbClr val="FFFF00"/>
                </a:solidFill>
              </a:rPr>
              <a:t>cipher</a:t>
            </a:r>
            <a:r>
              <a:rPr lang="ru-RU" sz="2800" smtClean="0"/>
              <a:t> заменяется последовательностью цифр (2,8,15,7,4,17), </a:t>
            </a:r>
          </a:p>
          <a:p>
            <a:pPr eaLnBrk="1" hangingPunct="1">
              <a:lnSpc>
                <a:spcPct val="80000"/>
              </a:lnSpc>
              <a:buFont typeface="Courier New" pitchFamily="49" charset="0"/>
              <a:buChar char="o"/>
            </a:pPr>
            <a:r>
              <a:rPr lang="ru-RU" sz="2800" smtClean="0"/>
              <a:t> согласно алгоритму открытый текст </a:t>
            </a:r>
            <a:r>
              <a:rPr lang="en-US" sz="2800" i="1" smtClean="0">
                <a:solidFill>
                  <a:srgbClr val="FFFF00"/>
                </a:solidFill>
              </a:rPr>
              <a:t>meet me at central park </a:t>
            </a:r>
            <a:r>
              <a:rPr lang="ru-RU" sz="2800" smtClean="0"/>
              <a:t>заменяется последовательностью цифр (12,4,4,19,12,4,0,19,2,4,13,19,17,0,11,15,0,17,10),</a:t>
            </a:r>
          </a:p>
          <a:p>
            <a:r>
              <a:rPr lang="ru-RU" sz="2800" smtClean="0"/>
              <a:t>в качестве шифра исходного открытого текста получим последовательность </a:t>
            </a:r>
            <a:r>
              <a:rPr lang="en-US" sz="2800" i="1" smtClean="0">
                <a:solidFill>
                  <a:srgbClr val="FFFF00"/>
                </a:solidFill>
              </a:rPr>
              <a:t>omtaqvcbrlrmtiaweim</a:t>
            </a:r>
            <a:r>
              <a:rPr lang="ru-RU" sz="2800" smtClean="0">
                <a:solidFill>
                  <a:srgbClr val="FFFF00"/>
                </a:solidFill>
              </a:rPr>
              <a:t>. </a:t>
            </a:r>
          </a:p>
          <a:p>
            <a:pPr>
              <a:buFont typeface="Symbol" pitchFamily="18" charset="2"/>
              <a:buNone/>
            </a:pPr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0CCB373-BB34-4620-A983-BD120F3E1F47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17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F76B3D-0FDB-4F01-9E05-4F1E5417232E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173163" y="457200"/>
            <a:ext cx="7513637" cy="960438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Асимметричные</a:t>
            </a:r>
            <a:r>
              <a:rPr lang="ru-RU" sz="3600" b="1" kern="0" dirty="0">
                <a:solidFill>
                  <a:srgbClr val="660033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криптосистемы</a:t>
            </a:r>
            <a:endParaRPr lang="ru-RU" sz="3600" kern="0" dirty="0">
              <a:solidFill>
                <a:srgbClr val="FF990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0484" name="Рисунок 6" descr="схема_асимметр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847850"/>
            <a:ext cx="793432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74750" y="2438400"/>
            <a:ext cx="5524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58200" y="2378075"/>
            <a:ext cx="576263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F70B6A-DADA-4C9C-A8E0-7102A15F60A5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19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130300" y="533400"/>
            <a:ext cx="7689850" cy="942975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Асимметричные криптосистемы </a:t>
            </a:r>
            <a:endParaRPr lang="ru-RU" sz="3600" kern="0" dirty="0">
              <a:solidFill>
                <a:srgbClr val="FF99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143000" y="1219200"/>
            <a:ext cx="7750175" cy="5233988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800" dirty="0">
                <a:latin typeface="Times New Roman" pitchFamily="124" charset="0"/>
                <a:cs typeface="Times New Roman" pitchFamily="124" charset="0"/>
              </a:rPr>
              <a:t>Идея </a:t>
            </a:r>
            <a:r>
              <a:rPr lang="ru-RU" sz="2800" i="1" dirty="0">
                <a:latin typeface="Times New Roman" pitchFamily="124" charset="0"/>
                <a:cs typeface="Times New Roman" pitchFamily="124" charset="0"/>
              </a:rPr>
              <a:t>асимметричных криптосистем</a:t>
            </a:r>
            <a:r>
              <a:rPr lang="ru-RU" sz="2800" dirty="0">
                <a:latin typeface="Times New Roman" pitchFamily="124" charset="0"/>
                <a:cs typeface="Times New Roman" pitchFamily="124" charset="0"/>
              </a:rPr>
              <a:t> впервые была предложена в 1976 году </a:t>
            </a:r>
            <a:r>
              <a:rPr lang="ru-RU" sz="2800" dirty="0" err="1">
                <a:latin typeface="Times New Roman" pitchFamily="124" charset="0"/>
                <a:cs typeface="Times New Roman" pitchFamily="124" charset="0"/>
              </a:rPr>
              <a:t>Диффи</a:t>
            </a:r>
            <a:r>
              <a:rPr lang="ru-RU" sz="2800" dirty="0">
                <a:latin typeface="Times New Roman" pitchFamily="124" charset="0"/>
                <a:cs typeface="Times New Roman" pitchFamily="124" charset="0"/>
              </a:rPr>
              <a:t> и  </a:t>
            </a:r>
            <a:r>
              <a:rPr lang="ru-RU" sz="2800" dirty="0" err="1">
                <a:latin typeface="Times New Roman" pitchFamily="124" charset="0"/>
                <a:cs typeface="Times New Roman" pitchFamily="124" charset="0"/>
              </a:rPr>
              <a:t>Хеллманом</a:t>
            </a:r>
            <a:r>
              <a:rPr lang="ru-RU" sz="2800" dirty="0">
                <a:latin typeface="Times New Roman" pitchFamily="124" charset="0"/>
                <a:cs typeface="Times New Roman" pitchFamily="124" charset="0"/>
              </a:rPr>
              <a:t> на национальной компьютерной конференции как способ решения указанных выше трудностей симметричных криптосистем. </a:t>
            </a:r>
            <a:r>
              <a:rPr lang="ru-RU" sz="2800" b="1" dirty="0">
                <a:solidFill>
                  <a:srgbClr val="FF9900"/>
                </a:solidFill>
                <a:latin typeface="Times New Roman" pitchFamily="124" charset="0"/>
                <a:cs typeface="Times New Roman" pitchFamily="124" charset="0"/>
              </a:rPr>
              <a:t>	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800" dirty="0">
                <a:latin typeface="Times New Roman" pitchFamily="124" charset="0"/>
                <a:cs typeface="Times New Roman" pitchFamily="124" charset="0"/>
              </a:rPr>
              <a:t>Это одно из важных изобретений в истории секретной коммуникации</a:t>
            </a:r>
            <a:r>
              <a:rPr lang="en-US" sz="2800" dirty="0">
                <a:latin typeface="Times New Roman" pitchFamily="124" charset="0"/>
                <a:cs typeface="Times New Roman" pitchFamily="124" charset="0"/>
              </a:rPr>
              <a:t>: </a:t>
            </a:r>
            <a:endParaRPr lang="en-AU" sz="2800" dirty="0">
              <a:latin typeface="Times New Roman" pitchFamily="124" charset="0"/>
              <a:cs typeface="Times New Roman" pitchFamily="124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defRPr/>
            </a:pPr>
            <a:r>
              <a:rPr lang="ru-RU" sz="2800" dirty="0">
                <a:latin typeface="Times New Roman" pitchFamily="124" charset="0"/>
                <a:cs typeface="Times New Roman" pitchFamily="124" charset="0"/>
              </a:rPr>
              <a:t>	</a:t>
            </a:r>
            <a:endParaRPr lang="en-US" sz="2700" kern="0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endParaRPr lang="ru-RU" sz="2700" kern="0" dirty="0">
              <a:latin typeface="+mn-lt"/>
              <a:cs typeface="+mn-cs"/>
            </a:endParaRPr>
          </a:p>
        </p:txBody>
      </p:sp>
      <p:pic>
        <p:nvPicPr>
          <p:cNvPr id="21509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4800600"/>
            <a:ext cx="20002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Subtitle 2"/>
          <p:cNvSpPr txBox="1">
            <a:spLocks/>
          </p:cNvSpPr>
          <p:nvPr/>
        </p:nvSpPr>
        <p:spPr bwMode="auto">
          <a:xfrm>
            <a:off x="3505200" y="6019800"/>
            <a:ext cx="487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Wingdings" pitchFamily="2" charset="2"/>
              <a:buNone/>
            </a:pPr>
            <a:r>
              <a:rPr lang="ru-RU" b="1"/>
              <a:t>Меркли, Хеллман, Диффи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886C20-B5A5-4C89-B9A9-E3CF58A6A53D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143000" y="914400"/>
            <a:ext cx="7750175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  <a:defRPr/>
            </a:pPr>
            <a:r>
              <a:rPr lang="ru-RU" sz="2800" b="1" dirty="0">
                <a:solidFill>
                  <a:srgbClr val="660033"/>
                </a:solidFill>
                <a:latin typeface="+mn-lt"/>
                <a:cs typeface="Times New Roman" pitchFamily="124" charset="0"/>
              </a:rPr>
              <a:t> </a:t>
            </a:r>
            <a:r>
              <a:rPr lang="ru-RU" sz="3000" b="1" dirty="0" err="1">
                <a:solidFill>
                  <a:srgbClr val="FF9900"/>
                </a:solidFill>
                <a:latin typeface="Times New Roman" pitchFamily="124" charset="0"/>
                <a:cs typeface="Times New Roman" pitchFamily="124" charset="0"/>
              </a:rPr>
              <a:t>Криптология</a:t>
            </a:r>
            <a:r>
              <a:rPr lang="ru-RU" sz="3000" dirty="0">
                <a:solidFill>
                  <a:srgbClr val="FF9900"/>
                </a:solidFill>
                <a:latin typeface="Times New Roman" pitchFamily="124" charset="0"/>
                <a:cs typeface="Times New Roman" pitchFamily="124" charset="0"/>
              </a:rPr>
              <a:t> </a:t>
            </a:r>
            <a:r>
              <a:rPr lang="ru-RU" sz="3000" dirty="0">
                <a:latin typeface="Times New Roman" pitchFamily="124" charset="0"/>
                <a:cs typeface="Times New Roman" pitchFamily="124" charset="0"/>
              </a:rPr>
              <a:t>— наука о защите информации – делится на две части</a:t>
            </a:r>
            <a:r>
              <a:rPr lang="en-US" sz="3000" dirty="0">
                <a:latin typeface="Times New Roman" pitchFamily="124" charset="0"/>
                <a:cs typeface="Times New Roman" pitchFamily="124" charset="0"/>
              </a:rPr>
              <a:t>: </a:t>
            </a:r>
            <a:r>
              <a:rPr lang="ru-RU" sz="3000" b="1" dirty="0">
                <a:solidFill>
                  <a:srgbClr val="FF9900"/>
                </a:solidFill>
                <a:latin typeface="Times New Roman" pitchFamily="124" charset="0"/>
                <a:cs typeface="Times New Roman" pitchFamily="124" charset="0"/>
              </a:rPr>
              <a:t>криптографию</a:t>
            </a:r>
            <a:r>
              <a:rPr lang="ru-RU" sz="3000" b="1" i="1" dirty="0">
                <a:latin typeface="Times New Roman" pitchFamily="124" charset="0"/>
                <a:cs typeface="Times New Roman" pitchFamily="124" charset="0"/>
              </a:rPr>
              <a:t> </a:t>
            </a:r>
            <a:r>
              <a:rPr lang="ru-RU" sz="3000" dirty="0">
                <a:latin typeface="Times New Roman" pitchFamily="124" charset="0"/>
                <a:cs typeface="Times New Roman" pitchFamily="124" charset="0"/>
              </a:rPr>
              <a:t>и</a:t>
            </a:r>
            <a:r>
              <a:rPr lang="ru-RU" sz="3000" b="1" i="1" dirty="0">
                <a:latin typeface="Times New Roman" pitchFamily="124" charset="0"/>
                <a:cs typeface="Times New Roman" pitchFamily="124" charset="0"/>
              </a:rPr>
              <a:t> </a:t>
            </a:r>
            <a:r>
              <a:rPr lang="ru-RU" sz="3000" b="1" dirty="0" err="1">
                <a:solidFill>
                  <a:srgbClr val="FF9900"/>
                </a:solidFill>
                <a:latin typeface="Times New Roman" pitchFamily="124" charset="0"/>
                <a:cs typeface="Times New Roman" pitchFamily="124" charset="0"/>
              </a:rPr>
              <a:t>криптоанализ</a:t>
            </a:r>
            <a:r>
              <a:rPr lang="ru-RU" sz="3000" b="1" dirty="0">
                <a:solidFill>
                  <a:schemeClr val="tx2">
                    <a:lumMod val="75000"/>
                  </a:schemeClr>
                </a:solidFill>
                <a:latin typeface="Times New Roman" pitchFamily="124" charset="0"/>
                <a:cs typeface="Times New Roman" pitchFamily="124" charset="0"/>
              </a:rPr>
              <a:t>. </a:t>
            </a:r>
          </a:p>
          <a:p>
            <a:pPr>
              <a:buFont typeface="Arial" charset="0"/>
              <a:buChar char="•"/>
              <a:defRPr/>
            </a:pPr>
            <a:r>
              <a:rPr lang="ru-RU" sz="3000" dirty="0">
                <a:latin typeface="Times New Roman" pitchFamily="124" charset="0"/>
                <a:cs typeface="Times New Roman" pitchFamily="124" charset="0"/>
              </a:rPr>
              <a:t> </a:t>
            </a:r>
            <a:r>
              <a:rPr lang="ru-RU" sz="3000" b="1" dirty="0">
                <a:solidFill>
                  <a:srgbClr val="FF9900"/>
                </a:solidFill>
                <a:latin typeface="Times New Roman" pitchFamily="124" charset="0"/>
                <a:cs typeface="Times New Roman" pitchFamily="124" charset="0"/>
              </a:rPr>
              <a:t>Криптография </a:t>
            </a:r>
            <a:r>
              <a:rPr lang="ru-RU" sz="3000" dirty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24" charset="0"/>
                <a:cs typeface="Times New Roman" pitchFamily="124" charset="0"/>
              </a:rPr>
              <a:t>– это часть </a:t>
            </a:r>
            <a:r>
              <a:rPr lang="ru-RU" sz="3000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24" charset="0"/>
                <a:cs typeface="Times New Roman" pitchFamily="124" charset="0"/>
              </a:rPr>
              <a:t>криптологии</a:t>
            </a:r>
            <a:r>
              <a:rPr lang="ru-RU" sz="3000" dirty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24" charset="0"/>
                <a:cs typeface="Times New Roman" pitchFamily="124" charset="0"/>
              </a:rPr>
              <a:t>, связанная с проектированием секретных систем.</a:t>
            </a:r>
          </a:p>
          <a:p>
            <a:pPr>
              <a:buFont typeface="Arial" charset="0"/>
              <a:buChar char="•"/>
              <a:defRPr/>
            </a:pPr>
            <a:r>
              <a:rPr lang="ru-RU" sz="3000" b="1" dirty="0" err="1">
                <a:solidFill>
                  <a:srgbClr val="FF9900"/>
                </a:solidFill>
                <a:latin typeface="Times New Roman" pitchFamily="124" charset="0"/>
                <a:cs typeface="Times New Roman" pitchFamily="124" charset="0"/>
              </a:rPr>
              <a:t>Криптоанализ</a:t>
            </a:r>
            <a:r>
              <a:rPr lang="ru-RU" sz="3000" dirty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24" charset="0"/>
                <a:cs typeface="Times New Roman" pitchFamily="124" charset="0"/>
              </a:rPr>
              <a:t> – это часть </a:t>
            </a:r>
            <a:r>
              <a:rPr lang="ru-RU" sz="3000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24" charset="0"/>
                <a:cs typeface="Times New Roman" pitchFamily="124" charset="0"/>
              </a:rPr>
              <a:t>криптологии</a:t>
            </a:r>
            <a:r>
              <a:rPr lang="ru-RU" sz="3000" dirty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24" charset="0"/>
                <a:cs typeface="Times New Roman" pitchFamily="124" charset="0"/>
              </a:rPr>
              <a:t>, связанная со взломом секретных систем.</a:t>
            </a:r>
          </a:p>
        </p:txBody>
      </p:sp>
      <p:pic>
        <p:nvPicPr>
          <p:cNvPr id="4100" name="Picture 11" descr="3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582613"/>
            <a:ext cx="71516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AG00004_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4876800"/>
            <a:ext cx="124936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0F12C5-94F1-40D9-A8F6-7136D5B1B9A4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20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143000" y="476250"/>
            <a:ext cx="7543800" cy="649288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Асимметричные</a:t>
            </a:r>
            <a:r>
              <a:rPr lang="ru-RU" sz="3600" b="1" kern="0" dirty="0">
                <a:solidFill>
                  <a:srgbClr val="660033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криптосистемы</a:t>
            </a:r>
            <a:r>
              <a:rPr lang="en-US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основные идеи</a:t>
            </a:r>
            <a:r>
              <a:rPr lang="ru-RU" sz="3600" b="1" kern="0" dirty="0">
                <a:solidFill>
                  <a:srgbClr val="660033"/>
                </a:solidFill>
                <a:latin typeface="+mj-lt"/>
                <a:ea typeface="+mj-ea"/>
                <a:cs typeface="+mj-cs"/>
              </a:rPr>
              <a:t> </a:t>
            </a:r>
            <a:br>
              <a:rPr lang="ru-RU" sz="3600" b="1" kern="0" dirty="0">
                <a:solidFill>
                  <a:srgbClr val="660033"/>
                </a:solidFill>
                <a:latin typeface="+mj-lt"/>
                <a:ea typeface="+mj-ea"/>
                <a:cs typeface="+mj-cs"/>
              </a:rPr>
            </a:br>
            <a:endParaRPr lang="ru-RU" sz="36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143000" y="1600200"/>
            <a:ext cx="7543800" cy="5105400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defRPr/>
            </a:pPr>
            <a:r>
              <a:rPr lang="ru-RU" sz="2800" kern="0" dirty="0">
                <a:latin typeface="Times New Roman" pitchFamily="124" charset="0"/>
                <a:cs typeface="Times New Roman" pitchFamily="124" charset="0"/>
              </a:rPr>
              <a:t>	</a:t>
            </a:r>
            <a:r>
              <a:rPr lang="ru-RU" sz="2700" i="1" kern="0" dirty="0">
                <a:solidFill>
                  <a:srgbClr val="FF9900"/>
                </a:solidFill>
                <a:latin typeface="Times New Roman" pitchFamily="124" charset="0"/>
                <a:cs typeface="Times New Roman" pitchFamily="124" charset="0"/>
              </a:rPr>
              <a:t>Приёмник (Боб)</a:t>
            </a:r>
            <a:r>
              <a:rPr lang="en-US" sz="2700" kern="0" dirty="0">
                <a:solidFill>
                  <a:srgbClr val="FF9900"/>
                </a:solidFill>
                <a:latin typeface="Times New Roman" pitchFamily="124" charset="0"/>
                <a:cs typeface="Times New Roman" pitchFamily="124" charset="0"/>
              </a:rPr>
              <a:t>: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700" kern="0" dirty="0">
                <a:latin typeface="Times New Roman" pitchFamily="124" charset="0"/>
                <a:cs typeface="Times New Roman" pitchFamily="124" charset="0"/>
              </a:rPr>
              <a:t>публикует свой открытый ключ и алгоритм шифрования,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700" kern="0" dirty="0">
                <a:latin typeface="Times New Roman" pitchFamily="124" charset="0"/>
                <a:cs typeface="Times New Roman" pitchFamily="124" charset="0"/>
              </a:rPr>
              <a:t>сохраняет в секрете соответствующий секретный ключ. 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defRPr/>
            </a:pPr>
            <a:r>
              <a:rPr lang="en-US" sz="2700" kern="0" dirty="0">
                <a:latin typeface="Times New Roman" pitchFamily="124" charset="0"/>
                <a:cs typeface="Times New Roman" pitchFamily="124" charset="0"/>
              </a:rPr>
              <a:t>	</a:t>
            </a:r>
            <a:r>
              <a:rPr lang="ru-RU" sz="2700" i="1" kern="0" dirty="0">
                <a:solidFill>
                  <a:srgbClr val="FF9900"/>
                </a:solidFill>
                <a:latin typeface="Times New Roman" pitchFamily="124" charset="0"/>
                <a:cs typeface="Times New Roman" pitchFamily="124" charset="0"/>
              </a:rPr>
              <a:t>Передатчик (Алиса)</a:t>
            </a:r>
            <a:r>
              <a:rPr lang="en-US" sz="2700" i="1" kern="0" dirty="0">
                <a:solidFill>
                  <a:srgbClr val="FF9900"/>
                </a:solidFill>
                <a:latin typeface="Times New Roman" pitchFamily="124" charset="0"/>
                <a:cs typeface="Times New Roman" pitchFamily="124" charset="0"/>
              </a:rPr>
              <a:t>: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700" kern="0" dirty="0">
                <a:latin typeface="Times New Roman" pitchFamily="124" charset="0"/>
                <a:cs typeface="Times New Roman" pitchFamily="124" charset="0"/>
              </a:rPr>
              <a:t>из справочника берёт открытый ключ и алгоритм шифрования Боба, 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700" kern="0" dirty="0">
                <a:latin typeface="Times New Roman" pitchFamily="124" charset="0"/>
                <a:cs typeface="Times New Roman" pitchFamily="124" charset="0"/>
              </a:rPr>
              <a:t>шифрует сообщение, используя открытый ключ и алгоритм шифрования Боба,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700" kern="0" dirty="0">
                <a:latin typeface="Times New Roman" pitchFamily="124" charset="0"/>
                <a:cs typeface="Times New Roman" pitchFamily="124" charset="0"/>
              </a:rPr>
              <a:t>посылает  шифр Бобу.</a:t>
            </a:r>
            <a:endParaRPr lang="en-US" sz="2700" kern="0" dirty="0">
              <a:latin typeface="Times New Roman" pitchFamily="124" charset="0"/>
              <a:cs typeface="Times New Roman" pitchFamily="124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endParaRPr lang="ru-RU" sz="2800" kern="0" dirty="0">
              <a:latin typeface="Times New Roman" pitchFamily="124" charset="0"/>
              <a:cs typeface="Times New Roman" pitchFamily="124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defRPr/>
            </a:pPr>
            <a:endParaRPr lang="ru-RU" sz="3200" kern="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smtClean="0">
                <a:solidFill>
                  <a:srgbClr val="FF9900"/>
                </a:solidFill>
              </a:rPr>
              <a:t>Асимметричные</a:t>
            </a:r>
            <a:r>
              <a:rPr lang="ru-RU" sz="3600" b="1" smtClean="0">
                <a:solidFill>
                  <a:srgbClr val="660033"/>
                </a:solidFill>
              </a:rPr>
              <a:t> </a:t>
            </a:r>
            <a:r>
              <a:rPr lang="ru-RU" sz="3600" b="1" smtClean="0">
                <a:solidFill>
                  <a:srgbClr val="FF9900"/>
                </a:solidFill>
              </a:rPr>
              <a:t>криптосистемы</a:t>
            </a:r>
            <a:r>
              <a:rPr lang="en-US" sz="3600" b="1" smtClean="0">
                <a:solidFill>
                  <a:srgbClr val="FF9900"/>
                </a:solidFill>
              </a:rPr>
              <a:t>: </a:t>
            </a:r>
            <a:r>
              <a:rPr lang="ru-RU" sz="3600" b="1" smtClean="0">
                <a:solidFill>
                  <a:srgbClr val="FF9900"/>
                </a:solidFill>
              </a:rPr>
              <a:t>основные идеи</a:t>
            </a:r>
            <a:endParaRPr lang="ru-RU" sz="3600" smtClean="0"/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Symbol" pitchFamily="18" charset="2"/>
              <a:buNone/>
            </a:pPr>
            <a:r>
              <a:rPr lang="ru-RU" sz="2800" i="1" smtClean="0">
                <a:solidFill>
                  <a:srgbClr val="FF9900"/>
                </a:solidFill>
              </a:rPr>
              <a:t>	 Приёмник (Боб)</a:t>
            </a:r>
            <a:r>
              <a:rPr lang="en-US" sz="2800" smtClean="0">
                <a:solidFill>
                  <a:srgbClr val="FF9900"/>
                </a:solidFill>
              </a:rPr>
              <a:t>:</a:t>
            </a:r>
          </a:p>
          <a:p>
            <a:r>
              <a:rPr lang="ru-RU" sz="2800" smtClean="0"/>
              <a:t>получает шифр от передатчика (Алисы),</a:t>
            </a:r>
            <a:endParaRPr lang="en-US" sz="2800" smtClean="0"/>
          </a:p>
          <a:p>
            <a:r>
              <a:rPr lang="ru-RU" sz="2800" smtClean="0"/>
              <a:t>дешифрует шифр, используя свой секретный ключ и алгоритм дешифрования.</a:t>
            </a:r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011227-9A42-42C3-862A-B4156180FC4D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21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smtClean="0">
                <a:solidFill>
                  <a:srgbClr val="FF9900"/>
                </a:solidFill>
              </a:rPr>
              <a:t>Асимметричные</a:t>
            </a:r>
            <a:r>
              <a:rPr lang="ru-RU" sz="3600" b="1" smtClean="0">
                <a:solidFill>
                  <a:srgbClr val="660033"/>
                </a:solidFill>
              </a:rPr>
              <a:t> </a:t>
            </a:r>
            <a:r>
              <a:rPr lang="ru-RU" sz="3600" b="1" smtClean="0">
                <a:solidFill>
                  <a:srgbClr val="FF9900"/>
                </a:solidFill>
              </a:rPr>
              <a:t>криптосистемы</a:t>
            </a:r>
            <a:r>
              <a:rPr lang="en-US" sz="3600" b="1" smtClean="0">
                <a:solidFill>
                  <a:srgbClr val="FF9900"/>
                </a:solidFill>
              </a:rPr>
              <a:t>: </a:t>
            </a:r>
            <a:r>
              <a:rPr lang="ru-RU" sz="3600" b="1" smtClean="0">
                <a:solidFill>
                  <a:srgbClr val="FF9900"/>
                </a:solidFill>
              </a:rPr>
              <a:t>основные свойства</a:t>
            </a:r>
            <a:endParaRPr lang="ru-RU" sz="3600" smtClean="0"/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>
          <a:xfrm>
            <a:off x="1219200" y="1600200"/>
            <a:ext cx="7772400" cy="4953000"/>
          </a:xfrm>
        </p:spPr>
        <p:txBody>
          <a:bodyPr/>
          <a:lstStyle/>
          <a:p>
            <a:r>
              <a:rPr lang="ru-RU" sz="2800" smtClean="0"/>
              <a:t>Для шифрования и дешифрования используются </a:t>
            </a:r>
            <a:r>
              <a:rPr lang="ru-RU" sz="2800" i="1" smtClean="0">
                <a:solidFill>
                  <a:srgbClr val="FF9900"/>
                </a:solidFill>
              </a:rPr>
              <a:t>различные</a:t>
            </a:r>
            <a:r>
              <a:rPr lang="ru-RU" sz="2800" b="1" smtClean="0">
                <a:solidFill>
                  <a:srgbClr val="FF9900"/>
                </a:solidFill>
              </a:rPr>
              <a:t> </a:t>
            </a:r>
            <a:r>
              <a:rPr lang="ru-RU" sz="2800" i="1" smtClean="0">
                <a:solidFill>
                  <a:srgbClr val="FF9900"/>
                </a:solidFill>
              </a:rPr>
              <a:t>ключи.</a:t>
            </a:r>
          </a:p>
          <a:p>
            <a:r>
              <a:rPr lang="ru-RU" sz="2800" smtClean="0"/>
              <a:t>Для</a:t>
            </a:r>
            <a:r>
              <a:rPr lang="ru-RU" sz="2800" i="1" smtClean="0">
                <a:solidFill>
                  <a:srgbClr val="660033"/>
                </a:solidFill>
              </a:rPr>
              <a:t> </a:t>
            </a:r>
            <a:r>
              <a:rPr lang="ru-RU" sz="2800" smtClean="0"/>
              <a:t>шифрования сообщений используется </a:t>
            </a:r>
            <a:r>
              <a:rPr lang="ru-RU" sz="2800" i="1" smtClean="0">
                <a:solidFill>
                  <a:srgbClr val="FF9900"/>
                </a:solidFill>
              </a:rPr>
              <a:t>открытый ключ</a:t>
            </a:r>
            <a:r>
              <a:rPr lang="en-US" sz="2800" i="1" smtClean="0">
                <a:solidFill>
                  <a:srgbClr val="FF9900"/>
                </a:solidFill>
              </a:rPr>
              <a:t>,</a:t>
            </a:r>
            <a:r>
              <a:rPr lang="en-US" sz="2800" i="1" smtClean="0">
                <a:solidFill>
                  <a:srgbClr val="660033"/>
                </a:solidFill>
              </a:rPr>
              <a:t> </a:t>
            </a:r>
            <a:r>
              <a:rPr lang="ru-RU" sz="2800" smtClean="0"/>
              <a:t>являющийся общедоступным.</a:t>
            </a:r>
          </a:p>
          <a:p>
            <a:r>
              <a:rPr lang="ru-RU" sz="2800" smtClean="0"/>
              <a:t>Для</a:t>
            </a:r>
            <a:r>
              <a:rPr lang="ru-RU" sz="2800" i="1" smtClean="0">
                <a:solidFill>
                  <a:srgbClr val="660033"/>
                </a:solidFill>
              </a:rPr>
              <a:t> </a:t>
            </a:r>
            <a:r>
              <a:rPr lang="ru-RU" sz="2800" smtClean="0"/>
              <a:t>дешифрования сообщений используется </a:t>
            </a:r>
            <a:r>
              <a:rPr lang="ru-RU" sz="2800" i="1" smtClean="0">
                <a:solidFill>
                  <a:srgbClr val="FF9900"/>
                </a:solidFill>
              </a:rPr>
              <a:t>закрытый ключ,</a:t>
            </a:r>
            <a:r>
              <a:rPr lang="ru-RU" sz="2800" i="1" smtClean="0">
                <a:solidFill>
                  <a:srgbClr val="660033"/>
                </a:solidFill>
              </a:rPr>
              <a:t> </a:t>
            </a:r>
            <a:r>
              <a:rPr lang="ru-RU" sz="2800" smtClean="0"/>
              <a:t>являющийся секретным.</a:t>
            </a:r>
            <a:endParaRPr lang="ru-RU" sz="2800" i="1" smtClean="0">
              <a:solidFill>
                <a:srgbClr val="660033"/>
              </a:solidFill>
            </a:endParaRPr>
          </a:p>
          <a:p>
            <a:r>
              <a:rPr lang="ru-RU" sz="2800" smtClean="0"/>
              <a:t>Знание открытого ключа не даёт возможность определить закрытый ключ.</a:t>
            </a:r>
          </a:p>
          <a:p>
            <a:pPr>
              <a:buFont typeface="Symbol" pitchFamily="18" charset="2"/>
              <a:buNone/>
            </a:pPr>
            <a:endParaRPr lang="en-US" sz="2800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5AE55B-83D1-4128-99AE-E39DD5297A47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22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CB737D-1913-4F16-8811-8670C2C2D3AC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23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143000" y="274638"/>
            <a:ext cx="75438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Асимметричные криптосистемы</a:t>
            </a:r>
            <a:r>
              <a:rPr lang="en-US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ru-RU" sz="3600" b="1" kern="0" dirty="0" err="1">
                <a:solidFill>
                  <a:srgbClr val="FF9900"/>
                </a:solidFill>
                <a:latin typeface="+mj-lt"/>
                <a:ea typeface="+mj-ea"/>
                <a:cs typeface="+mj-cs"/>
              </a:rPr>
              <a:t>д</a:t>
            </a:r>
            <a:r>
              <a:rPr lang="ru-RU" sz="3600" b="1" kern="0" dirty="0" err="1">
                <a:solidFill>
                  <a:srgbClr val="FF9900"/>
                </a:solidFill>
                <a:latin typeface="Times New Roman" pitchFamily="124" charset="0"/>
                <a:cs typeface="Times New Roman" pitchFamily="124" charset="0"/>
              </a:rPr>
              <a:t>остоинства</a:t>
            </a: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143000" y="1600200"/>
            <a:ext cx="7543800" cy="4525963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800" kern="0" dirty="0">
                <a:latin typeface="+mn-lt"/>
                <a:cs typeface="+mn-cs"/>
              </a:rPr>
              <a:t>Не требуется секретный общий ключ.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800" kern="0" dirty="0">
                <a:latin typeface="+mn-lt"/>
                <a:cs typeface="+mn-cs"/>
              </a:rPr>
              <a:t>Простая схема обеспечения секретности (не требуется доверяемая третья сторона).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800" kern="0" dirty="0">
                <a:latin typeface="+mn-lt"/>
                <a:cs typeface="+mn-cs"/>
              </a:rPr>
              <a:t>Удобна для защиты информации в открытой многопользовательской среде.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smtClean="0">
                <a:solidFill>
                  <a:srgbClr val="FF9900"/>
                </a:solidFill>
              </a:rPr>
              <a:t>Известные асимметричные криптосистемы</a:t>
            </a:r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smtClean="0"/>
              <a:t>Известные криптосистемы с открытым ключом</a:t>
            </a:r>
            <a:r>
              <a:rPr lang="en-US" sz="2800" smtClean="0"/>
              <a:t>: </a:t>
            </a:r>
            <a:r>
              <a:rPr lang="en-US" sz="2800" b="1" i="1" smtClean="0">
                <a:solidFill>
                  <a:srgbClr val="FF9900"/>
                </a:solidFill>
              </a:rPr>
              <a:t>RSA, ElGamal, McEliece</a:t>
            </a:r>
            <a:r>
              <a:rPr lang="ru-RU" sz="2800" b="1" i="1" smtClean="0">
                <a:solidFill>
                  <a:srgbClr val="FF9900"/>
                </a:solidFill>
              </a:rPr>
              <a:t>.</a:t>
            </a:r>
          </a:p>
          <a:p>
            <a:r>
              <a:rPr lang="ru-RU" sz="2800" b="1" i="1" smtClean="0">
                <a:solidFill>
                  <a:srgbClr val="FF9900"/>
                </a:solidFill>
              </a:rPr>
              <a:t>Криптосистема </a:t>
            </a:r>
            <a:r>
              <a:rPr lang="en-US" sz="2800" b="1" i="1" smtClean="0">
                <a:solidFill>
                  <a:srgbClr val="FF9900"/>
                </a:solidFill>
              </a:rPr>
              <a:t>RSA </a:t>
            </a:r>
            <a:r>
              <a:rPr lang="en-US" sz="2800" smtClean="0"/>
              <a:t>(</a:t>
            </a:r>
            <a:r>
              <a:rPr lang="ru-RU" sz="2800" smtClean="0"/>
              <a:t>создатели</a:t>
            </a:r>
            <a:r>
              <a:rPr lang="en-US" sz="2800" smtClean="0"/>
              <a:t>: </a:t>
            </a:r>
            <a:r>
              <a:rPr lang="ru-RU" sz="2800" smtClean="0"/>
              <a:t>Р. Ривест, А. Шамир и Л. Адлеман(1977 г.)</a:t>
            </a:r>
            <a:r>
              <a:rPr lang="en-US" sz="2800" smtClean="0"/>
              <a:t>)</a:t>
            </a:r>
            <a:r>
              <a:rPr lang="ru-RU" sz="2800" smtClean="0"/>
              <a:t> – одна из надёжных криптосистем. </a:t>
            </a:r>
          </a:p>
          <a:p>
            <a:pPr>
              <a:buFont typeface="Symbol" pitchFamily="18" charset="2"/>
              <a:buNone/>
            </a:pPr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E67CE1-5A9A-4351-9C6A-2B6813EA73B5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24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9" name="Pictur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4191000"/>
            <a:ext cx="2971800" cy="208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Subtitle 2"/>
          <p:cNvSpPr txBox="1">
            <a:spLocks/>
          </p:cNvSpPr>
          <p:nvPr/>
        </p:nvSpPr>
        <p:spPr bwMode="auto">
          <a:xfrm>
            <a:off x="5029200" y="5334000"/>
            <a:ext cx="381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Wingdings" pitchFamily="2" charset="2"/>
              <a:buNone/>
            </a:pPr>
            <a:r>
              <a:rPr lang="ru-RU" b="1"/>
              <a:t>Шамир, Ривест</a:t>
            </a:r>
            <a:r>
              <a:rPr lang="en-US" b="1"/>
              <a:t> </a:t>
            </a:r>
            <a:r>
              <a:rPr lang="ru-RU" b="1"/>
              <a:t>и Адлеман</a:t>
            </a:r>
            <a:endParaRPr lang="en-US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CD147A-509A-4BB7-B19A-D5D995F9E9DD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1066800" y="1066800"/>
            <a:ext cx="7773988" cy="5105400"/>
          </a:xfrm>
        </p:spPr>
        <p:txBody>
          <a:bodyPr/>
          <a:lstStyle/>
          <a:p>
            <a:r>
              <a:rPr lang="ru-RU" sz="3000" i="1" smtClean="0">
                <a:solidFill>
                  <a:srgbClr val="FF9900"/>
                </a:solidFill>
              </a:rPr>
              <a:t>Криптограф</a:t>
            </a:r>
            <a:r>
              <a:rPr lang="ru-RU" sz="3000" smtClean="0"/>
              <a:t> ищет методы, обеспечивающие секретность и</a:t>
            </a:r>
            <a:r>
              <a:rPr lang="en-US" sz="3000" smtClean="0"/>
              <a:t>/</a:t>
            </a:r>
            <a:r>
              <a:rPr lang="ru-RU" sz="3000" smtClean="0"/>
              <a:t>или подлинность информации путём шифрования исходного текста.</a:t>
            </a:r>
          </a:p>
          <a:p>
            <a:r>
              <a:rPr lang="ru-RU" sz="3000" i="1" smtClean="0">
                <a:solidFill>
                  <a:srgbClr val="FF9900"/>
                </a:solidFill>
              </a:rPr>
              <a:t>Криптоаналитик</a:t>
            </a:r>
            <a:r>
              <a:rPr lang="ru-RU" sz="3000" smtClean="0"/>
              <a:t> пытается выполнить обратную задачу, раскрывая шифр или подделывая сообщение так, чтобы выдать их за подлинные. </a:t>
            </a:r>
          </a:p>
          <a:p>
            <a:endParaRPr lang="ru-RU" smtClean="0"/>
          </a:p>
        </p:txBody>
      </p:sp>
      <p:pic>
        <p:nvPicPr>
          <p:cNvPr id="5124" name="Picture 11" descr="3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617538"/>
            <a:ext cx="7227888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D47B58-5095-49EC-A46D-F4CE21C5F569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143000" y="381000"/>
            <a:ext cx="7775575" cy="10556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3600" b="1" kern="0" dirty="0">
                <a:solidFill>
                  <a:srgbClr val="FF9900"/>
                </a:solidFill>
                <a:latin typeface="+mn-lt"/>
                <a:ea typeface="+mj-ea"/>
                <a:cs typeface="+mj-cs"/>
              </a:rPr>
              <a:t>Основная схема криптографии</a:t>
            </a:r>
            <a:endParaRPr lang="ru-RU" sz="3600" kern="0" dirty="0">
              <a:solidFill>
                <a:srgbClr val="FF9900"/>
              </a:solidFill>
              <a:latin typeface="+mn-lt"/>
              <a:ea typeface="+mj-ea"/>
              <a:cs typeface="+mj-cs"/>
            </a:endParaRPr>
          </a:p>
        </p:txBody>
      </p:sp>
      <p:pic>
        <p:nvPicPr>
          <p:cNvPr id="6148" name="Рисунок 6" descr="схем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524000"/>
            <a:ext cx="793432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34400" y="2057400"/>
            <a:ext cx="576263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2133600"/>
            <a:ext cx="5524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5C42A8-BABB-4E45-876E-D084D2812DA8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381000"/>
            <a:ext cx="7239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kern="0" dirty="0">
                <a:solidFill>
                  <a:srgbClr val="FF9900"/>
                </a:solidFill>
                <a:latin typeface="Times New Roman" pitchFamily="124" charset="0"/>
                <a:cs typeface="Times New Roman" pitchFamily="124" charset="0"/>
              </a:rPr>
              <a:t>Основная схема криптографии</a:t>
            </a:r>
            <a:endParaRPr lang="ru-RU" sz="3600" kern="0" dirty="0">
              <a:solidFill>
                <a:srgbClr val="FF9900"/>
              </a:solidFill>
              <a:latin typeface="Times New Roman" pitchFamily="124" charset="0"/>
              <a:cs typeface="Times New Roman" pitchFamily="124" charset="0"/>
            </a:endParaRPr>
          </a:p>
          <a:p>
            <a:pPr>
              <a:defRPr/>
            </a:pPr>
            <a:endParaRPr lang="ru-RU" dirty="0">
              <a:latin typeface="Times New Roman" pitchFamily="124" charset="0"/>
              <a:cs typeface="Times New Roman" pitchFamily="12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47800" y="1295400"/>
            <a:ext cx="7239000" cy="27638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800" b="1" i="1" kern="0" dirty="0">
                <a:solidFill>
                  <a:srgbClr val="FF9900"/>
                </a:solidFill>
                <a:latin typeface="Times New Roman" pitchFamily="124" charset="0"/>
                <a:cs typeface="Times New Roman" pitchFamily="124" charset="0"/>
              </a:rPr>
              <a:t>Криптографическая схема называется абсолютно секретной</a:t>
            </a:r>
            <a:r>
              <a:rPr lang="ru-RU" sz="2800" kern="0" dirty="0">
                <a:latin typeface="Times New Roman" pitchFamily="124" charset="0"/>
                <a:cs typeface="Times New Roman" pitchFamily="124" charset="0"/>
              </a:rPr>
              <a:t>, если знание шифра не даёт информации об открытом тексте.</a:t>
            </a:r>
            <a:endParaRPr lang="en-US" sz="2800" kern="0" dirty="0">
              <a:latin typeface="Times New Roman" pitchFamily="124" charset="0"/>
              <a:cs typeface="Times New Roman" pitchFamily="124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800" b="1" kern="0" dirty="0">
                <a:solidFill>
                  <a:srgbClr val="FF9900"/>
                </a:solidFill>
                <a:latin typeface="Times New Roman" pitchFamily="124" charset="0"/>
                <a:cs typeface="Times New Roman" pitchFamily="124" charset="0"/>
              </a:rPr>
              <a:t>Задача состоит в построении абсолютно секретных криптографических схем.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1D03C6-0793-4825-83CF-EC066B306944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219200" y="274638"/>
            <a:ext cx="74676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Категории</a:t>
            </a:r>
            <a:r>
              <a:rPr lang="ru-RU" sz="3600" b="1" kern="0" dirty="0">
                <a:solidFill>
                  <a:srgbClr val="660033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криптографии</a:t>
            </a:r>
          </a:p>
        </p:txBody>
      </p:sp>
      <p:pic>
        <p:nvPicPr>
          <p:cNvPr id="4" name="Содержимое 3" descr="категории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600200"/>
            <a:ext cx="8001000" cy="476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960975-BA3D-43AA-9263-A20C0AB61389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143000" y="274638"/>
            <a:ext cx="7750175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Ключи, используемые в криптографии</a:t>
            </a:r>
          </a:p>
        </p:txBody>
      </p:sp>
      <p:pic>
        <p:nvPicPr>
          <p:cNvPr id="4" name="Содержимое 3" descr="ключи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5225" y="1752600"/>
            <a:ext cx="7978775" cy="455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672CEF-3685-4E56-AABB-D701F5298CF8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600" b="1" smtClean="0">
                <a:solidFill>
                  <a:srgbClr val="FF9900"/>
                </a:solidFill>
              </a:rPr>
              <a:t>Шенноновская</a:t>
            </a:r>
            <a:r>
              <a:rPr lang="ru-RU" sz="3600" b="1" smtClean="0"/>
              <a:t> </a:t>
            </a:r>
            <a:r>
              <a:rPr lang="ru-RU" sz="3600" b="1" smtClean="0">
                <a:solidFill>
                  <a:srgbClr val="FF9900"/>
                </a:solidFill>
              </a:rPr>
              <a:t>теория</a:t>
            </a:r>
            <a:r>
              <a:rPr lang="ru-RU" sz="3600" b="1" smtClean="0"/>
              <a:t> </a:t>
            </a:r>
            <a:r>
              <a:rPr lang="ru-RU" sz="3600" b="1" smtClean="0">
                <a:solidFill>
                  <a:srgbClr val="FF9900"/>
                </a:solidFill>
              </a:rPr>
              <a:t>секретности</a:t>
            </a:r>
            <a:endParaRPr lang="en-US" sz="3600" b="1" smtClean="0">
              <a:solidFill>
                <a:srgbClr val="FF9900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371600" y="1295400"/>
            <a:ext cx="7543800" cy="5105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Symbol" pitchFamily="124" charset="2"/>
              <a:buChar char="¨"/>
              <a:defRPr/>
            </a:pPr>
            <a:r>
              <a:rPr lang="ru-RU" sz="2800" b="1" kern="0" dirty="0">
                <a:solidFill>
                  <a:srgbClr val="FF9900"/>
                </a:solidFill>
                <a:latin typeface="+mn-lt"/>
                <a:cs typeface="+mn-cs"/>
              </a:rPr>
              <a:t>Теорема Шеннона</a:t>
            </a:r>
            <a:r>
              <a:rPr lang="en-US" sz="2800" b="1" kern="0" dirty="0">
                <a:solidFill>
                  <a:srgbClr val="FF9900"/>
                </a:solidFill>
                <a:latin typeface="+mn-lt"/>
                <a:cs typeface="+mn-cs"/>
              </a:rPr>
              <a:t>: </a:t>
            </a:r>
            <a:r>
              <a:rPr lang="ru-RU" sz="2800" kern="0" dirty="0">
                <a:latin typeface="+mn-lt"/>
                <a:cs typeface="+mn-cs"/>
              </a:rPr>
              <a:t>Для того, чтобы к</a:t>
            </a:r>
            <a:r>
              <a:rPr lang="ru-RU" sz="2800" kern="0" dirty="0" err="1">
                <a:latin typeface="Times New Roman" pitchFamily="124" charset="0"/>
                <a:cs typeface="Times New Roman" pitchFamily="124" charset="0"/>
              </a:rPr>
              <a:t>риптографическая</a:t>
            </a:r>
            <a:r>
              <a:rPr lang="ru-RU" sz="2800" kern="0" dirty="0">
                <a:latin typeface="Times New Roman" pitchFamily="124" charset="0"/>
                <a:cs typeface="Times New Roman" pitchFamily="124" charset="0"/>
              </a:rPr>
              <a:t> схема была абсолютно</a:t>
            </a:r>
            <a:r>
              <a:rPr lang="ru-RU" sz="2800" i="1" kern="0" dirty="0">
                <a:latin typeface="Times New Roman" pitchFamily="124" charset="0"/>
                <a:cs typeface="Times New Roman" pitchFamily="124" charset="0"/>
              </a:rPr>
              <a:t> </a:t>
            </a:r>
            <a:r>
              <a:rPr lang="ru-RU" sz="2800" kern="0" dirty="0">
                <a:latin typeface="Times New Roman" pitchFamily="124" charset="0"/>
                <a:cs typeface="Times New Roman" pitchFamily="124" charset="0"/>
              </a:rPr>
              <a:t>секретной, </a:t>
            </a:r>
            <a:r>
              <a:rPr lang="ru-RU" sz="2800" i="1" kern="0" dirty="0">
                <a:latin typeface="Times New Roman" pitchFamily="124" charset="0"/>
                <a:cs typeface="Times New Roman" pitchFamily="124" charset="0"/>
              </a:rPr>
              <a:t>секретный ключ должен быть случайным и </a:t>
            </a:r>
            <a:r>
              <a:rPr lang="ru-RU" sz="2800" i="1" kern="0" dirty="0">
                <a:latin typeface="+mn-lt"/>
                <a:cs typeface="+mn-cs"/>
              </a:rPr>
              <a:t>длина ключа должна быть по крайней мере равна длине </a:t>
            </a:r>
            <a:r>
              <a:rPr lang="ru-RU" sz="2800" i="1" kern="0" dirty="0">
                <a:latin typeface="Times New Roman" pitchFamily="124" charset="0"/>
                <a:cs typeface="Times New Roman" pitchFamily="124" charset="0"/>
              </a:rPr>
              <a:t>открытого текста.</a:t>
            </a:r>
            <a:endParaRPr lang="en-US" sz="2800" i="1" kern="0" dirty="0">
              <a:latin typeface="+mn-lt"/>
              <a:cs typeface="+mn-cs"/>
            </a:endParaRPr>
          </a:p>
        </p:txBody>
      </p:sp>
      <p:pic>
        <p:nvPicPr>
          <p:cNvPr id="5" name="shortsha.avi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videoFile r:link="rId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438400" y="4495800"/>
            <a:ext cx="2063750" cy="1905000"/>
          </a:xfrm>
          <a:effectLst>
            <a:outerShdw dist="35921" dir="2700000" algn="ctr" rotWithShape="0">
              <a:srgbClr val="808080"/>
            </a:outerShdw>
          </a:effectLst>
        </p:spPr>
      </p:pic>
      <p:sp>
        <p:nvSpPr>
          <p:cNvPr id="10246" name="Subtitle 2"/>
          <p:cNvSpPr txBox="1">
            <a:spLocks/>
          </p:cNvSpPr>
          <p:nvPr/>
        </p:nvSpPr>
        <p:spPr bwMode="auto">
          <a:xfrm>
            <a:off x="4648200" y="5715000"/>
            <a:ext cx="3352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Wingdings" pitchFamily="2" charset="2"/>
              <a:buNone/>
            </a:pPr>
            <a:r>
              <a:rPr lang="ru-RU" b="1"/>
              <a:t>Клод Шеннон</a:t>
            </a:r>
            <a:r>
              <a:rPr lang="en-US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" dur="839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mute="1"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368A7A-5ACB-42C7-A809-45758AD34236}" type="slidenum">
              <a:rPr lang="he-IL" smtClean="0"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143000" y="381000"/>
            <a:ext cx="7543800" cy="1036638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Симметричные</a:t>
            </a:r>
            <a:r>
              <a:rPr lang="ru-RU" sz="3600" b="1" kern="0" dirty="0">
                <a:solidFill>
                  <a:srgbClr val="660033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600" b="1" kern="0" dirty="0">
                <a:solidFill>
                  <a:srgbClr val="FF9900"/>
                </a:solidFill>
                <a:latin typeface="+mj-lt"/>
                <a:ea typeface="+mj-ea"/>
                <a:cs typeface="+mj-cs"/>
              </a:rPr>
              <a:t>криптосистемы</a:t>
            </a:r>
            <a:endParaRPr lang="ru-RU" sz="3600" kern="0" dirty="0">
              <a:solidFill>
                <a:srgbClr val="FF990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1268" name="Рисунок 6" descr="схема_симметр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447800"/>
            <a:ext cx="793432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34400" y="1981200"/>
            <a:ext cx="576263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74750" y="2057400"/>
            <a:ext cx="5524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ock And Key">
  <a:themeElements>
    <a:clrScheme name="Lock And Key 1">
      <a:dk1>
        <a:srgbClr val="200B5B"/>
      </a:dk1>
      <a:lt1>
        <a:srgbClr val="EAEAEA"/>
      </a:lt1>
      <a:dk2>
        <a:srgbClr val="6600FF"/>
      </a:dk2>
      <a:lt2>
        <a:srgbClr val="FFCC66"/>
      </a:lt2>
      <a:accent1>
        <a:srgbClr val="EEB00B"/>
      </a:accent1>
      <a:accent2>
        <a:srgbClr val="6600CC"/>
      </a:accent2>
      <a:accent3>
        <a:srgbClr val="B8AAFF"/>
      </a:accent3>
      <a:accent4>
        <a:srgbClr val="C8C8C8"/>
      </a:accent4>
      <a:accent5>
        <a:srgbClr val="F5D4AA"/>
      </a:accent5>
      <a:accent6>
        <a:srgbClr val="5C00B9"/>
      </a:accent6>
      <a:hlink>
        <a:srgbClr val="FF33CC"/>
      </a:hlink>
      <a:folHlink>
        <a:srgbClr val="CC99FF"/>
      </a:folHlink>
    </a:clrScheme>
    <a:fontScheme name="Lock And Key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cs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cs typeface="Times New Roman" charset="0"/>
          </a:defRPr>
        </a:defPPr>
      </a:lstStyle>
    </a:lnDef>
  </a:objectDefaults>
  <a:extraClrSchemeLst>
    <a:extraClrScheme>
      <a:clrScheme name="Lock And Key 1">
        <a:dk1>
          <a:srgbClr val="200B5B"/>
        </a:dk1>
        <a:lt1>
          <a:srgbClr val="EAEAEA"/>
        </a:lt1>
        <a:dk2>
          <a:srgbClr val="6600FF"/>
        </a:dk2>
        <a:lt2>
          <a:srgbClr val="FFCC66"/>
        </a:lt2>
        <a:accent1>
          <a:srgbClr val="EEB00B"/>
        </a:accent1>
        <a:accent2>
          <a:srgbClr val="6600CC"/>
        </a:accent2>
        <a:accent3>
          <a:srgbClr val="B8AAFF"/>
        </a:accent3>
        <a:accent4>
          <a:srgbClr val="C8C8C8"/>
        </a:accent4>
        <a:accent5>
          <a:srgbClr val="F5D4AA"/>
        </a:accent5>
        <a:accent6>
          <a:srgbClr val="5C00B9"/>
        </a:accent6>
        <a:hlink>
          <a:srgbClr val="FF33CC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2">
        <a:dk1>
          <a:srgbClr val="393939"/>
        </a:dk1>
        <a:lt1>
          <a:srgbClr val="FFFFFF"/>
        </a:lt1>
        <a:dk2>
          <a:srgbClr val="6600CC"/>
        </a:dk2>
        <a:lt2>
          <a:srgbClr val="CCCCFF"/>
        </a:lt2>
        <a:accent1>
          <a:srgbClr val="F9D87E"/>
        </a:accent1>
        <a:accent2>
          <a:srgbClr val="FFCCCC"/>
        </a:accent2>
        <a:accent3>
          <a:srgbClr val="FFFFFF"/>
        </a:accent3>
        <a:accent4>
          <a:srgbClr val="2F2F2F"/>
        </a:accent4>
        <a:accent5>
          <a:srgbClr val="FBE9C0"/>
        </a:accent5>
        <a:accent6>
          <a:srgbClr val="E7B9B9"/>
        </a:accent6>
        <a:hlink>
          <a:srgbClr val="FFCC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ck And Key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ck And Key 4">
        <a:dk1>
          <a:srgbClr val="330000"/>
        </a:dk1>
        <a:lt1>
          <a:srgbClr val="FFFFCC"/>
        </a:lt1>
        <a:dk2>
          <a:srgbClr val="000000"/>
        </a:dk2>
        <a:lt2>
          <a:srgbClr val="FFCC00"/>
        </a:lt2>
        <a:accent1>
          <a:srgbClr val="FF9900"/>
        </a:accent1>
        <a:accent2>
          <a:srgbClr val="330099"/>
        </a:accent2>
        <a:accent3>
          <a:srgbClr val="AAAAAA"/>
        </a:accent3>
        <a:accent4>
          <a:srgbClr val="DADAAE"/>
        </a:accent4>
        <a:accent5>
          <a:srgbClr val="FFCAAA"/>
        </a:accent5>
        <a:accent6>
          <a:srgbClr val="2D008A"/>
        </a:accent6>
        <a:hlink>
          <a:srgbClr val="FF6633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5">
        <a:dk1>
          <a:srgbClr val="333300"/>
        </a:dk1>
        <a:lt1>
          <a:srgbClr val="DDDDDD"/>
        </a:lt1>
        <a:dk2>
          <a:srgbClr val="996600"/>
        </a:dk2>
        <a:lt2>
          <a:srgbClr val="FFCC66"/>
        </a:lt2>
        <a:accent1>
          <a:srgbClr val="EEB00B"/>
        </a:accent1>
        <a:accent2>
          <a:srgbClr val="330099"/>
        </a:accent2>
        <a:accent3>
          <a:srgbClr val="CAB8AA"/>
        </a:accent3>
        <a:accent4>
          <a:srgbClr val="BDBDBD"/>
        </a:accent4>
        <a:accent5>
          <a:srgbClr val="F5D4AA"/>
        </a:accent5>
        <a:accent6>
          <a:srgbClr val="2D008A"/>
        </a:accent6>
        <a:hlink>
          <a:srgbClr val="FF6633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6">
        <a:dk1>
          <a:srgbClr val="003300"/>
        </a:dk1>
        <a:lt1>
          <a:srgbClr val="FFFFCC"/>
        </a:lt1>
        <a:dk2>
          <a:srgbClr val="999933"/>
        </a:dk2>
        <a:lt2>
          <a:srgbClr val="FFFF66"/>
        </a:lt2>
        <a:accent1>
          <a:srgbClr val="CC9900"/>
        </a:accent1>
        <a:accent2>
          <a:srgbClr val="330099"/>
        </a:accent2>
        <a:accent3>
          <a:srgbClr val="CACAAD"/>
        </a:accent3>
        <a:accent4>
          <a:srgbClr val="DADAAE"/>
        </a:accent4>
        <a:accent5>
          <a:srgbClr val="E2CAAA"/>
        </a:accent5>
        <a:accent6>
          <a:srgbClr val="2D008A"/>
        </a:accent6>
        <a:hlink>
          <a:srgbClr val="FF9900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13583</TotalTime>
  <Words>678</Words>
  <Application>Microsoft Office PowerPoint</Application>
  <PresentationFormat>Экран (4:3)</PresentationFormat>
  <Paragraphs>121</Paragraphs>
  <Slides>24</Slides>
  <Notes>3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1" baseType="lpstr">
      <vt:lpstr>Times New Roman</vt:lpstr>
      <vt:lpstr>Arial</vt:lpstr>
      <vt:lpstr>Symbol</vt:lpstr>
      <vt:lpstr>Monotype Corsiva</vt:lpstr>
      <vt:lpstr>Wingdings</vt:lpstr>
      <vt:lpstr>Courier New</vt:lpstr>
      <vt:lpstr>Lock And Key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Шенноновская теория секретности</vt:lpstr>
      <vt:lpstr>Слайд 9</vt:lpstr>
      <vt:lpstr>Слайд 10</vt:lpstr>
      <vt:lpstr>Симметричные криптосистемы: достоинства  </vt:lpstr>
      <vt:lpstr>Слайд 12</vt:lpstr>
      <vt:lpstr>Симметричные  криптосистемы: примеры </vt:lpstr>
      <vt:lpstr>Симметричные  криптосистемы: примеры </vt:lpstr>
      <vt:lpstr>Симметричные  криптосистемы: шифр Виженера </vt:lpstr>
      <vt:lpstr>Симметричные  криптосистемы: шифр Виженера </vt:lpstr>
      <vt:lpstr>Симметричные  криптосистемы: шифр Виженера</vt:lpstr>
      <vt:lpstr>Слайд 18</vt:lpstr>
      <vt:lpstr>Слайд 19</vt:lpstr>
      <vt:lpstr>Слайд 20</vt:lpstr>
      <vt:lpstr>Асимметричные криптосистемы: основные идеи</vt:lpstr>
      <vt:lpstr>Асимметричные криптосистемы: основные свойства</vt:lpstr>
      <vt:lpstr>Слайд 23</vt:lpstr>
      <vt:lpstr>Известные асимметричные криптосистемы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revaz</dc:creator>
  <cp:lastModifiedBy>re</cp:lastModifiedBy>
  <cp:revision>314</cp:revision>
  <dcterms:created xsi:type="dcterms:W3CDTF">1601-01-01T00:00:00Z</dcterms:created>
  <dcterms:modified xsi:type="dcterms:W3CDTF">2013-04-19T20:55:50Z</dcterms:modified>
</cp:coreProperties>
</file>