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76" r:id="rId2"/>
    <p:sldId id="256" r:id="rId3"/>
    <p:sldId id="278" r:id="rId4"/>
    <p:sldId id="275" r:id="rId5"/>
    <p:sldId id="285" r:id="rId6"/>
    <p:sldId id="269" r:id="rId7"/>
    <p:sldId id="270" r:id="rId8"/>
    <p:sldId id="258" r:id="rId9"/>
    <p:sldId id="257" r:id="rId10"/>
    <p:sldId id="281" r:id="rId11"/>
    <p:sldId id="268" r:id="rId12"/>
    <p:sldId id="265" r:id="rId13"/>
    <p:sldId id="286" r:id="rId14"/>
    <p:sldId id="259" r:id="rId15"/>
    <p:sldId id="260" r:id="rId16"/>
    <p:sldId id="261" r:id="rId17"/>
    <p:sldId id="262" r:id="rId18"/>
    <p:sldId id="263" r:id="rId19"/>
    <p:sldId id="264" r:id="rId20"/>
    <p:sldId id="266" r:id="rId21"/>
    <p:sldId id="272" r:id="rId22"/>
    <p:sldId id="280" r:id="rId23"/>
    <p:sldId id="271" r:id="rId24"/>
    <p:sldId id="277" r:id="rId25"/>
    <p:sldId id="282" r:id="rId26"/>
    <p:sldId id="279" r:id="rId27"/>
    <p:sldId id="288" r:id="rId28"/>
    <p:sldId id="287" r:id="rId29"/>
    <p:sldId id="284" r:id="rId30"/>
    <p:sldId id="273" r:id="rId31"/>
    <p:sldId id="267" r:id="rId32"/>
    <p:sldId id="283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46E0132-8501-4AB6-98E3-64B25B6D3CCC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524C9CF-42A8-4033-BCF7-A7380E417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C659CC-2C11-4F76-90F8-978ACA3A7E7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8647-1CA6-456D-99AA-54584E3CA838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998BA-90D2-4973-BACD-9BA7099C6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662F0-ECC5-4970-AFF9-76E54001A1FC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87D51-E864-43A2-895D-F399E9752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E202B-3336-40A2-9973-578400AE5837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BFE2F-A476-46BC-96F6-0B265A728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63D2A-6753-493C-8FAC-34D43EF348C4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DA7C4-4872-47A1-B073-F4D17F5C0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901C0-2413-4E2B-858B-23D9561CF7AC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64F05-8717-4174-B64E-8EFB18BB2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F0C31-D4D9-4CC0-873D-653C501C1321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7FDFF-5C0F-4106-8D7B-95C3982BB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DEB89-D258-4EA4-AE2D-33458C7ABF7E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F3D6A-A2E5-40A9-8C16-FC9669778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EC209-4901-415B-99A3-20B7A67461A6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56E56-F59A-4788-83C7-6234EAA25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6271F-32BE-4726-AEFD-6A9F2CF54D28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FDF01-1FAE-4342-AE1F-B93EF20E3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B62C-3B6D-465A-82D4-2DF4594A6111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27C34-DA21-4044-B84F-053E72152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E7EE1-FC8D-4B1B-9238-55010EE8A481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BF954-4EC3-44F8-B680-9A38867A3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A7853A-7A2E-4273-BF9B-B5009B531ABB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70DBBC-CF7D-4B3A-B5F9-E93F29422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8" r:id="rId5"/>
    <p:sldLayoutId id="2147483693" r:id="rId6"/>
    <p:sldLayoutId id="2147483692" r:id="rId7"/>
    <p:sldLayoutId id="2147483699" r:id="rId8"/>
    <p:sldLayoutId id="2147483700" r:id="rId9"/>
    <p:sldLayoutId id="2147483691" r:id="rId10"/>
    <p:sldLayoutId id="214748369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0;&#1091;&#1095;&#1077;&#1088;&#1086;&#1074;&#1072;%20&#1057;.&#1040;\&#1091;&#1088;&#1086;&#1082;%206\&#1052;&#1072;&#1088;&#1082;-&#1056;&#1077;&#1081;&#1079;&#1077;&#1085;-&#1052;-&#1043;&#1083;&#1080;&#1085;&#1082;&#1072;---&#1055;&#1086;&#1087;&#1091;&#1090;&#1085;&#1072;&#1103;-&#1087;&#1077;&#1089;&#1085;&#1103;(muzofon.com).mp3" TargetMode="Externa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50;&#1091;&#1095;&#1077;&#1088;&#1086;&#1074;&#1072;%20&#1057;.&#1040;\&#1091;&#1088;&#1086;&#1082;%206\&#1052;&#1091;&#1089;&#1083;&#1080;&#1084;%20&#1052;&#1072;&#1075;&#1086;&#1084;&#1072;&#1077;&#1074;-%20&#1069;&#1093;.%20&#1076;&#1086;&#1088;&#1086;&#1075;&#1080;...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0;&#1091;&#1095;&#1077;&#1088;&#1086;&#1074;&#1072;%20&#1057;.&#1040;\&#1091;&#1088;&#1086;&#1082;%206\&#1051;&#1102;&#1073;&#1101;+-+&#1044;&#1086;&#1088;&#1086;&#1075;&#1072;(music.day.az).mp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0;&#1091;&#1095;&#1077;&#1088;&#1086;&#1074;&#1072;%20&#1057;.&#1040;\&#1091;&#1088;&#1086;&#1082;%206\GK_09_061.wav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0;&#1091;&#1095;&#1077;&#1088;&#1086;&#1074;&#1072;%20&#1057;.&#1040;\&#1091;&#1088;&#1086;&#1082;%206\GK_09_003d.wav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 чём эти строки?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	Если бы я встала – небо бы достала,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Руки да ноги – вора бы связала,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Рот да глаза – всё б рассказала.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</a:t>
            </a:r>
          </a:p>
        </p:txBody>
      </p:sp>
      <p:pic>
        <p:nvPicPr>
          <p:cNvPr id="14339" name="Picture 1" descr="D:\Старое\Рабочий стол\мамина\мхк\Русское искусство\3. Россия XIX\3. Серебряный век\16.2. Кустодиев Б. Масленица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4071938"/>
            <a:ext cx="5500688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7358063" y="5857875"/>
            <a:ext cx="1658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Б.Кустодиев</a:t>
            </a:r>
          </a:p>
          <a:p>
            <a:r>
              <a:rPr lang="ru-RU"/>
              <a:t>«Масленица»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428625" y="1214438"/>
            <a:ext cx="8286750" cy="45259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…Уж по той ли дороженьке по широкой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Еще шли-прошли солдаты новобраны,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Идучи, они солдаты плачут,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Во слезах они дороженьки не видят.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… Уж как шло горе по дороженьке,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Оно лыком, горе, связано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И мочалом препоясано…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2" descr="D:\Старое\Рабочий стол\мамина\мхк\Русское искусство\3. Россия XIX\2. вторая половина XIX в\1. В. Перов\6. Последний кабак у заставы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928688"/>
            <a:ext cx="70008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715375" cy="1011238"/>
          </a:xfrm>
        </p:spPr>
        <p:txBody>
          <a:bodyPr/>
          <a:lstStyle/>
          <a:p>
            <a:r>
              <a:rPr lang="ru-RU" sz="4000" smtClean="0"/>
              <a:t>В. Перов «Последний кабак у заставы»</a:t>
            </a:r>
          </a:p>
        </p:txBody>
      </p: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500063" y="5429250"/>
            <a:ext cx="7500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 дороге зимней, скучной Тройка борзая бежит,</a:t>
            </a:r>
          </a:p>
          <a:p>
            <a:r>
              <a:rPr lang="ru-RU" sz="2000"/>
              <a:t>Колокольчик однозвучный утомительно звенит.</a:t>
            </a:r>
          </a:p>
          <a:p>
            <a:r>
              <a:rPr lang="ru-RU" sz="2000"/>
              <a:t>Что-то слышится родное в долгих песнях ямщика – </a:t>
            </a:r>
          </a:p>
          <a:p>
            <a:r>
              <a:rPr lang="ru-RU" sz="2000"/>
              <a:t>То разгулье удалое, то сердечная тоска…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9001125" cy="917575"/>
          </a:xfrm>
        </p:spPr>
        <p:txBody>
          <a:bodyPr/>
          <a:lstStyle/>
          <a:p>
            <a:r>
              <a:rPr lang="ru-RU" sz="3600" smtClean="0"/>
              <a:t>А. Саврасов «Распутица» и «Зимняя дорога»</a:t>
            </a:r>
          </a:p>
        </p:txBody>
      </p:sp>
      <p:pic>
        <p:nvPicPr>
          <p:cNvPr id="2662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928688"/>
            <a:ext cx="40005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88"/>
            <a:ext cx="43529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1"/>
          <p:cNvSpPr>
            <a:spLocks noChangeArrowheads="1"/>
          </p:cNvSpPr>
          <p:nvPr/>
        </p:nvSpPr>
        <p:spPr bwMode="auto">
          <a:xfrm>
            <a:off x="165100" y="3995738"/>
            <a:ext cx="89789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>
                <a:ea typeface="Times New Roman" pitchFamily="18" charset="0"/>
                <a:cs typeface="GaramondBookC"/>
              </a:rPr>
              <a:t>	</a:t>
            </a:r>
            <a:r>
              <a:rPr lang="ru-RU" sz="2000">
                <a:ea typeface="Times New Roman" pitchFamily="18" charset="0"/>
                <a:cs typeface="GaramondBookC"/>
              </a:rPr>
              <a:t>Особый пласт народной культуры составляют ямщицкие,  бурлацкие песни,   песни бунтарской вольницы, каторги и</a:t>
            </a:r>
            <a:r>
              <a:rPr lang="ru-RU" sz="2000">
                <a:latin typeface="Calibri" pitchFamily="34" charset="0"/>
                <a:ea typeface="GaramondBookC"/>
                <a:cs typeface="Calibri" pitchFamily="34" charset="0"/>
              </a:rPr>
              <a:t>  </a:t>
            </a:r>
            <a:r>
              <a:rPr lang="ru-RU" sz="2000">
                <a:ea typeface="Times New Roman" pitchFamily="18" charset="0"/>
                <a:cs typeface="GaramondBookC"/>
              </a:rPr>
              <a:t>ссылки, в которых образ дороги переплетался с гражданскими, протестными мотивами и ассоциировался со свободой,</a:t>
            </a:r>
            <a:r>
              <a:rPr lang="ru-RU" sz="2000">
                <a:latin typeface="Calibri" pitchFamily="34" charset="0"/>
                <a:ea typeface="GaramondBookC"/>
                <a:cs typeface="Calibri" pitchFamily="34" charset="0"/>
              </a:rPr>
              <a:t> </a:t>
            </a:r>
            <a:r>
              <a:rPr lang="ru-RU" sz="2000">
                <a:ea typeface="Times New Roman" pitchFamily="18" charset="0"/>
                <a:cs typeface="GaramondBookC"/>
              </a:rPr>
              <a:t>волей. </a:t>
            </a:r>
          </a:p>
          <a:p>
            <a:r>
              <a:rPr lang="ru-RU" sz="2000">
                <a:ea typeface="Times New Roman" pitchFamily="18" charset="0"/>
                <a:cs typeface="GaramondBookC"/>
              </a:rPr>
              <a:t>Пример - песни </a:t>
            </a:r>
            <a:r>
              <a:rPr lang="ru-RU" sz="2000">
                <a:latin typeface="GaramondBookC"/>
                <a:ea typeface="Times New Roman" pitchFamily="18" charset="0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Ах ты, степь широкая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,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Степь да степь кругом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, </a:t>
            </a:r>
            <a:r>
              <a:rPr lang="ru-RU" sz="2000">
                <a:latin typeface="GaramondBookC"/>
                <a:cs typeface="Times New Roman" pitchFamily="18" charset="0"/>
              </a:rPr>
              <a:t>                  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Ямщик, не гони</a:t>
            </a:r>
            <a:r>
              <a:rPr lang="ru-RU" sz="2000">
                <a:latin typeface="Calibri" pitchFamily="34" charset="0"/>
                <a:ea typeface="GaramondBookC"/>
                <a:cs typeface="GaramondBookC"/>
              </a:rPr>
              <a:t> </a:t>
            </a:r>
            <a:r>
              <a:rPr lang="ru-RU" sz="2000">
                <a:cs typeface="Times New Roman" pitchFamily="18" charset="0"/>
              </a:rPr>
              <a:t>лошадей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 и др. </a:t>
            </a:r>
          </a:p>
          <a:p>
            <a:r>
              <a:rPr lang="ru-RU" sz="2000">
                <a:cs typeface="Times New Roman" pitchFamily="18" charset="0"/>
              </a:rPr>
              <a:t>Здесь нашли преломление творческие устремления различных кругов общества: и городского населения,</a:t>
            </a:r>
            <a:r>
              <a:rPr lang="ru-RU" sz="2000"/>
              <a:t> </a:t>
            </a:r>
            <a:r>
              <a:rPr lang="ru-RU" sz="2000">
                <a:cs typeface="Times New Roman" pitchFamily="18" charset="0"/>
              </a:rPr>
              <a:t>и интеллигенции, и студенческой молодежи.</a:t>
            </a:r>
            <a:endParaRPr lang="ru-RU" sz="20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ru-RU" sz="4000" smtClean="0"/>
              <a:t>И. Репин «Бурлаки на Волге»</a:t>
            </a:r>
          </a:p>
        </p:txBody>
      </p:sp>
      <p:pic>
        <p:nvPicPr>
          <p:cNvPr id="27650" name="Picture 2" descr="D:\Старое\Рабочий стол\мамина\мхк\Русское искусство\3. Россия XIX\2. вторая половина XIX в\10. И. Репин\1. Бурлаки на Волг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357313"/>
            <a:ext cx="8847138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642938" y="5715000"/>
            <a:ext cx="7894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Обуты в лапти, вдоль реки ползли гурьбою бурлаки…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857250"/>
            <a:ext cx="785812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2875"/>
            <a:ext cx="8929688" cy="7143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  Ф. Алексеев «Набережная Москва – реки»</a:t>
            </a:r>
            <a:endParaRPr lang="ru-RU" sz="40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428625"/>
            <a:ext cx="85725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2"/>
                </a:solidFill>
              </a:rPr>
              <a:t>«Аничков мост. Санкт – Петербург»</a:t>
            </a:r>
            <a:endParaRPr lang="ru-RU" sz="4000" dirty="0">
              <a:solidFill>
                <a:schemeClr val="bg2"/>
              </a:solidFill>
            </a:endParaRPr>
          </a:p>
        </p:txBody>
      </p:sp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5500688" y="6143625"/>
            <a:ext cx="3198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Акварели В.С. Садовникова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57188"/>
            <a:ext cx="7929563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785813" y="500063"/>
            <a:ext cx="7470775" cy="1143000"/>
          </a:xfrm>
        </p:spPr>
        <p:txBody>
          <a:bodyPr/>
          <a:lstStyle/>
          <a:p>
            <a:r>
              <a:rPr lang="ru-RU" sz="4000" smtClean="0"/>
              <a:t>«Театральная площадь»</a:t>
            </a:r>
            <a:r>
              <a:rPr lang="ru-RU" sz="4000" smtClean="0">
                <a:solidFill>
                  <a:schemeClr val="bg2"/>
                </a:solidFill>
              </a:rPr>
              <a:t> </a:t>
            </a:r>
            <a:br>
              <a:rPr lang="ru-RU" sz="4000" smtClean="0">
                <a:solidFill>
                  <a:schemeClr val="bg2"/>
                </a:solidFill>
              </a:rPr>
            </a:br>
            <a:r>
              <a:rPr lang="ru-RU" sz="4000" smtClean="0"/>
              <a:t>Санкт - Петербург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214438"/>
            <a:ext cx="88582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785813" y="214313"/>
            <a:ext cx="7470775" cy="928687"/>
          </a:xfrm>
        </p:spPr>
        <p:txBody>
          <a:bodyPr/>
          <a:lstStyle/>
          <a:p>
            <a:r>
              <a:rPr lang="ru-RU" sz="4000" smtClean="0"/>
              <a:t>«На Манежной площади»</a:t>
            </a:r>
          </a:p>
        </p:txBody>
      </p:sp>
      <p:pic>
        <p:nvPicPr>
          <p:cNvPr id="4" name="Марк-Рейзен-М-Глинка---Попутная-песня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2875" y="714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3"/>
            <a:ext cx="8643937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857250" y="285750"/>
            <a:ext cx="6142038" cy="1143000"/>
          </a:xfrm>
        </p:spPr>
        <p:txBody>
          <a:bodyPr/>
          <a:lstStyle/>
          <a:p>
            <a:r>
              <a:rPr lang="ru-RU" sz="4000" smtClean="0">
                <a:solidFill>
                  <a:schemeClr val="bg2"/>
                </a:solidFill>
              </a:rPr>
              <a:t>«Московский тракт»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828675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ru-RU" sz="4000" smtClean="0">
                <a:solidFill>
                  <a:schemeClr val="bg2"/>
                </a:solidFill>
              </a:rPr>
              <a:t>«Нижегородская ярмарка»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80988" y="4297363"/>
            <a:ext cx="9101137" cy="2438400"/>
          </a:xfrm>
        </p:spPr>
      </p:pic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5143500"/>
            <a:ext cx="8143875" cy="1143000"/>
          </a:xfrm>
        </p:spPr>
        <p:txBody>
          <a:bodyPr/>
          <a:lstStyle/>
          <a:p>
            <a:pPr algn="ctr"/>
            <a:r>
              <a:rPr lang="ru-RU" sz="2400" smtClean="0"/>
              <a:t>Образ дороги в творчестве </a:t>
            </a:r>
          </a:p>
          <a:p>
            <a:pPr algn="ctr"/>
            <a:r>
              <a:rPr lang="ru-RU" sz="2400" smtClean="0"/>
              <a:t>отечественных музыкантов, художников, поэтов, писателей.</a:t>
            </a:r>
          </a:p>
        </p:txBody>
      </p:sp>
      <p:pic>
        <p:nvPicPr>
          <p:cNvPr id="15363" name="Рисунок 3" descr="D:\история\74h2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28625"/>
            <a:ext cx="49530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00" y="6357938"/>
            <a:ext cx="815022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МОУ Агаповская СОШ №1 имени П.А. Скачкова, учитель МХК Кучерова С.А. 2012г.</a:t>
            </a:r>
            <a:endParaRPr lang="ru-RU" sz="1600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57188"/>
            <a:ext cx="85725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ru-RU" sz="4000" smtClean="0">
                <a:solidFill>
                  <a:schemeClr val="bg2"/>
                </a:solidFill>
              </a:rPr>
              <a:t>«Железная дорога»</a:t>
            </a:r>
          </a:p>
        </p:txBody>
      </p:sp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5143500" y="642938"/>
            <a:ext cx="2809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Акварель Якоба Мейера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2"/>
          <p:cNvSpPr>
            <a:spLocks noChangeArrowheads="1"/>
          </p:cNvSpPr>
          <p:nvPr/>
        </p:nvSpPr>
        <p:spPr bwMode="auto">
          <a:xfrm>
            <a:off x="0" y="4143375"/>
            <a:ext cx="90011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ea typeface="GaramondBookC"/>
                <a:cs typeface="BodoniSevSwashC"/>
              </a:rPr>
              <a:t> </a:t>
            </a:r>
            <a:r>
              <a:rPr lang="ru-RU" sz="2000">
                <a:ea typeface="Times New Roman" pitchFamily="18" charset="0"/>
                <a:cs typeface="GaramondBookC"/>
              </a:rPr>
              <a:t>Есть музыкальные сочинения, непосредственно передающие переживания от пути, дороги, быстрой езды, например: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Попутная песня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 М. Глинки,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На тройке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 П. Чайковского</a:t>
            </a:r>
            <a:r>
              <a:rPr lang="ru-RU" sz="2000">
                <a:ea typeface="GaramondBookC"/>
                <a:cs typeface="GaramondBookC"/>
              </a:rPr>
              <a:t> (</a:t>
            </a:r>
            <a:r>
              <a:rPr lang="ru-RU" sz="2000">
                <a:cs typeface="Times New Roman" pitchFamily="18" charset="0"/>
              </a:rPr>
              <a:t>из цикла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Времена года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) </a:t>
            </a:r>
          </a:p>
          <a:p>
            <a:r>
              <a:rPr lang="ru-RU" sz="2000">
                <a:cs typeface="Times New Roman" pitchFamily="18" charset="0"/>
              </a:rPr>
              <a:t>или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Тройка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 и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Зимняя дорога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 Г. Свиридова </a:t>
            </a:r>
          </a:p>
          <a:p>
            <a:r>
              <a:rPr lang="ru-RU" sz="2000">
                <a:cs typeface="Times New Roman" pitchFamily="18" charset="0"/>
              </a:rPr>
              <a:t>(из музыкальных иллюстраций к повести</a:t>
            </a:r>
            <a:r>
              <a:rPr lang="ru-RU" sz="2000">
                <a:latin typeface="Calibri" pitchFamily="34" charset="0"/>
                <a:ea typeface="GaramondBookC"/>
                <a:cs typeface="GaramondBookC"/>
              </a:rPr>
              <a:t> </a:t>
            </a:r>
            <a:r>
              <a:rPr lang="ru-RU" sz="2000">
                <a:cs typeface="Times New Roman" pitchFamily="18" charset="0"/>
              </a:rPr>
              <a:t>А. Пушкина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Метель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). </a:t>
            </a:r>
          </a:p>
          <a:p>
            <a:r>
              <a:rPr lang="ru-RU" sz="2000">
                <a:cs typeface="Times New Roman" pitchFamily="18" charset="0"/>
              </a:rPr>
              <a:t>Есть и такие, в которых образ дороги</a:t>
            </a:r>
            <a:r>
              <a:rPr lang="ru-RU" sz="2000">
                <a:ea typeface="GaramondBookC"/>
                <a:cs typeface="GaramondBookC"/>
              </a:rPr>
              <a:t> </a:t>
            </a:r>
            <a:r>
              <a:rPr lang="ru-RU" sz="2000">
                <a:cs typeface="Times New Roman" pitchFamily="18" charset="0"/>
              </a:rPr>
              <a:t>раскрывается в философском, религиозном ключе, например, у С. Рахманинова </a:t>
            </a:r>
          </a:p>
          <a:p>
            <a:r>
              <a:rPr lang="ru-RU" sz="2000">
                <a:cs typeface="Times New Roman" pitchFamily="18" charset="0"/>
              </a:rPr>
              <a:t>(Прелюдия) или в кантате С. Танеева</a:t>
            </a:r>
            <a:r>
              <a:rPr lang="ru-RU" sz="2000">
                <a:latin typeface="Calibri" pitchFamily="34" charset="0"/>
                <a:ea typeface="GaramondBookC"/>
                <a:cs typeface="GaramondBookC"/>
              </a:rPr>
              <a:t> 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«</a:t>
            </a:r>
            <a:r>
              <a:rPr lang="ru-RU" sz="2000">
                <a:cs typeface="Times New Roman" pitchFamily="18" charset="0"/>
              </a:rPr>
              <a:t>Иоанн Дамаскин</a:t>
            </a:r>
            <a:r>
              <a:rPr lang="ru-RU" sz="2000">
                <a:latin typeface="GaramondBookC"/>
                <a:ea typeface="GaramondBookC"/>
                <a:cs typeface="GaramondBookC"/>
              </a:rPr>
              <a:t>»</a:t>
            </a:r>
            <a:r>
              <a:rPr lang="ru-RU" sz="2000">
                <a:cs typeface="Times New Roman" pitchFamily="18" charset="0"/>
              </a:rPr>
              <a:t>.</a:t>
            </a:r>
            <a:endParaRPr lang="ru-RU" sz="2000"/>
          </a:p>
        </p:txBody>
      </p:sp>
      <p:sp>
        <p:nvSpPr>
          <p:cNvPr id="35842" name="Прямоугольник 3"/>
          <p:cNvSpPr>
            <a:spLocks noChangeArrowheads="1"/>
          </p:cNvSpPr>
          <p:nvPr/>
        </p:nvSpPr>
        <p:spPr bwMode="auto">
          <a:xfrm>
            <a:off x="571500" y="357188"/>
            <a:ext cx="2819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А. Дейнека </a:t>
            </a:r>
          </a:p>
          <a:p>
            <a:r>
              <a:rPr lang="ru-RU" i="1"/>
              <a:t>«Оборона Петрограда»</a:t>
            </a:r>
            <a:endParaRPr lang="ru-RU"/>
          </a:p>
        </p:txBody>
      </p:sp>
      <p:pic>
        <p:nvPicPr>
          <p:cNvPr id="35843" name="Picture 1" descr="D:\Старое\Рабочий стол\мамина\мхк\Русское искусство\4. Россия ХХ в\38.1. Дейнека А. Оборона Петрограда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14313"/>
            <a:ext cx="43434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Назови произведение…</a:t>
            </a:r>
          </a:p>
        </p:txBody>
      </p:sp>
      <p:sp>
        <p:nvSpPr>
          <p:cNvPr id="36866" name="Текст 3"/>
          <p:cNvSpPr>
            <a:spLocks noGrp="1"/>
          </p:cNvSpPr>
          <p:nvPr>
            <p:ph type="body" idx="1"/>
          </p:nvPr>
        </p:nvSpPr>
        <p:spPr>
          <a:xfrm>
            <a:off x="0" y="4929188"/>
            <a:ext cx="4786313" cy="1714500"/>
          </a:xfrm>
        </p:spPr>
        <p:txBody>
          <a:bodyPr/>
          <a:lstStyle/>
          <a:p>
            <a:r>
              <a:rPr lang="ru-RU" sz="2000" smtClean="0"/>
              <a:t>…Так думал молодой повеса,</a:t>
            </a:r>
          </a:p>
          <a:p>
            <a:r>
              <a:rPr lang="ru-RU" sz="2000" smtClean="0"/>
              <a:t>Летя в пыли на почтовых,</a:t>
            </a:r>
          </a:p>
          <a:p>
            <a:r>
              <a:rPr lang="ru-RU" sz="2000" smtClean="0"/>
              <a:t>Всевышней волею Зевеса</a:t>
            </a:r>
          </a:p>
          <a:p>
            <a:r>
              <a:rPr lang="ru-RU" sz="2000" smtClean="0"/>
              <a:t>Наследник всех своих родных…</a:t>
            </a:r>
          </a:p>
          <a:p>
            <a:endParaRPr lang="ru-RU" sz="2000" smtClean="0"/>
          </a:p>
        </p:txBody>
      </p:sp>
      <p:sp>
        <p:nvSpPr>
          <p:cNvPr id="36867" name="Текст 5"/>
          <p:cNvSpPr>
            <a:spLocks noGrp="1"/>
          </p:cNvSpPr>
          <p:nvPr>
            <p:ph type="body" sz="half" idx="3"/>
          </p:nvPr>
        </p:nvSpPr>
        <p:spPr>
          <a:xfrm>
            <a:off x="4714875" y="3143250"/>
            <a:ext cx="4041775" cy="1371600"/>
          </a:xfrm>
        </p:spPr>
        <p:txBody>
          <a:bodyPr/>
          <a:lstStyle/>
          <a:p>
            <a:r>
              <a:rPr lang="ru-RU" sz="2000" smtClean="0"/>
              <a:t>… На столбовой дороженьке</a:t>
            </a:r>
          </a:p>
          <a:p>
            <a:r>
              <a:rPr lang="ru-RU" sz="2000" smtClean="0"/>
              <a:t>Сошлись семь мужиков…</a:t>
            </a:r>
          </a:p>
        </p:txBody>
      </p:sp>
      <p:sp>
        <p:nvSpPr>
          <p:cNvPr id="36868" name="Содержимое 4"/>
          <p:cNvSpPr>
            <a:spLocks noGrp="1"/>
          </p:cNvSpPr>
          <p:nvPr>
            <p:ph sz="quarter" idx="2"/>
          </p:nvPr>
        </p:nvSpPr>
        <p:spPr>
          <a:xfrm>
            <a:off x="142875" y="1517650"/>
            <a:ext cx="4354513" cy="39417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smtClean="0"/>
              <a:t>…«Не так ли и ты, Русь, что бойкая необгонимая тройка несешься? Дымом дымится под тобою дорога, гремят мосты, все отстает и остается позади... летит мимо все, что ни есть на земли, и, косясь, постораниваются и дают ей дорогу другие народы и государства».</a:t>
            </a:r>
          </a:p>
        </p:txBody>
      </p:sp>
      <p:sp>
        <p:nvSpPr>
          <p:cNvPr id="36869" name="Содержимое 6"/>
          <p:cNvSpPr>
            <a:spLocks noGrp="1"/>
          </p:cNvSpPr>
          <p:nvPr>
            <p:ph sz="quarter" idx="4"/>
          </p:nvPr>
        </p:nvSpPr>
        <p:spPr>
          <a:xfrm>
            <a:off x="4645025" y="1517650"/>
            <a:ext cx="4356100" cy="34115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smtClean="0"/>
              <a:t>…Пишут мне, что ты, тая тревогу,</a:t>
            </a:r>
          </a:p>
          <a:p>
            <a:pPr>
              <a:buFont typeface="Wingdings" pitchFamily="2" charset="2"/>
              <a:buNone/>
            </a:pPr>
            <a:r>
              <a:rPr lang="ru-RU" sz="2000" smtClean="0"/>
              <a:t>Загрустила шибко обо мне,</a:t>
            </a:r>
          </a:p>
          <a:p>
            <a:pPr>
              <a:buFont typeface="Wingdings" pitchFamily="2" charset="2"/>
              <a:buNone/>
            </a:pPr>
            <a:r>
              <a:rPr lang="ru-RU" sz="2000" smtClean="0"/>
              <a:t>Что ты часто ходишь на дорогу</a:t>
            </a:r>
          </a:p>
          <a:p>
            <a:pPr>
              <a:buFont typeface="Wingdings" pitchFamily="2" charset="2"/>
              <a:buNone/>
            </a:pPr>
            <a:r>
              <a:rPr lang="ru-RU" sz="2000" smtClean="0"/>
              <a:t>В старомодном ветхом шушуне…</a:t>
            </a:r>
          </a:p>
        </p:txBody>
      </p:sp>
      <p:pic>
        <p:nvPicPr>
          <p:cNvPr id="36870" name="Picture 1" descr="F:\1.23 Мете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4000500"/>
            <a:ext cx="4244975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Box 7"/>
          <p:cNvSpPr txBox="1">
            <a:spLocks noChangeArrowheads="1"/>
          </p:cNvSpPr>
          <p:nvPr/>
        </p:nvSpPr>
        <p:spPr bwMode="auto">
          <a:xfrm>
            <a:off x="5929313" y="4000500"/>
            <a:ext cx="27987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В.Д. Фатеев «Метель»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8401050" cy="6072187"/>
          </a:xfrm>
        </p:spPr>
        <p:txBody>
          <a:bodyPr>
            <a:normAutofit fontScale="85000"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Дорожной тематике посвящено немало романсов, песен, многие из которых стали народными, например: «Мой костер», «Что ты жадно глядишь на дорогу», «Выхожу один я на дорогу» и др.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Тема дороги была подхвачена и в творчестве композиторов-песенников XX в. Пожалуй, символом этого направления стала написанная уже после Великой Отечественной войны (1946) </a:t>
            </a:r>
            <a:r>
              <a:rPr lang="ru-RU" dirty="0" smtClean="0">
                <a:solidFill>
                  <a:srgbClr val="FF0000"/>
                </a:solidFill>
              </a:rPr>
              <a:t>Ан. Новиковым на слова Л. </a:t>
            </a:r>
            <a:r>
              <a:rPr lang="ru-RU" dirty="0" err="1" smtClean="0">
                <a:solidFill>
                  <a:srgbClr val="FF0000"/>
                </a:solidFill>
              </a:rPr>
              <a:t>Ошанина</a:t>
            </a:r>
            <a:r>
              <a:rPr lang="ru-RU" dirty="0" smtClean="0">
                <a:solidFill>
                  <a:srgbClr val="FF0000"/>
                </a:solidFill>
              </a:rPr>
              <a:t> песня «Эх, дороги». </a:t>
            </a:r>
            <a:r>
              <a:rPr lang="ru-RU" dirty="0" smtClean="0"/>
              <a:t>В ней сжато и емко с философской глубиной отражена мысль о переживаниях в годы испытаний, потерь и лишений на том трудном пути, которые прошел человек в военную пору. Недаром, по свидетельству современников, эта песня- воспоминание стала любимой песней маршала Г. Жукова.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graphicFrame>
        <p:nvGraphicFramePr>
          <p:cNvPr id="2050" name="Object 2">
            <a:hlinkClick r:id="rId3" action="ppaction://hlinkfile"/>
          </p:cNvPr>
          <p:cNvGraphicFramePr>
            <a:graphicFrameLocks noChangeAspect="1"/>
          </p:cNvGraphicFramePr>
          <p:nvPr/>
        </p:nvGraphicFramePr>
        <p:xfrm>
          <a:off x="5929313" y="6215063"/>
          <a:ext cx="2247900" cy="485775"/>
        </p:xfrm>
        <a:graphic>
          <a:graphicData uri="http://schemas.openxmlformats.org/presentationml/2006/ole">
            <p:oleObj spid="_x0000_s2050" name="Пакет" r:id="rId4" imgW="224784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2150" y="571500"/>
            <a:ext cx="5387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5"/>
          <p:cNvSpPr txBox="1">
            <a:spLocks noChangeArrowheads="1"/>
          </p:cNvSpPr>
          <p:nvPr/>
        </p:nvSpPr>
        <p:spPr bwMode="auto">
          <a:xfrm>
            <a:off x="4000500" y="5857875"/>
            <a:ext cx="4614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М.И. Самсонов «Возрождение. Сеятели»</a:t>
            </a:r>
          </a:p>
        </p:txBody>
      </p:sp>
      <p:pic>
        <p:nvPicPr>
          <p:cNvPr id="39939" name="Picture 4" descr="F:\1.17 Старый топо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428750"/>
            <a:ext cx="28384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Box 6"/>
          <p:cNvSpPr txBox="1">
            <a:spLocks noChangeArrowheads="1"/>
          </p:cNvSpPr>
          <p:nvPr/>
        </p:nvSpPr>
        <p:spPr bwMode="auto">
          <a:xfrm>
            <a:off x="0" y="5857875"/>
            <a:ext cx="3189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В. Фатеев «Старый тополь»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Продолжи список…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50" cy="4525963"/>
          </a:xfrm>
        </p:spPr>
        <p:txBody>
          <a:bodyPr/>
          <a:lstStyle/>
          <a:p>
            <a:r>
              <a:rPr lang="ru-RU" sz="2800" smtClean="0"/>
              <a:t>А.Н. Радищев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   «Путешествие из Петербурга в Москву»</a:t>
            </a:r>
          </a:p>
          <a:p>
            <a:r>
              <a:rPr lang="ru-RU" sz="2800" smtClean="0"/>
              <a:t>А.С. Пушкин "Зимняя дорога« (1826)</a:t>
            </a:r>
          </a:p>
          <a:p>
            <a:r>
              <a:rPr lang="ru-RU" sz="2800" smtClean="0"/>
              <a:t>М.Ю. Лермонтов «Выхожу один я на дорогу»</a:t>
            </a:r>
          </a:p>
          <a:p>
            <a:r>
              <a:rPr lang="ru-RU" sz="2800" smtClean="0"/>
              <a:t>Н.А. Некрасов «В дороге» (1845)</a:t>
            </a:r>
          </a:p>
        </p:txBody>
      </p:sp>
      <p:pic>
        <p:nvPicPr>
          <p:cNvPr id="40963" name="Picture 1" descr="D:\Старое\Рабочий стол\мамина\мхк\Русское искусство\4. Россия ХХ в\39.1. Пименов Ю. Новая Москва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4286250"/>
            <a:ext cx="31781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2" descr="D:\Старое\Рабочий стол\мамина\мхк\Русское искусство\4. Россия ХХ в\39.2. Пименов Ю. Свадьба на завтрашней улице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264025"/>
            <a:ext cx="2357437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2714625" y="5380038"/>
            <a:ext cx="29972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Г. Пименов </a:t>
            </a:r>
          </a:p>
          <a:p>
            <a:r>
              <a:rPr lang="ru-RU"/>
              <a:t>«Новая Москва»</a:t>
            </a:r>
          </a:p>
          <a:p>
            <a:r>
              <a:rPr lang="ru-RU"/>
              <a:t>«Праздник на завтрашней</a:t>
            </a:r>
          </a:p>
          <a:p>
            <a:r>
              <a:rPr lang="ru-RU"/>
              <a:t> улице»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571500"/>
            <a:ext cx="7467600" cy="5929313"/>
          </a:xfrm>
        </p:spPr>
        <p:txBody>
          <a:bodyPr>
            <a:normAutofit fontScale="77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Всё находится в движении, в непрерывном развитии, развивается и мотив дороги. В ХХ веке он был подхвачен такими поэтами, как                 А. Твардовский, А. Блок, А. Прокофьев,               С. Есенин, А. Ахматова. Каждый из них видел в нём всё новые и новые неповторимые оттенки звучания. Продолжается формирование образа дороги и в современной литературе.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Во второй половине XX в. образ дороги ассоциировался с романтикой освоения новых земель, работой геологов, строительством новых городов, гидростанций и пр. Показательна в этом отношении песня А. </a:t>
            </a:r>
            <a:r>
              <a:rPr lang="ru-RU" dirty="0" err="1" smtClean="0"/>
              <a:t>Пахмутовой</a:t>
            </a:r>
            <a:r>
              <a:rPr lang="ru-RU" dirty="0" smtClean="0"/>
              <a:t> «Геологи».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Часто использовалась тема дороги в получившей широкое распространение в 60—70-х гг. прошлого века авторской песне, звучавшей на туристических слетах, у походных костров.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4" name="Любэ+-+Дорога(music.day.az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50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857250" y="214313"/>
            <a:ext cx="7286625" cy="1143000"/>
          </a:xfrm>
        </p:spPr>
        <p:txBody>
          <a:bodyPr/>
          <a:lstStyle/>
          <a:p>
            <a:r>
              <a:rPr lang="ru-RU" sz="4000" smtClean="0"/>
              <a:t>Герб Челябинской области</a:t>
            </a:r>
          </a:p>
        </p:txBody>
      </p:sp>
      <p:pic>
        <p:nvPicPr>
          <p:cNvPr id="4" name="Picture 4" descr="C:\Documents and Settings\Comp\Мои документы\Мои рисунки\06S1733i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429250" y="1500188"/>
            <a:ext cx="3143250" cy="3498850"/>
          </a:xfrm>
          <a:ln w="28575">
            <a:solidFill>
              <a:srgbClr val="FF0000"/>
            </a:solidFill>
          </a:ln>
        </p:spPr>
      </p:pic>
      <p:sp>
        <p:nvSpPr>
          <p:cNvPr id="43011" name="Прямоугольник 4"/>
          <p:cNvSpPr>
            <a:spLocks noChangeArrowheads="1"/>
          </p:cNvSpPr>
          <p:nvPr/>
        </p:nvSpPr>
        <p:spPr bwMode="auto">
          <a:xfrm>
            <a:off x="428625" y="5214938"/>
            <a:ext cx="8572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/>
              <a:t>Пётр Великий намеревался «открыть дверь» в Азию. Для этого он предполагал воздвигнуть своего рода «портовый город» на берегу бескрайнего степного океана. Сюда из глубин Азии  должны были прибывать караваны  «степных кораблей» –  верблюдов. С  этого момента начинается история создания города.</a:t>
            </a:r>
          </a:p>
        </p:txBody>
      </p:sp>
      <p:pic>
        <p:nvPicPr>
          <p:cNvPr id="43012" name="Picture 4" descr="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500188"/>
            <a:ext cx="48958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E:\НРК\Виды старого Челябинска\Улица Уфимская. Вид на сев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00125"/>
            <a:ext cx="6596062" cy="42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ru-RU" sz="4000" smtClean="0"/>
              <a:t>«На Уфимский тракт»</a:t>
            </a:r>
          </a:p>
        </p:txBody>
      </p:sp>
      <p:pic>
        <p:nvPicPr>
          <p:cNvPr id="44035" name="Picture 4" descr="C:\Users\Admin\Desktop\Культура Южного Урала\Русаков\Николай Русаков «Караваны идут». 20-е годы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929188"/>
            <a:ext cx="3529012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Прямоугольник 6"/>
          <p:cNvSpPr>
            <a:spLocks noChangeArrowheads="1"/>
          </p:cNvSpPr>
          <p:nvPr/>
        </p:nvSpPr>
        <p:spPr bwMode="auto">
          <a:xfrm>
            <a:off x="1643063" y="6215063"/>
            <a:ext cx="35575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Николай Афанасьевич Русаков</a:t>
            </a:r>
          </a:p>
          <a:p>
            <a:r>
              <a:rPr lang="ru-RU"/>
              <a:t>«Караван идёт» </a:t>
            </a:r>
          </a:p>
        </p:txBody>
      </p:sp>
      <p:sp>
        <p:nvSpPr>
          <p:cNvPr id="44037" name="TextBox 8"/>
          <p:cNvSpPr txBox="1">
            <a:spLocks noChangeArrowheads="1"/>
          </p:cNvSpPr>
          <p:nvPr/>
        </p:nvSpPr>
        <p:spPr bwMode="auto">
          <a:xfrm>
            <a:off x="6858000" y="1000125"/>
            <a:ext cx="18367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Юрий Данилов</a:t>
            </a:r>
          </a:p>
          <a:p>
            <a:r>
              <a:rPr lang="ru-RU"/>
              <a:t>Из альбома </a:t>
            </a:r>
          </a:p>
          <a:p>
            <a:r>
              <a:rPr lang="ru-RU"/>
              <a:t>«Виды старого </a:t>
            </a:r>
          </a:p>
          <a:p>
            <a:r>
              <a:rPr lang="ru-RU"/>
              <a:t>Челябинска»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F:\1.68 Под крылом самолё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97650" y="4572000"/>
            <a:ext cx="221773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Вывод: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285875"/>
            <a:ext cx="7467600" cy="4525963"/>
          </a:xfrm>
        </p:spPr>
        <p:txBody>
          <a:bodyPr>
            <a:normAutofit fontScale="92500"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Итак, дорога - это художественный образ и сюжетообразующий компонент.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Дорога - это источник перемен, жизни и подспорье в трудную минуту.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Дорога - это и способность к творчеству, и способность к познанию истинного пути человека и всего человечества, и надежда на то, что такой путь удастся найти современникам.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2143125" y="6357938"/>
            <a:ext cx="4183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В.Д. Фатеев «Под крылом самолёта»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8043863" cy="5340350"/>
          </a:xfrm>
        </p:spPr>
        <p:txBody>
          <a:bodyPr>
            <a:normAutofit fontScale="77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 жизни каждого человека бывают такие мгновения, когда хочется выйти на простор и отправиться          «в прекрасное далеко», когда поманит вдруг тебя дорога в неизвестные дали. Но дорога – это не только путь следования. Это многообразие понятия дороги помогает читателю глубже осознать и понять величие творения классиков, их взгляды на жизнь и окружающее общество, на взаимодействие человека и природы. Пейзажные зарисовки, связанные с восприятием дороги, зачастую несут в себе идейную направленность всего произведения или отдельно взятого образа.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Дорога - это древний образ-символ, поэтому его можно встретить как в фольклоре, так и в творчестве многих писателей-классиков, таких, как А.С.Пушкин, М. Ю. Лермонтов, Н. В. Гоголь, Н.А. Некрасов, Н.С. Лесков.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3"/>
            <a:ext cx="6900863" cy="6286500"/>
          </a:xfrm>
        </p:spPr>
        <p:txBody>
          <a:bodyPr>
            <a:normAutofit fontScale="47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Люблю дорогу я …</a:t>
            </a:r>
            <a:endParaRPr lang="ru-RU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У каждого свои причуды: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Кто любит деньги, карате и йогу,,,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Тот альпинист, кладоискатель,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Всё просто у меня – люблю дорогу!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Всегда готова ехать, но не мчаться - 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В бреду красот не увидать!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Нутром к природе прикасаться,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Ковшами прелести глотать.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Мне ветер странствий греет душу,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Дурманит родины простор…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Не морем, небом – еду сушей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И дорог так простых полей узор!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Надёжный штурман за баранкой,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Я жизнь ему на путь дарю,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Мои желанья спозаранку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Сбывает он, догнав зарю.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И мил, и дорог, и прекрасен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Энергии стремительный поток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И от реальности уносит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Пьянящей свежести глоток…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 Неважно что в конце дороги –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 Мираж несбывшейся мечты?!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 Неважно всё – спасибо, боги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           За вдохновение езды.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500" dirty="0" smtClean="0"/>
              <a:t>       Кучерова С.А.           Декабрь 2010г.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6082" name="Picture 3" descr="D:\Старое\Рабочий стол\мамина\мхк\Русское искусство\3. Россия XIX\2. вторая половина XIX в\3. И. Шишкин\2.  Рожь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14313"/>
            <a:ext cx="450056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 descr="F:\1.24 На поворот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357563"/>
            <a:ext cx="4500562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5286375" y="6286500"/>
            <a:ext cx="3133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В.Д. Фатеев «На повороте»</a:t>
            </a:r>
          </a:p>
        </p:txBody>
      </p:sp>
      <p:sp>
        <p:nvSpPr>
          <p:cNvPr id="46085" name="TextBox 5"/>
          <p:cNvSpPr txBox="1">
            <a:spLocks noChangeArrowheads="1"/>
          </p:cNvSpPr>
          <p:nvPr/>
        </p:nvSpPr>
        <p:spPr bwMode="auto">
          <a:xfrm>
            <a:off x="5572125" y="2857500"/>
            <a:ext cx="22272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И. Шишкин «Рожь»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ru-RU" sz="4000" b="1" smtClean="0">
                <a:latin typeface="Arial" charset="0"/>
                <a:ea typeface="GaramondBookC"/>
                <a:cs typeface="GaramondBookC-Bold"/>
              </a:rPr>
              <a:t>Художественно-творческое задание</a:t>
            </a:r>
            <a:endParaRPr lang="ru-RU" sz="4000" smtClean="0">
              <a:latin typeface="Arial" charset="0"/>
              <a:ea typeface="GaramondBookC"/>
              <a:cs typeface="GaramondBookC-Bold"/>
            </a:endParaRPr>
          </a:p>
        </p:txBody>
      </p:sp>
      <p:sp>
        <p:nvSpPr>
          <p:cNvPr id="47106" name="Rectangle 1"/>
          <p:cNvSpPr>
            <a:spLocks noChangeArrowheads="1"/>
          </p:cNvSpPr>
          <p:nvPr/>
        </p:nvSpPr>
        <p:spPr bwMode="auto">
          <a:xfrm>
            <a:off x="357188" y="4130675"/>
            <a:ext cx="70485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2400">
              <a:ea typeface="Times New Roman" pitchFamily="18" charset="0"/>
              <a:cs typeface="GaramondBookC"/>
            </a:endParaRPr>
          </a:p>
          <a:p>
            <a:pPr eaLnBrk="0" hangingPunct="0"/>
            <a:r>
              <a:rPr lang="ru-RU" sz="2400">
                <a:ea typeface="Times New Roman" pitchFamily="18" charset="0"/>
                <a:cs typeface="GaramondBookC"/>
              </a:rPr>
              <a:t>ДОМА: </a:t>
            </a:r>
          </a:p>
          <a:p>
            <a:pPr eaLnBrk="0" hangingPunct="0"/>
            <a:r>
              <a:rPr lang="ru-RU" sz="2400">
                <a:ea typeface="Times New Roman" pitchFamily="18" charset="0"/>
                <a:cs typeface="GaramondBookC"/>
              </a:rPr>
              <a:t>Создайте компьютерную презентацию на тему: </a:t>
            </a:r>
          </a:p>
          <a:p>
            <a:pPr eaLnBrk="0" hangingPunct="0"/>
            <a:r>
              <a:rPr lang="ru-RU" sz="2400">
                <a:latin typeface="Calibri" pitchFamily="34" charset="0"/>
                <a:ea typeface="GaramondBookC"/>
                <a:cs typeface="Calibri" pitchFamily="34" charset="0"/>
              </a:rPr>
              <a:t> </a:t>
            </a:r>
            <a:r>
              <a:rPr lang="ru-RU" sz="2800">
                <a:latin typeface="Calibri" pitchFamily="34" charset="0"/>
                <a:ea typeface="GaramondBookC"/>
                <a:cs typeface="Calibri" pitchFamily="34" charset="0"/>
              </a:rPr>
              <a:t>«образ огня в искусстве»,</a:t>
            </a:r>
          </a:p>
          <a:p>
            <a:pPr eaLnBrk="0" hangingPunct="0"/>
            <a:r>
              <a:rPr lang="ru-RU" sz="2800">
                <a:latin typeface="Calibri" pitchFamily="34" charset="0"/>
                <a:ea typeface="GaramondBookC"/>
                <a:cs typeface="Calibri" pitchFamily="34" charset="0"/>
              </a:rPr>
              <a:t> (солнца, дерева, воды…)</a:t>
            </a:r>
          </a:p>
          <a:p>
            <a:pPr eaLnBrk="0" hangingPunct="0"/>
            <a:endParaRPr lang="ru-RU" sz="2800"/>
          </a:p>
          <a:p>
            <a:pPr eaLnBrk="0" hangingPunct="0"/>
            <a:endParaRPr lang="ru-RU" sz="2400"/>
          </a:p>
        </p:txBody>
      </p:sp>
      <p:sp>
        <p:nvSpPr>
          <p:cNvPr id="47107" name="Rectangle 2"/>
          <p:cNvSpPr>
            <a:spLocks noChangeArrowheads="1"/>
          </p:cNvSpPr>
          <p:nvPr/>
        </p:nvSpPr>
        <p:spPr bwMode="auto">
          <a:xfrm>
            <a:off x="214313" y="1571625"/>
            <a:ext cx="792956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ea typeface="Times New Roman" pitchFamily="18" charset="0"/>
                <a:cs typeface="GaramondBookC"/>
              </a:rPr>
              <a:t>Устно:</a:t>
            </a:r>
          </a:p>
          <a:p>
            <a:r>
              <a:rPr lang="ru-RU" sz="2000">
                <a:ea typeface="Times New Roman" pitchFamily="18" charset="0"/>
                <a:cs typeface="GaramondBookC"/>
              </a:rPr>
              <a:t>Вспомните знакомые вам песни, сказки, литературные произведения,  в которых воплощены</a:t>
            </a:r>
            <a:r>
              <a:rPr lang="ru-RU" sz="2000">
                <a:latin typeface="Calibri" pitchFamily="34" charset="0"/>
                <a:ea typeface="GaramondBookC"/>
                <a:cs typeface="Calibri" pitchFamily="34" charset="0"/>
              </a:rPr>
              <a:t> </a:t>
            </a:r>
            <a:r>
              <a:rPr lang="ru-RU" sz="2000">
                <a:ea typeface="Times New Roman" pitchFamily="18" charset="0"/>
                <a:cs typeface="GaramondBookC"/>
              </a:rPr>
              <a:t>образы-символы солнца, дороги, дерева .</a:t>
            </a:r>
            <a:endParaRPr lang="ru-RU" sz="2000"/>
          </a:p>
          <a:p>
            <a:pPr eaLnBrk="0" hangingPunct="0"/>
            <a:r>
              <a:rPr lang="ru-RU" sz="2000">
                <a:cs typeface="Times New Roman" pitchFamily="18" charset="0"/>
              </a:rPr>
              <a:t>• Найдите отрывки из предложенных литературных произведений (поэзия, проза), в которых воплощен образ</a:t>
            </a:r>
            <a:r>
              <a:rPr lang="ru-RU" sz="2000">
                <a:latin typeface="Calibri" pitchFamily="34" charset="0"/>
                <a:ea typeface="GaramondBookC"/>
                <a:cs typeface="GaramondBookC"/>
              </a:rPr>
              <a:t> </a:t>
            </a:r>
            <a:r>
              <a:rPr lang="ru-RU" sz="2000">
                <a:cs typeface="Times New Roman" pitchFamily="18" charset="0"/>
              </a:rPr>
              <a:t>дороги, и запишите в творческую тетрадь свое понимание их художественной идеи, нравственно</a:t>
            </a:r>
            <a:r>
              <a:rPr lang="ru-RU" sz="2000">
                <a:latin typeface="Calibri" pitchFamily="34" charset="0"/>
                <a:ea typeface="GaramondBookC"/>
                <a:cs typeface="GaramondBookC"/>
              </a:rPr>
              <a:t> </a:t>
            </a:r>
            <a:r>
              <a:rPr lang="ru-RU" sz="2000">
                <a:cs typeface="Times New Roman" pitchFamily="18" charset="0"/>
              </a:rPr>
              <a:t>-</a:t>
            </a:r>
            <a:r>
              <a:rPr lang="ru-RU" sz="2000">
                <a:latin typeface="Calibri" pitchFamily="34" charset="0"/>
                <a:ea typeface="GaramondBookC"/>
                <a:cs typeface="GaramondBookC"/>
              </a:rPr>
              <a:t> </a:t>
            </a:r>
            <a:r>
              <a:rPr lang="ru-RU" sz="2000">
                <a:cs typeface="Times New Roman" pitchFamily="18" charset="0"/>
              </a:rPr>
              <a:t>эстетического смысла.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F:\1.59 Вот и августу коне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071563"/>
            <a:ext cx="7858125" cy="563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ru-RU" smtClean="0"/>
              <a:t>Нашим выпускникам…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7467600" cy="4525963"/>
          </a:xfrm>
        </p:spPr>
        <p:txBody>
          <a:bodyPr>
            <a:normAutofit/>
          </a:bodyPr>
          <a:lstStyle/>
          <a:p>
            <a:pPr lvl="8">
              <a:buFont typeface="Arial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Сегодня в нашем классе тишина,</a:t>
            </a:r>
          </a:p>
          <a:p>
            <a:pPr marL="420624" indent="-384048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Присядем перед дальнею дорогой,</a:t>
            </a:r>
          </a:p>
          <a:p>
            <a:pPr marL="420624" indent="-384048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Отсюда начинается она,</a:t>
            </a:r>
          </a:p>
          <a:p>
            <a:pPr marL="420624" indent="-384048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Уходит в жизнь от школьного порога…</a:t>
            </a:r>
          </a:p>
          <a:p>
            <a:pPr marL="420624" indent="-384048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Г. Артамонов (Курганский поэт)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8132" name="TextBox 4"/>
          <p:cNvSpPr txBox="1">
            <a:spLocks noChangeArrowheads="1"/>
          </p:cNvSpPr>
          <p:nvPr/>
        </p:nvSpPr>
        <p:spPr bwMode="auto">
          <a:xfrm>
            <a:off x="4643438" y="6215063"/>
            <a:ext cx="3902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В.Д. Фатеев «Вот и августу конец»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Н. Рерих </a:t>
            </a:r>
            <a:br>
              <a:rPr lang="ru-RU" dirty="0" smtClean="0"/>
            </a:br>
            <a:r>
              <a:rPr lang="ru-RU" dirty="0" smtClean="0"/>
              <a:t>«Странник светлого града»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571625"/>
            <a:ext cx="7750175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1357313" y="5572125"/>
            <a:ext cx="7143750" cy="1143000"/>
          </a:xfrm>
        </p:spPr>
        <p:txBody>
          <a:bodyPr/>
          <a:lstStyle/>
          <a:p>
            <a:r>
              <a:rPr lang="ru-RU" sz="4400" smtClean="0">
                <a:solidFill>
                  <a:srgbClr val="FFC000"/>
                </a:solidFill>
              </a:rPr>
              <a:t>В. Васнецов «Богатыри»</a:t>
            </a:r>
          </a:p>
        </p:txBody>
      </p:sp>
      <p:pic>
        <p:nvPicPr>
          <p:cNvPr id="18434" name="Picture 1" descr="D:\Старое\Рабочий стол\мамина\мхк\Русское искусство\3. Россия XIX\2. вторая половина XIX в\9. В. Васнецов\3. Три богатыря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57188"/>
            <a:ext cx="7710488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GK_09_06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71500" y="571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142875" y="285750"/>
            <a:ext cx="7470775" cy="1143000"/>
          </a:xfrm>
        </p:spPr>
        <p:txBody>
          <a:bodyPr/>
          <a:lstStyle/>
          <a:p>
            <a:r>
              <a:rPr lang="ru-RU" smtClean="0"/>
              <a:t>И. </a:t>
            </a:r>
            <a:r>
              <a:rPr lang="ru-RU" sz="4000" smtClean="0"/>
              <a:t>Билибин</a:t>
            </a:r>
            <a:r>
              <a:rPr lang="ru-RU" smtClean="0"/>
              <a:t> 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7550" y="285750"/>
            <a:ext cx="5886450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142875" y="5357813"/>
            <a:ext cx="29162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92D050"/>
                </a:solidFill>
              </a:rPr>
              <a:t>…Как ныне сбирается </a:t>
            </a:r>
          </a:p>
          <a:p>
            <a:r>
              <a:rPr lang="ru-RU" sz="2000">
                <a:solidFill>
                  <a:srgbClr val="92D050"/>
                </a:solidFill>
              </a:rPr>
              <a:t>                 Вещий Олег </a:t>
            </a:r>
          </a:p>
          <a:p>
            <a:r>
              <a:rPr lang="ru-RU" sz="2000">
                <a:solidFill>
                  <a:srgbClr val="92D050"/>
                </a:solidFill>
              </a:rPr>
              <a:t>отмстить неразумным </a:t>
            </a:r>
          </a:p>
          <a:p>
            <a:r>
              <a:rPr lang="ru-RU" sz="2000">
                <a:solidFill>
                  <a:srgbClr val="92D050"/>
                </a:solidFill>
              </a:rPr>
              <a:t>                 хазарам…</a:t>
            </a:r>
          </a:p>
        </p:txBody>
      </p:sp>
      <p:sp>
        <p:nvSpPr>
          <p:cNvPr id="19460" name="Прямоугольник 4"/>
          <p:cNvSpPr>
            <a:spLocks noChangeArrowheads="1"/>
          </p:cNvSpPr>
          <p:nvPr/>
        </p:nvSpPr>
        <p:spPr bwMode="auto">
          <a:xfrm>
            <a:off x="357188" y="1428750"/>
            <a:ext cx="457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C000"/>
                </a:solidFill>
              </a:rPr>
              <a:t>Дорога из </a:t>
            </a:r>
            <a:br>
              <a:rPr lang="ru-RU" sz="2400">
                <a:solidFill>
                  <a:srgbClr val="FFC000"/>
                </a:solidFill>
              </a:rPr>
            </a:br>
            <a:r>
              <a:rPr lang="ru-RU" sz="2400">
                <a:solidFill>
                  <a:srgbClr val="FFC000"/>
                </a:solidFill>
              </a:rPr>
              <a:t>сказки…</a:t>
            </a:r>
            <a:endParaRPr lang="ru-RU" sz="2400"/>
          </a:p>
        </p:txBody>
      </p:sp>
      <p:sp>
        <p:nvSpPr>
          <p:cNvPr id="19461" name="Прямоугольник 5"/>
          <p:cNvSpPr>
            <a:spLocks noChangeArrowheads="1"/>
          </p:cNvSpPr>
          <p:nvPr/>
        </p:nvSpPr>
        <p:spPr bwMode="auto">
          <a:xfrm>
            <a:off x="0" y="2500313"/>
            <a:ext cx="4572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92D050"/>
                </a:solidFill>
              </a:rPr>
              <a:t>…катится колобок по дорожке,</a:t>
            </a:r>
          </a:p>
          <a:p>
            <a:r>
              <a:rPr lang="ru-RU">
                <a:solidFill>
                  <a:srgbClr val="92D050"/>
                </a:solidFill>
              </a:rPr>
              <a:t>                    а навстречу…</a:t>
            </a:r>
          </a:p>
          <a:p>
            <a:endParaRPr lang="ru-RU">
              <a:solidFill>
                <a:srgbClr val="92D050"/>
              </a:solidFill>
            </a:endParaRPr>
          </a:p>
          <a:p>
            <a:r>
              <a:rPr lang="ru-RU">
                <a:solidFill>
                  <a:srgbClr val="92D050"/>
                </a:solidFill>
              </a:rPr>
              <a:t>Если долго, долго, долго, </a:t>
            </a:r>
          </a:p>
          <a:p>
            <a:r>
              <a:rPr lang="ru-RU">
                <a:solidFill>
                  <a:srgbClr val="92D050"/>
                </a:solidFill>
              </a:rPr>
              <a:t>      если долго по дорожке…</a:t>
            </a:r>
          </a:p>
          <a:p>
            <a:endParaRPr lang="ru-RU">
              <a:solidFill>
                <a:srgbClr val="92D050"/>
              </a:solidFill>
            </a:endParaRPr>
          </a:p>
          <a:p>
            <a:r>
              <a:rPr lang="ru-RU">
                <a:solidFill>
                  <a:srgbClr val="92D050"/>
                </a:solidFill>
              </a:rPr>
              <a:t>…романтики с большой дороги…</a:t>
            </a:r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00425" cy="1143000"/>
          </a:xfrm>
        </p:spPr>
        <p:txBody>
          <a:bodyPr/>
          <a:lstStyle/>
          <a:p>
            <a:r>
              <a:rPr lang="ru-RU" sz="4000" smtClean="0"/>
              <a:t>И. Билибин</a:t>
            </a:r>
            <a:br>
              <a:rPr lang="ru-RU" sz="4000" smtClean="0"/>
            </a:br>
            <a:r>
              <a:rPr lang="ru-RU" sz="4000" smtClean="0"/>
              <a:t>«На распутье»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85750"/>
            <a:ext cx="4829175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357188" y="2643188"/>
            <a:ext cx="314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92D050"/>
                </a:solidFill>
              </a:rPr>
              <a:t>...Прямо пойдёшь – </a:t>
            </a:r>
          </a:p>
          <a:p>
            <a:r>
              <a:rPr lang="ru-RU" sz="2000">
                <a:solidFill>
                  <a:srgbClr val="92D050"/>
                </a:solidFill>
              </a:rPr>
              <a:t>коня потеряешь…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142875" y="274638"/>
            <a:ext cx="3857625" cy="3154362"/>
          </a:xfrm>
        </p:spPr>
        <p:txBody>
          <a:bodyPr/>
          <a:lstStyle/>
          <a:p>
            <a:r>
              <a:rPr lang="ru-RU" sz="4000" smtClean="0"/>
              <a:t>И. Билибин</a:t>
            </a:r>
            <a:br>
              <a:rPr lang="ru-RU" sz="4000" smtClean="0"/>
            </a:br>
            <a:r>
              <a:rPr lang="ru-RU" sz="4000" smtClean="0"/>
              <a:t>Иллюстрации </a:t>
            </a:r>
            <a:br>
              <a:rPr lang="ru-RU" sz="4000" smtClean="0"/>
            </a:br>
            <a:r>
              <a:rPr lang="ru-RU" sz="4000" smtClean="0"/>
              <a:t>к «Сказке </a:t>
            </a:r>
            <a:br>
              <a:rPr lang="ru-RU" sz="4000" smtClean="0"/>
            </a:br>
            <a:r>
              <a:rPr lang="ru-RU" sz="4000" smtClean="0"/>
              <a:t>о царе Салтане»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071938" y="428625"/>
            <a:ext cx="4786312" cy="6334125"/>
          </a:xfrm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357188" y="5000625"/>
            <a:ext cx="3595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92D050"/>
                </a:solidFill>
              </a:rPr>
              <a:t>…корабельщики в ответ:</a:t>
            </a:r>
          </a:p>
          <a:p>
            <a:r>
              <a:rPr lang="ru-RU" sz="2000">
                <a:solidFill>
                  <a:srgbClr val="92D050"/>
                </a:solidFill>
              </a:rPr>
              <a:t> «Мы объехали весь свет…»</a:t>
            </a:r>
          </a:p>
        </p:txBody>
      </p:sp>
      <p:pic>
        <p:nvPicPr>
          <p:cNvPr id="5" name="GK_09_003d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625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114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714375"/>
            <a:ext cx="6613525" cy="4357688"/>
          </a:xfrm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7429500" cy="642938"/>
          </a:xfrm>
        </p:spPr>
        <p:txBody>
          <a:bodyPr/>
          <a:lstStyle/>
          <a:p>
            <a:r>
              <a:rPr lang="ru-RU" sz="4000" smtClean="0"/>
              <a:t>И. Левитан «Владимирка»</a:t>
            </a:r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142875" y="5072063"/>
            <a:ext cx="878681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ea typeface="Times New Roman" pitchFamily="18" charset="0"/>
                <a:cs typeface="GaramondBookC"/>
              </a:rPr>
              <a:t>Неумолимо тянется за горизонт дорога, свинцовые</a:t>
            </a:r>
            <a:r>
              <a:rPr lang="ru-RU" sz="2000">
                <a:latin typeface="Calibri" pitchFamily="34" charset="0"/>
                <a:ea typeface="GaramondBookC"/>
                <a:cs typeface="Calibri" pitchFamily="34" charset="0"/>
              </a:rPr>
              <a:t> </a:t>
            </a:r>
            <a:r>
              <a:rPr lang="ru-RU" sz="2000">
                <a:ea typeface="Times New Roman" pitchFamily="18" charset="0"/>
                <a:cs typeface="GaramondBookC"/>
              </a:rPr>
              <a:t>тучи, повисшие над ней, плотно закрыли солнце: ни просвета, ни лучика, ни надежды.</a:t>
            </a:r>
          </a:p>
          <a:p>
            <a:r>
              <a:rPr lang="ru-RU" sz="2000">
                <a:ea typeface="Times New Roman" pitchFamily="18" charset="0"/>
                <a:cs typeface="GaramondBookC"/>
              </a:rPr>
              <a:t> Монотонный, равнинный ландшафт дышит безысходностью и тоской. </a:t>
            </a:r>
          </a:p>
          <a:p>
            <a:r>
              <a:rPr lang="ru-RU" sz="2000">
                <a:ea typeface="Times New Roman" pitchFamily="18" charset="0"/>
                <a:cs typeface="GaramondBookC"/>
              </a:rPr>
              <a:t>Чья-то сиротливая</a:t>
            </a:r>
            <a:r>
              <a:rPr lang="ru-RU" sz="2000">
                <a:latin typeface="Calibri" pitchFamily="34" charset="0"/>
                <a:ea typeface="GaramondBookC"/>
                <a:cs typeface="Calibri" pitchFamily="34" charset="0"/>
              </a:rPr>
              <a:t> </a:t>
            </a:r>
            <a:r>
              <a:rPr lang="ru-RU" sz="2000">
                <a:ea typeface="Times New Roman" pitchFamily="18" charset="0"/>
                <a:cs typeface="GaramondBookC"/>
              </a:rPr>
              <a:t>могила на перепутье и осеняющий себя крестным знамением одинокий странник.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1015</TotalTime>
  <Words>1114</Words>
  <Application>Microsoft Office PowerPoint</Application>
  <PresentationFormat>Экран (4:3)</PresentationFormat>
  <Paragraphs>162</Paragraphs>
  <Slides>32</Slides>
  <Notes>1</Notes>
  <HiddenSlides>0</HiddenSlides>
  <MMClips>4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8" baseType="lpstr">
      <vt:lpstr>Arial</vt:lpstr>
      <vt:lpstr>Franklin Gothic Book</vt:lpstr>
      <vt:lpstr>Wingdings 2</vt:lpstr>
      <vt:lpstr>Calibri</vt:lpstr>
      <vt:lpstr>Times New Roman</vt:lpstr>
      <vt:lpstr>GaramondBookC</vt:lpstr>
      <vt:lpstr>BodoniSevSwashC</vt:lpstr>
      <vt:lpstr>Wingdings</vt:lpstr>
      <vt:lpstr>GaramondBookC-Bold</vt:lpstr>
      <vt:lpstr>Техническая</vt:lpstr>
      <vt:lpstr>Техническая</vt:lpstr>
      <vt:lpstr>Техническая</vt:lpstr>
      <vt:lpstr>Техническая</vt:lpstr>
      <vt:lpstr>Техническая</vt:lpstr>
      <vt:lpstr>Техническая</vt:lpstr>
      <vt:lpstr>Пакет</vt:lpstr>
      <vt:lpstr>О чём эти строки?</vt:lpstr>
      <vt:lpstr>Слайд 2</vt:lpstr>
      <vt:lpstr>Слайд 3</vt:lpstr>
      <vt:lpstr>Н. Рерих  «Странник светлого града»</vt:lpstr>
      <vt:lpstr>В. Васнецов «Богатыри»</vt:lpstr>
      <vt:lpstr>И. Билибин </vt:lpstr>
      <vt:lpstr>И. Билибин «На распутье»</vt:lpstr>
      <vt:lpstr>И. Билибин Иллюстрации  к «Сказке  о царе Салтане»</vt:lpstr>
      <vt:lpstr>И. Левитан «Владимирка»</vt:lpstr>
      <vt:lpstr>Слайд 10</vt:lpstr>
      <vt:lpstr>В. Перов «Последний кабак у заставы»</vt:lpstr>
      <vt:lpstr>А. Саврасов «Распутица» и «Зимняя дорога»</vt:lpstr>
      <vt:lpstr>И. Репин «Бурлаки на Волге»</vt:lpstr>
      <vt:lpstr>  Ф. Алексеев «Набережная Москва – реки»</vt:lpstr>
      <vt:lpstr>«Аничков мост. Санкт – Петербург»</vt:lpstr>
      <vt:lpstr>«Театральная площадь»  Санкт - Петербург</vt:lpstr>
      <vt:lpstr>«На Манежной площади»</vt:lpstr>
      <vt:lpstr>«Московский тракт»</vt:lpstr>
      <vt:lpstr>«Нижегородская ярмарка»</vt:lpstr>
      <vt:lpstr>«Железная дорога»</vt:lpstr>
      <vt:lpstr>Слайд 21</vt:lpstr>
      <vt:lpstr>Назови произведение…</vt:lpstr>
      <vt:lpstr>Слайд 23</vt:lpstr>
      <vt:lpstr>Слайд 24</vt:lpstr>
      <vt:lpstr>Продолжи список…</vt:lpstr>
      <vt:lpstr>Слайд 26</vt:lpstr>
      <vt:lpstr>Герб Челябинской области</vt:lpstr>
      <vt:lpstr>«На Уфимский тракт»</vt:lpstr>
      <vt:lpstr>Вывод:</vt:lpstr>
      <vt:lpstr>Слайд 30</vt:lpstr>
      <vt:lpstr>Художественно-творческое задание</vt:lpstr>
      <vt:lpstr>Нашим выпускникам…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«Эх, дороги, пыль да туман…»</dc:title>
  <dc:creator>Admin</dc:creator>
  <cp:lastModifiedBy>User</cp:lastModifiedBy>
  <cp:revision>111</cp:revision>
  <dcterms:created xsi:type="dcterms:W3CDTF">2012-02-26T15:03:51Z</dcterms:created>
  <dcterms:modified xsi:type="dcterms:W3CDTF">2013-03-31T18:04:12Z</dcterms:modified>
</cp:coreProperties>
</file>