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80" r:id="rId4"/>
    <p:sldId id="296" r:id="rId5"/>
    <p:sldId id="298" r:id="rId6"/>
    <p:sldId id="288" r:id="rId7"/>
    <p:sldId id="282" r:id="rId8"/>
    <p:sldId id="305" r:id="rId9"/>
    <p:sldId id="307" r:id="rId10"/>
    <p:sldId id="297" r:id="rId11"/>
    <p:sldId id="300" r:id="rId12"/>
    <p:sldId id="301" r:id="rId13"/>
    <p:sldId id="309" r:id="rId14"/>
    <p:sldId id="308" r:id="rId15"/>
    <p:sldId id="310" r:id="rId16"/>
    <p:sldId id="284" r:id="rId17"/>
    <p:sldId id="292" r:id="rId18"/>
    <p:sldId id="291" r:id="rId19"/>
    <p:sldId id="303" r:id="rId20"/>
    <p:sldId id="304" r:id="rId21"/>
    <p:sldId id="311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1D"/>
    <a:srgbClr val="FFFF00"/>
    <a:srgbClr val="FFCC00"/>
    <a:srgbClr val="9E0000"/>
    <a:srgbClr val="AD5207"/>
    <a:srgbClr val="E8E80E"/>
    <a:srgbClr val="0BB51B"/>
    <a:srgbClr val="29586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6" autoAdjust="0"/>
    <p:restoredTop sz="94660"/>
  </p:normalViewPr>
  <p:slideViewPr>
    <p:cSldViewPr>
      <p:cViewPr varScale="1">
        <p:scale>
          <a:sx n="38" d="100"/>
          <a:sy n="38" d="100"/>
        </p:scale>
        <p:origin x="-61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492EC-138B-4E74-9AB7-70E5E771F219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58E8C-A0B5-42AA-8676-C4E583351B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BACCC-FB75-4523-95F2-4A460AB3050C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B3301-51FA-465F-B147-7C3D86386B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41291-2B8B-4577-B550-72FE4FFEFB85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F1F0C-3F48-4485-B364-C029E55962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78BE1-4CB8-47F2-908D-28255F76F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EE852-0B64-40BF-A093-8642F9CAC009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6E49B-46D8-4102-ABD3-FEFBDC02C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880B0-4BF5-4E71-BB59-DA648A720DAC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077F2-54A2-4939-B8D2-8C6A7DB86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EBBA2-3925-4CBE-9394-E832C88E1A86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54782-5E3D-4469-849F-78CBAC1FC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2F435-DCB3-4A85-A91A-1E9D8BA4A97C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48110-5059-4704-9D40-0D8036652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CFE9A-419D-4A73-B20F-620C17CE24F7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D74E3-2ED7-472D-AC08-BF73ABD50D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7B3E6-2AB3-4177-8DB8-94F4B150345B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C78E8-F3CD-4B1F-8F1F-E2B3DB0E7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37685-508D-4D73-8898-2B63D828F478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C429A-4C7F-452C-BB1D-E84BC35DE0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E33B0-57C5-4661-A80B-343A1A7376DA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37D86-1D0D-4753-9F5D-CBBFC0C6E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F489C4-B219-4D4D-B14D-8E61832D2038}" type="datetimeFigureOut">
              <a:rPr lang="ru-RU"/>
              <a:pPr>
                <a:defRPr/>
              </a:pPr>
              <a:t>19.04.2013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FDE521-9AF3-46DF-8818-1DCC1C2D4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5;&#1072;&#1083;&#1080;&#1085;&#1072;\Desktop\&#1043;&#1077;&#1081;&#1076;&#1077;\&#1063;&#1072;&#1081;&#1082;&#1086;&#1074;&#1089;&#1082;&#1080;&#1081;%20-%20&#1052;&#1072;&#1088;&#1096;%20&#1080;&#1079;%20&#1073;&#1072;&#1083;&#1077;&#1090;&#1072;%20&#1065;&#1077;&#1083;&#1082;&#1091;&#1085;&#1095;&#1080;&#1082;%20(mp3cut.net).mp3" TargetMode="Externa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tes.su/category/children/page37.html" TargetMode="External"/><Relationship Id="rId7" Type="http://schemas.openxmlformats.org/officeDocument/2006/relationships/hyperlink" Target="http://ollforkids.ru/skazkart/1570-po-schuchemu-velenyu-emelya-skazka-s-kartinkami.html" TargetMode="External"/><Relationship Id="rId2" Type="http://schemas.openxmlformats.org/officeDocument/2006/relationships/hyperlink" Target="http://pedsovet.su/load/321-1-0-27413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my-hit.ru/film/11380/kadrs" TargetMode="External"/><Relationship Id="rId5" Type="http://schemas.openxmlformats.org/officeDocument/2006/relationships/hyperlink" Target="http://pictures.ucoz.ru/photo/detskie_kartinki/skazochnye_personazhi_v_kartinkakh_soroka_risunok/3-0-1132" TargetMode="External"/><Relationship Id="rId4" Type="http://schemas.openxmlformats.org/officeDocument/2006/relationships/hyperlink" Target="http://poiskm.ru/song/16816628-SHCHelkunchik-Marsh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1476375" y="188913"/>
            <a:ext cx="66246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FF1D"/>
                </a:solidFill>
                <a:latin typeface="Times New Roman" pitchFamily="18" charset="0"/>
                <a:cs typeface="Times New Roman" pitchFamily="18" charset="0"/>
              </a:rPr>
              <a:t>Мягкий глухой согласный </a:t>
            </a:r>
          </a:p>
          <a:p>
            <a:pPr algn="ctr"/>
            <a:r>
              <a:rPr lang="ru-RU" sz="3600">
                <a:solidFill>
                  <a:srgbClr val="FFFF1D"/>
                </a:solidFill>
                <a:latin typeface="Times New Roman" pitchFamily="18" charset="0"/>
                <a:cs typeface="Times New Roman" pitchFamily="18" charset="0"/>
              </a:rPr>
              <a:t>звук </a:t>
            </a:r>
            <a:r>
              <a:rPr lang="ru-RU" sz="3600">
                <a:solidFill>
                  <a:srgbClr val="FFFF1D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щ, буквы Щ,щ.</a:t>
            </a:r>
            <a:endParaRPr lang="ru-RU" sz="3600">
              <a:solidFill>
                <a:srgbClr val="FFFF1D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16238" y="5300663"/>
            <a:ext cx="6048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Гейде Лидия Николаевна</a:t>
            </a:r>
          </a:p>
          <a:p>
            <a:pPr algn="r"/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учитель начальных классов</a:t>
            </a:r>
          </a:p>
          <a:p>
            <a:pPr algn="r"/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МБОУ СОШ № 11 </a:t>
            </a:r>
          </a:p>
          <a:p>
            <a:pPr algn="r"/>
            <a:r>
              <a:rPr lang="ru-RU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г. Бердска Новосибирской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684213" y="1916113"/>
            <a:ext cx="2016125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7000">
                <a:solidFill>
                  <a:srgbClr val="002060"/>
                </a:solidFill>
                <a:latin typeface="Times New Roman" pitchFamily="18" charset="0"/>
              </a:rPr>
              <a:t>щ</a:t>
            </a:r>
          </a:p>
        </p:txBody>
      </p:sp>
      <p:sp>
        <p:nvSpPr>
          <p:cNvPr id="8195" name="TextBox 7"/>
          <p:cNvSpPr txBox="1">
            <a:spLocks noChangeArrowheads="1"/>
          </p:cNvSpPr>
          <p:nvPr/>
        </p:nvSpPr>
        <p:spPr bwMode="auto">
          <a:xfrm>
            <a:off x="3851275" y="2133600"/>
            <a:ext cx="555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C00000"/>
                </a:solidFill>
                <a:latin typeface="Times New Roman" pitchFamily="18" charset="0"/>
              </a:rPr>
              <a:t>А</a:t>
            </a:r>
          </a:p>
        </p:txBody>
      </p:sp>
      <p:sp>
        <p:nvSpPr>
          <p:cNvPr id="8196" name="TextBox 8"/>
          <p:cNvSpPr txBox="1">
            <a:spLocks noChangeArrowheads="1"/>
          </p:cNvSpPr>
          <p:nvPr/>
        </p:nvSpPr>
        <p:spPr bwMode="auto">
          <a:xfrm>
            <a:off x="3851275" y="2776538"/>
            <a:ext cx="412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C00000"/>
                </a:solidFill>
                <a:latin typeface="Times New Roman" pitchFamily="18" charset="0"/>
              </a:rPr>
              <a:t>И</a:t>
            </a:r>
          </a:p>
        </p:txBody>
      </p:sp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3851275" y="3490913"/>
            <a:ext cx="496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C00000"/>
                </a:solidFill>
                <a:latin typeface="Times New Roman" pitchFamily="18" charset="0"/>
              </a:rPr>
              <a:t>Е</a:t>
            </a:r>
          </a:p>
        </p:txBody>
      </p:sp>
      <p:sp>
        <p:nvSpPr>
          <p:cNvPr id="8198" name="TextBox 11"/>
          <p:cNvSpPr txBox="1">
            <a:spLocks noChangeArrowheads="1"/>
          </p:cNvSpPr>
          <p:nvPr/>
        </p:nvSpPr>
        <p:spPr bwMode="auto">
          <a:xfrm>
            <a:off x="3851275" y="4276725"/>
            <a:ext cx="496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C00000"/>
                </a:solidFill>
                <a:latin typeface="Times New Roman" pitchFamily="18" charset="0"/>
              </a:rPr>
              <a:t>Ё</a:t>
            </a:r>
          </a:p>
        </p:txBody>
      </p:sp>
      <p:sp>
        <p:nvSpPr>
          <p:cNvPr id="8199" name="TextBox 12"/>
          <p:cNvSpPr txBox="1">
            <a:spLocks noChangeArrowheads="1"/>
          </p:cNvSpPr>
          <p:nvPr/>
        </p:nvSpPr>
        <p:spPr bwMode="auto">
          <a:xfrm>
            <a:off x="3922713" y="4991100"/>
            <a:ext cx="5492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C00000"/>
                </a:solidFill>
                <a:latin typeface="Times New Roman" pitchFamily="18" charset="0"/>
              </a:rPr>
              <a:t>У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 flipH="1" flipV="1">
            <a:off x="2628900" y="2708276"/>
            <a:ext cx="1000125" cy="857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700338" y="3213100"/>
            <a:ext cx="928687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700338" y="3644900"/>
            <a:ext cx="928687" cy="139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700338" y="3644900"/>
            <a:ext cx="928687" cy="9255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2380457" y="3964781"/>
            <a:ext cx="1639888" cy="1000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084888" y="1628775"/>
            <a:ext cx="18557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011863" y="2565400"/>
            <a:ext cx="187801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011863" y="3500438"/>
            <a:ext cx="2190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011863" y="4437063"/>
            <a:ext cx="16716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011863" y="5300663"/>
            <a:ext cx="18557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4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06" name="TextBox 21"/>
          <p:cNvSpPr txBox="1">
            <a:spLocks noChangeArrowheads="1"/>
          </p:cNvSpPr>
          <p:nvPr/>
        </p:nvSpPr>
        <p:spPr bwMode="auto">
          <a:xfrm>
            <a:off x="1116013" y="549275"/>
            <a:ext cx="691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Прибежали в гости к «Щ» гласные!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  <p:bldP spid="24" grpId="0"/>
      <p:bldP spid="25" grpId="0"/>
      <p:bldP spid="26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403350" y="981075"/>
            <a:ext cx="143986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84888" y="981075"/>
            <a:ext cx="143986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779838" y="981075"/>
            <a:ext cx="143986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ЩА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476375" y="3716338"/>
            <a:ext cx="14398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ЩУ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156325" y="3716338"/>
            <a:ext cx="14398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ЩУ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79838" y="3716338"/>
            <a:ext cx="14414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ЩУ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084888" y="5013325"/>
            <a:ext cx="143986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082E08"/>
                </a:solidFill>
                <a:latin typeface="Times New Roman" pitchFamily="18" charset="0"/>
                <a:cs typeface="Times New Roman" pitchFamily="18" charset="0"/>
              </a:rPr>
              <a:t>ЩИ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708400" y="5013325"/>
            <a:ext cx="14414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082E08"/>
                </a:solidFill>
                <a:latin typeface="Times New Roman" pitchFamily="18" charset="0"/>
                <a:cs typeface="Times New Roman" pitchFamily="18" charset="0"/>
              </a:rPr>
              <a:t>ЩИ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476375" y="5013325"/>
            <a:ext cx="143986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082E08"/>
                </a:solidFill>
                <a:latin typeface="Times New Roman" pitchFamily="18" charset="0"/>
                <a:cs typeface="Times New Roman" pitchFamily="18" charset="0"/>
              </a:rPr>
              <a:t>ЩИ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03350" y="2276475"/>
            <a:ext cx="143986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ЩЕ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79838" y="2205038"/>
            <a:ext cx="143986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ЩЕ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084888" y="2205038"/>
            <a:ext cx="143986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11" grpId="0"/>
      <p:bldP spid="12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a2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6100" y="4292600"/>
            <a:ext cx="1609725" cy="2016125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0" name="Рисунок 9" descr="i (2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650" y="4005263"/>
            <a:ext cx="2879725" cy="2289175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1" name="Рисунок 10" descr="i (2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650" y="1700213"/>
            <a:ext cx="2879725" cy="217805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8" name="Рисунок 7" descr="i (1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588" y="1484313"/>
            <a:ext cx="1781175" cy="157162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13" name="Рисунок 12" descr="i (16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588" y="3213100"/>
            <a:ext cx="1809750" cy="1357313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16" name="Рисунок 15" descr="i (19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32588" y="4724400"/>
            <a:ext cx="1800225" cy="1633538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14344" name="TextBox 16"/>
          <p:cNvSpPr txBox="1">
            <a:spLocks noChangeArrowheads="1"/>
          </p:cNvSpPr>
          <p:nvPr/>
        </p:nvSpPr>
        <p:spPr bwMode="auto">
          <a:xfrm>
            <a:off x="1692275" y="476250"/>
            <a:ext cx="6119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Какие мечты Емели сбылись?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9756775" y="42926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3635375" y="2349500"/>
            <a:ext cx="3024188" cy="8636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6011863" y="3716338"/>
            <a:ext cx="720725" cy="71913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635375" y="3213100"/>
            <a:ext cx="1657350" cy="15843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292725" y="3213100"/>
            <a:ext cx="1439863" cy="187166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7" descr="7225560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Чайковский - Марш из балета Щелкунчик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55895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2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9"/>
          <p:cNvSpPr txBox="1">
            <a:spLocks noChangeArrowheads="1"/>
          </p:cNvSpPr>
          <p:nvPr/>
        </p:nvSpPr>
        <p:spPr bwMode="auto">
          <a:xfrm>
            <a:off x="1403350" y="476250"/>
            <a:ext cx="64087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Сочетанья </a:t>
            </a:r>
            <a:r>
              <a:rPr lang="ru-RU" sz="3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sz="3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ЩУ</a:t>
            </a:r>
          </a:p>
          <a:p>
            <a:pPr algn="ctr"/>
            <a:r>
              <a:rPr lang="ru-RU" sz="3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Пишем только с буквой У</a:t>
            </a:r>
          </a:p>
        </p:txBody>
      </p:sp>
      <p:sp>
        <p:nvSpPr>
          <p:cNvPr id="16387" name="TextBox 30"/>
          <p:cNvSpPr txBox="1">
            <a:spLocks noChangeArrowheads="1"/>
          </p:cNvSpPr>
          <p:nvPr/>
        </p:nvSpPr>
        <p:spPr bwMode="auto">
          <a:xfrm>
            <a:off x="1763713" y="1773238"/>
            <a:ext cx="22320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Ч_ ШКА,</a:t>
            </a:r>
          </a:p>
        </p:txBody>
      </p:sp>
      <p:sp>
        <p:nvSpPr>
          <p:cNvPr id="16388" name="TextBox 31"/>
          <p:cNvSpPr txBox="1">
            <a:spLocks noChangeArrowheads="1"/>
          </p:cNvSpPr>
          <p:nvPr/>
        </p:nvSpPr>
        <p:spPr bwMode="auto">
          <a:xfrm>
            <a:off x="3995738" y="1773238"/>
            <a:ext cx="26638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 _ЧКА,</a:t>
            </a:r>
          </a:p>
        </p:txBody>
      </p:sp>
      <p:sp>
        <p:nvSpPr>
          <p:cNvPr id="16389" name="TextBox 32"/>
          <p:cNvSpPr txBox="1">
            <a:spLocks noChangeArrowheads="1"/>
          </p:cNvSpPr>
          <p:nvPr/>
        </p:nvSpPr>
        <p:spPr bwMode="auto">
          <a:xfrm>
            <a:off x="6300788" y="1773238"/>
            <a:ext cx="24479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УКАЧ_,</a:t>
            </a:r>
          </a:p>
        </p:txBody>
      </p:sp>
      <p:sp>
        <p:nvSpPr>
          <p:cNvPr id="16390" name="TextBox 33"/>
          <p:cNvSpPr txBox="1">
            <a:spLocks noChangeArrowheads="1"/>
          </p:cNvSpPr>
          <p:nvPr/>
        </p:nvSpPr>
        <p:spPr bwMode="auto">
          <a:xfrm>
            <a:off x="1763713" y="2565400"/>
            <a:ext cx="23764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 ЛЕЧ_,</a:t>
            </a:r>
          </a:p>
        </p:txBody>
      </p:sp>
      <p:sp>
        <p:nvSpPr>
          <p:cNvPr id="16391" name="TextBox 34"/>
          <p:cNvSpPr txBox="1">
            <a:spLocks noChangeArrowheads="1"/>
          </p:cNvSpPr>
          <p:nvPr/>
        </p:nvSpPr>
        <p:spPr bwMode="auto">
          <a:xfrm>
            <a:off x="3995738" y="2636838"/>
            <a:ext cx="21605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КРИЧ_,</a:t>
            </a:r>
          </a:p>
        </p:txBody>
      </p:sp>
      <p:sp>
        <p:nvSpPr>
          <p:cNvPr id="16392" name="TextBox 35"/>
          <p:cNvSpPr txBox="1">
            <a:spLocks noChangeArrowheads="1"/>
          </p:cNvSpPr>
          <p:nvPr/>
        </p:nvSpPr>
        <p:spPr bwMode="auto">
          <a:xfrm>
            <a:off x="6156325" y="2565400"/>
            <a:ext cx="23034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СВИЩ_.</a:t>
            </a:r>
          </a:p>
        </p:txBody>
      </p:sp>
      <p:sp>
        <p:nvSpPr>
          <p:cNvPr id="16393" name="TextBox 37"/>
          <p:cNvSpPr txBox="1">
            <a:spLocks noChangeArrowheads="1"/>
          </p:cNvSpPr>
          <p:nvPr/>
        </p:nvSpPr>
        <p:spPr bwMode="auto">
          <a:xfrm>
            <a:off x="2268538" y="3573463"/>
            <a:ext cx="5399087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3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Щ</a:t>
            </a:r>
            <a:r>
              <a:rPr lang="ru-RU" sz="3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</a:t>
            </a:r>
            <a:r>
              <a:rPr lang="ru-RU" sz="3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Щ</a:t>
            </a:r>
            <a:r>
              <a:rPr lang="ru-RU" sz="3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16394" name="TextBox 3"/>
          <p:cNvSpPr txBox="1">
            <a:spLocks noChangeArrowheads="1"/>
          </p:cNvSpPr>
          <p:nvPr/>
        </p:nvSpPr>
        <p:spPr bwMode="auto">
          <a:xfrm>
            <a:off x="1331913" y="4365625"/>
            <a:ext cx="3024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РОЩ_</a:t>
            </a:r>
          </a:p>
        </p:txBody>
      </p:sp>
      <p:sp>
        <p:nvSpPr>
          <p:cNvPr id="16395" name="TextBox 7"/>
          <p:cNvSpPr txBox="1">
            <a:spLocks noChangeArrowheads="1"/>
          </p:cNvSpPr>
          <p:nvPr/>
        </p:nvSpPr>
        <p:spPr bwMode="auto">
          <a:xfrm>
            <a:off x="3779838" y="4365625"/>
            <a:ext cx="259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ГУЩ_</a:t>
            </a:r>
          </a:p>
        </p:txBody>
      </p:sp>
      <p:sp>
        <p:nvSpPr>
          <p:cNvPr id="16396" name="TextBox 42"/>
          <p:cNvSpPr txBox="1">
            <a:spLocks noChangeArrowheads="1"/>
          </p:cNvSpPr>
          <p:nvPr/>
        </p:nvSpPr>
        <p:spPr bwMode="auto">
          <a:xfrm>
            <a:off x="6011863" y="4365625"/>
            <a:ext cx="23050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СВЕЧ_</a:t>
            </a:r>
          </a:p>
        </p:txBody>
      </p:sp>
      <p:sp>
        <p:nvSpPr>
          <p:cNvPr id="16397" name="TextBox 43"/>
          <p:cNvSpPr txBox="1">
            <a:spLocks noChangeArrowheads="1"/>
          </p:cNvSpPr>
          <p:nvPr/>
        </p:nvSpPr>
        <p:spPr bwMode="auto">
          <a:xfrm>
            <a:off x="2195513" y="5445125"/>
            <a:ext cx="5472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буквой А и </a:t>
            </a: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ЧА</a:t>
            </a:r>
            <a:r>
              <a:rPr lang="ru-RU" sz="3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 </a:t>
            </a: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ЩА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051050" y="1773238"/>
            <a:ext cx="3603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427538" y="1773238"/>
            <a:ext cx="3603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7451725" y="1773238"/>
            <a:ext cx="3603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132138" y="2565400"/>
            <a:ext cx="3603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5219700" y="2636838"/>
            <a:ext cx="3603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7596188" y="2565400"/>
            <a:ext cx="3603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2484438" y="4365625"/>
            <a:ext cx="86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4859338" y="4365625"/>
            <a:ext cx="1079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7667625" y="4365625"/>
            <a:ext cx="1079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pic>
        <p:nvPicPr>
          <p:cNvPr id="54" name="Рисунок 53" descr="i (2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188" y="476250"/>
            <a:ext cx="1082675" cy="1074738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  <p:pic>
        <p:nvPicPr>
          <p:cNvPr id="55" name="Рисунок 54" descr="i (2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5229225"/>
            <a:ext cx="1511300" cy="1133475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  <p:pic>
        <p:nvPicPr>
          <p:cNvPr id="56" name="Рисунок 55" descr="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40650" y="5157788"/>
            <a:ext cx="935038" cy="1241425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лишнее?</a:t>
            </a:r>
          </a:p>
        </p:txBody>
      </p:sp>
      <p:pic>
        <p:nvPicPr>
          <p:cNvPr id="5123" name="Рисунок 2" descr="Apfel 2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756025"/>
            <a:ext cx="2519363" cy="2619375"/>
          </a:xfrm>
          <a:prstGeom prst="rect">
            <a:avLst/>
          </a:prstGeom>
          <a:noFill/>
          <a:ln w="9525">
            <a:solidFill>
              <a:schemeClr val="accent1">
                <a:shade val="95000"/>
                <a:satMod val="105000"/>
              </a:schemeClr>
            </a:solidFill>
            <a:miter lim="800000"/>
            <a:headEnd/>
            <a:tailEnd/>
          </a:ln>
        </p:spPr>
      </p:pic>
      <p:pic>
        <p:nvPicPr>
          <p:cNvPr id="5124" name="Рисунок 3" descr="i (31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4149725"/>
            <a:ext cx="3816350" cy="2130425"/>
          </a:xfrm>
          <a:prstGeom prst="rect">
            <a:avLst/>
          </a:prstGeom>
          <a:noFill/>
          <a:ln w="9525">
            <a:solidFill>
              <a:schemeClr val="accent1">
                <a:shade val="95000"/>
                <a:satMod val="105000"/>
              </a:schemeClr>
            </a:solidFill>
            <a:miter lim="800000"/>
            <a:headEnd/>
            <a:tailEnd/>
          </a:ln>
        </p:spPr>
      </p:pic>
      <p:pic>
        <p:nvPicPr>
          <p:cNvPr id="5125" name="Рисунок 4" descr="капуста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1308100"/>
            <a:ext cx="3313113" cy="2686050"/>
          </a:xfrm>
          <a:prstGeom prst="rect">
            <a:avLst/>
          </a:prstGeom>
          <a:noFill/>
          <a:ln w="9525">
            <a:solidFill>
              <a:schemeClr val="accent1">
                <a:shade val="95000"/>
                <a:satMod val="105000"/>
              </a:schemeClr>
            </a:solidFill>
            <a:miter lim="800000"/>
            <a:headEnd/>
            <a:tailEnd/>
          </a:ln>
        </p:spPr>
      </p:pic>
      <p:pic>
        <p:nvPicPr>
          <p:cNvPr id="5126" name="Рисунок 5" descr="лук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6375" y="1557338"/>
            <a:ext cx="2735263" cy="1931987"/>
          </a:xfrm>
          <a:prstGeom prst="rect">
            <a:avLst/>
          </a:prstGeom>
          <a:noFill/>
          <a:ln w="9525">
            <a:solidFill>
              <a:schemeClr val="accent1">
                <a:shade val="95000"/>
                <a:satMod val="10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2627313" y="3213100"/>
            <a:ext cx="1063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щу</a:t>
            </a: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755650" y="3789363"/>
            <a:ext cx="11350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гол</a:t>
            </a:r>
          </a:p>
        </p:txBody>
      </p:sp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2555875" y="2205038"/>
            <a:ext cx="10874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щи</a:t>
            </a:r>
          </a:p>
        </p:txBody>
      </p:sp>
      <p:sp>
        <p:nvSpPr>
          <p:cNvPr id="18437" name="Прямоугольник 6"/>
          <p:cNvSpPr>
            <a:spLocks noChangeArrowheads="1"/>
          </p:cNvSpPr>
          <p:nvPr/>
        </p:nvSpPr>
        <p:spPr bwMode="auto">
          <a:xfrm>
            <a:off x="684213" y="4797425"/>
            <a:ext cx="11747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кле</a:t>
            </a:r>
          </a:p>
        </p:txBody>
      </p:sp>
      <p:sp>
        <p:nvSpPr>
          <p:cNvPr id="18438" name="Прямоугольник 7"/>
          <p:cNvSpPr>
            <a:spLocks noChangeArrowheads="1"/>
          </p:cNvSpPr>
          <p:nvPr/>
        </p:nvSpPr>
        <p:spPr bwMode="auto">
          <a:xfrm>
            <a:off x="755650" y="2852738"/>
            <a:ext cx="8175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</a:p>
        </p:txBody>
      </p:sp>
      <p:sp>
        <p:nvSpPr>
          <p:cNvPr id="18439" name="Прямоугольник 8"/>
          <p:cNvSpPr>
            <a:spLocks noChangeArrowheads="1"/>
          </p:cNvSpPr>
          <p:nvPr/>
        </p:nvSpPr>
        <p:spPr bwMode="auto">
          <a:xfrm>
            <a:off x="755650" y="1700213"/>
            <a:ext cx="8763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</a:p>
        </p:txBody>
      </p:sp>
      <p:sp>
        <p:nvSpPr>
          <p:cNvPr id="18440" name="Прямоугольник 9"/>
          <p:cNvSpPr>
            <a:spLocks noChangeArrowheads="1"/>
          </p:cNvSpPr>
          <p:nvPr/>
        </p:nvSpPr>
        <p:spPr bwMode="auto">
          <a:xfrm>
            <a:off x="684213" y="5661025"/>
            <a:ext cx="14112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нок </a:t>
            </a:r>
          </a:p>
        </p:txBody>
      </p:sp>
      <p:sp>
        <p:nvSpPr>
          <p:cNvPr id="18441" name="Прямоугольник 10"/>
          <p:cNvSpPr>
            <a:spLocks noChangeArrowheads="1"/>
          </p:cNvSpPr>
          <p:nvPr/>
        </p:nvSpPr>
        <p:spPr bwMode="auto">
          <a:xfrm>
            <a:off x="2627313" y="4221163"/>
            <a:ext cx="11985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ща </a:t>
            </a:r>
          </a:p>
        </p:txBody>
      </p:sp>
      <p:sp>
        <p:nvSpPr>
          <p:cNvPr id="18442" name="Прямоугольник 11"/>
          <p:cNvSpPr>
            <a:spLocks noChangeArrowheads="1"/>
          </p:cNvSpPr>
          <p:nvPr/>
        </p:nvSpPr>
        <p:spPr bwMode="auto">
          <a:xfrm>
            <a:off x="2627313" y="5157788"/>
            <a:ext cx="11985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ще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32363" y="1628775"/>
            <a:ext cx="3095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роща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32363" y="2708275"/>
            <a:ext cx="3095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щука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03800" y="3716338"/>
            <a:ext cx="309721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щегол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76825" y="4652963"/>
            <a:ext cx="3095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клещи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76825" y="5589588"/>
            <a:ext cx="3095625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щенок</a:t>
            </a:r>
          </a:p>
        </p:txBody>
      </p:sp>
      <p:sp>
        <p:nvSpPr>
          <p:cNvPr id="18448" name="TextBox 17"/>
          <p:cNvSpPr txBox="1">
            <a:spLocks noChangeArrowheads="1"/>
          </p:cNvSpPr>
          <p:nvPr/>
        </p:nvSpPr>
        <p:spPr bwMode="auto">
          <a:xfrm>
            <a:off x="2124075" y="404813"/>
            <a:ext cx="4968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Собери слова!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 (2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188" y="3149600"/>
            <a:ext cx="3673475" cy="308768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4211638" y="1484313"/>
            <a:ext cx="41767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клещи</a:t>
            </a: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4211638" y="4365625"/>
            <a:ext cx="41767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клещи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7235825" y="1412875"/>
            <a:ext cx="144463" cy="431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227763" y="4005263"/>
            <a:ext cx="144462" cy="431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3" name="TextBox 7"/>
          <p:cNvSpPr txBox="1">
            <a:spLocks noChangeArrowheads="1"/>
          </p:cNvSpPr>
          <p:nvPr/>
        </p:nvSpPr>
        <p:spPr bwMode="auto">
          <a:xfrm>
            <a:off x="5580063" y="692150"/>
            <a:ext cx="1944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КТО?</a:t>
            </a:r>
          </a:p>
        </p:txBody>
      </p:sp>
      <p:sp>
        <p:nvSpPr>
          <p:cNvPr id="19464" name="TextBox 8"/>
          <p:cNvSpPr txBox="1">
            <a:spLocks noChangeArrowheads="1"/>
          </p:cNvSpPr>
          <p:nvPr/>
        </p:nvSpPr>
        <p:spPr bwMode="auto">
          <a:xfrm>
            <a:off x="5580063" y="3141663"/>
            <a:ext cx="1943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ЧТО?</a:t>
            </a:r>
          </a:p>
        </p:txBody>
      </p:sp>
      <p:pic>
        <p:nvPicPr>
          <p:cNvPr id="19465" name="Рисунок 10" descr="пвпв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692150"/>
            <a:ext cx="3673475" cy="20875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2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8538" y="2060575"/>
            <a:ext cx="4535487" cy="340201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2124075" y="620713"/>
            <a:ext cx="46085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щегол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 (2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363" y="4076700"/>
            <a:ext cx="3671887" cy="2312988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  <p:sp>
        <p:nvSpPr>
          <p:cNvPr id="21507" name="TextBox 6"/>
          <p:cNvSpPr txBox="1">
            <a:spLocks noChangeArrowheads="1"/>
          </p:cNvSpPr>
          <p:nvPr/>
        </p:nvSpPr>
        <p:spPr bwMode="auto">
          <a:xfrm>
            <a:off x="900113" y="549275"/>
            <a:ext cx="79200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9E0000"/>
                </a:solidFill>
                <a:latin typeface="Times New Roman" pitchFamily="18" charset="0"/>
                <a:cs typeface="Times New Roman" pitchFamily="18" charset="0"/>
              </a:rPr>
              <a:t>Какое слово спряталось в стихотворении?</a:t>
            </a:r>
          </a:p>
        </p:txBody>
      </p:sp>
      <p:sp>
        <p:nvSpPr>
          <p:cNvPr id="21509" name="TextBox 7"/>
          <p:cNvSpPr txBox="1">
            <a:spLocks noChangeArrowheads="1"/>
          </p:cNvSpPr>
          <p:nvPr/>
        </p:nvSpPr>
        <p:spPr bwMode="auto">
          <a:xfrm>
            <a:off x="900113" y="5013325"/>
            <a:ext cx="3600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AD5207"/>
                </a:solidFill>
                <a:latin typeface="Times New Roman" pitchFamily="18" charset="0"/>
                <a:cs typeface="Times New Roman" pitchFamily="18" charset="0"/>
              </a:rPr>
              <a:t>ТРЕЩОТКА</a:t>
            </a:r>
          </a:p>
        </p:txBody>
      </p:sp>
      <p:pic>
        <p:nvPicPr>
          <p:cNvPr id="2" name="Рисунок 11" descr="i (29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536700"/>
            <a:ext cx="3643312" cy="23256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0825" y="2420938"/>
          <a:ext cx="4897438" cy="2016125"/>
        </p:xfrm>
        <a:graphic>
          <a:graphicData uri="http://schemas.openxmlformats.org/drawingml/2006/table">
            <a:tbl>
              <a:tblPr/>
              <a:tblGrid>
                <a:gridCol w="4897438"/>
              </a:tblGrid>
              <a:tr h="2016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Этой щёткой чищу зубы,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Этой щёткой – башмаки,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Этой щёткой чищу брюки.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три щётки мне нужны. </a:t>
                      </a: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684213" y="3716338"/>
            <a:ext cx="3600450" cy="2881312"/>
          </a:xfrm>
          <a:prstGeom prst="rect">
            <a:avLst/>
          </a:prstGeom>
          <a:blipFill>
            <a:blip r:embed="rId2" cstate="print">
              <a:lum bright="6000" contrast="9000"/>
            </a:blip>
            <a:tile tx="0" ty="0" sx="100000" sy="100000" flip="none" algn="tl"/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dirty="0">
              <a:solidFill>
                <a:srgbClr val="FFFFFF"/>
              </a:solidFill>
            </a:endParaRPr>
          </a:p>
        </p:txBody>
      </p:sp>
      <p:pic>
        <p:nvPicPr>
          <p:cNvPr id="4099" name="Рисунок 28" descr="апв.jpg"/>
          <p:cNvPicPr>
            <a:picLocks noChangeAspect="1"/>
          </p:cNvPicPr>
          <p:nvPr/>
        </p:nvPicPr>
        <p:blipFill>
          <a:blip r:embed="rId3" cstate="print">
            <a:lum bright="12000" contrast="-12000"/>
          </a:blip>
          <a:srcRect/>
          <a:stretch>
            <a:fillRect/>
          </a:stretch>
        </p:blipFill>
        <p:spPr bwMode="auto">
          <a:xfrm>
            <a:off x="323850" y="260350"/>
            <a:ext cx="8569325" cy="6375400"/>
          </a:xfrm>
          <a:prstGeom prst="rect">
            <a:avLst/>
          </a:prstGeom>
          <a:blipFill dpi="0" rotWithShape="1">
            <a:blip r:embed="rId2" cstate="print">
              <a:lum bright="12000" contrast="-12000"/>
            </a:blip>
            <a:srcRect/>
            <a:tile tx="0" ty="0" sx="100000" sy="100000" flip="none" algn="tl"/>
          </a:blipFill>
          <a:ln w="38100" cap="rnd">
            <a:noFill/>
            <a:miter lim="800000"/>
            <a:headEnd/>
            <a:tailEnd/>
          </a:ln>
        </p:spPr>
      </p:pic>
      <p:sp>
        <p:nvSpPr>
          <p:cNvPr id="31" name="Равнобедренный треугольник 30"/>
          <p:cNvSpPr/>
          <p:nvPr/>
        </p:nvSpPr>
        <p:spPr>
          <a:xfrm>
            <a:off x="395288" y="2349500"/>
            <a:ext cx="4032250" cy="1366838"/>
          </a:xfrm>
          <a:prstGeom prst="triangle">
            <a:avLst/>
          </a:prstGeom>
          <a:blipFill dpi="0" rotWithShape="1">
            <a:blip r:embed="rId4" cstate="print">
              <a:alphaModFix amt="55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4787900" y="2349500"/>
            <a:ext cx="4032250" cy="1366838"/>
          </a:xfrm>
          <a:prstGeom prst="triangle">
            <a:avLst/>
          </a:prstGeom>
          <a:blipFill dpi="0" rotWithShape="1">
            <a:blip r:embed="rId4" cstate="print">
              <a:alphaModFix amt="55000"/>
            </a:blip>
            <a:srcRect/>
            <a:tile tx="0" ty="0" sx="100000" sy="100000" flip="none" algn="tl"/>
          </a:blipFill>
          <a:ln>
            <a:solidFill>
              <a:srgbClr val="009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7900" y="3716338"/>
            <a:ext cx="4032250" cy="2881312"/>
          </a:xfrm>
          <a:prstGeom prst="rect">
            <a:avLst/>
          </a:prstGeom>
          <a:blipFill dpi="0" rotWithShape="1">
            <a:blip r:embed="rId2" cstate="print">
              <a:alphaModFix amt="64000"/>
              <a:lum bright="6000" contrast="9000"/>
            </a:blip>
            <a:srcRect/>
            <a:tile tx="0" ty="0" sx="100000" sy="100000" flip="none" algn="tl"/>
          </a:blipFill>
          <a:ln w="38100">
            <a:solidFill>
              <a:srgbClr val="0092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dirty="0">
              <a:solidFill>
                <a:srgbClr val="FFFFFF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95288" y="3716338"/>
            <a:ext cx="4032250" cy="2881312"/>
          </a:xfrm>
          <a:prstGeom prst="rect">
            <a:avLst/>
          </a:prstGeom>
          <a:blipFill dpi="0" rotWithShape="1">
            <a:blip r:embed="rId2" cstate="print">
              <a:alphaModFix amt="68000"/>
              <a:lum bright="14000" contrast="6000"/>
            </a:blip>
            <a:srcRect/>
            <a:tile tx="0" ty="0" sx="100000" sy="100000" flip="none" algn="tl"/>
          </a:blip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4000" dirty="0">
              <a:solidFill>
                <a:srgbClr val="CCFFCC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1188" y="692150"/>
            <a:ext cx="1008062" cy="1016000"/>
          </a:xfrm>
          <a:prstGeom prst="rect">
            <a:avLst/>
          </a:prstGeom>
          <a:blipFill>
            <a:blip r:embed="rId2" cstate="print">
              <a:lum bright="70000" contrast="-70000"/>
            </a:blip>
            <a:tile tx="0" ty="0" sx="100000" sy="100000" flip="none" algn="tl"/>
          </a:blipFill>
          <a:ln w="254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40425" y="620713"/>
            <a:ext cx="1008063" cy="1016000"/>
          </a:xfrm>
          <a:prstGeom prst="rect">
            <a:avLst/>
          </a:prstGeom>
          <a:blipFill>
            <a:blip r:embed="rId2" cstate="print">
              <a:lum bright="70000" contrast="-70000"/>
            </a:blip>
            <a:tile tx="0" ty="0" sx="100000" sy="100000" flip="none" algn="tl"/>
          </a:blipFill>
          <a:ln w="254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339975" y="620713"/>
            <a:ext cx="1008063" cy="1016000"/>
          </a:xfrm>
          <a:prstGeom prst="rect">
            <a:avLst/>
          </a:prstGeom>
          <a:blipFill>
            <a:blip r:embed="rId2" cstate="print">
              <a:lum bright="70000" contrast="-70000"/>
            </a:blip>
            <a:tile tx="0" ty="0" sx="100000" sy="100000" flip="none" algn="tl"/>
          </a:blipFill>
          <a:ln w="254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140200" y="620713"/>
            <a:ext cx="1008063" cy="1016000"/>
          </a:xfrm>
          <a:prstGeom prst="rect">
            <a:avLst/>
          </a:prstGeom>
          <a:blipFill>
            <a:blip r:embed="rId2" cstate="print">
              <a:lum bright="70000" contrast="-70000"/>
            </a:blip>
            <a:tile tx="0" ty="0" sx="100000" sy="100000" flip="none" algn="tl"/>
          </a:blipFill>
          <a:ln w="254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547813" y="765175"/>
            <a:ext cx="1008062" cy="1014413"/>
          </a:xfrm>
          <a:prstGeom prst="rect">
            <a:avLst/>
          </a:prstGeom>
          <a:blipFill>
            <a:blip r:embed="rId2" cstate="print">
              <a:lum bright="70000" contrast="-70000"/>
            </a:blip>
            <a:tile tx="0" ty="0" sx="100000" sy="100000" flip="none" algn="tl"/>
          </a:blipFill>
          <a:ln w="254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203575" y="692150"/>
            <a:ext cx="1008063" cy="1016000"/>
          </a:xfrm>
          <a:prstGeom prst="rect">
            <a:avLst/>
          </a:prstGeom>
          <a:blipFill>
            <a:blip r:embed="rId2" cstate="print">
              <a:lum bright="70000" contrast="-70000"/>
            </a:blip>
            <a:tile tx="0" ty="0" sx="100000" sy="100000" flip="none" algn="tl"/>
          </a:blipFill>
          <a:ln w="254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03800" y="692150"/>
            <a:ext cx="1008063" cy="1016000"/>
          </a:xfrm>
          <a:prstGeom prst="rect">
            <a:avLst/>
          </a:prstGeom>
          <a:blipFill>
            <a:blip r:embed="rId2" cstate="print">
              <a:lum bright="70000" contrast="-70000"/>
            </a:blip>
            <a:tile tx="0" ty="0" sx="100000" sy="100000" flip="none" algn="tl"/>
          </a:blipFill>
          <a:ln w="254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140200" y="1844675"/>
            <a:ext cx="1008063" cy="1016000"/>
          </a:xfrm>
          <a:prstGeom prst="rect">
            <a:avLst/>
          </a:prstGeom>
          <a:blipFill>
            <a:blip r:embed="rId2" cstate="print">
              <a:lum bright="70000" contrast="-70000"/>
            </a:blip>
            <a:tile tx="0" ty="0" sx="100000" sy="100000" flip="none" algn="tl"/>
          </a:blipFill>
          <a:ln w="254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96188" y="692150"/>
            <a:ext cx="1008062" cy="1016000"/>
          </a:xfrm>
          <a:prstGeom prst="rect">
            <a:avLst/>
          </a:prstGeom>
          <a:blipFill>
            <a:blip r:embed="rId2" cstate="print">
              <a:lum bright="70000" contrast="-70000"/>
            </a:blip>
            <a:tile tx="0" ty="0" sx="100000" sy="100000" flip="none" algn="tl"/>
          </a:blipFill>
          <a:ln w="254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804025" y="692150"/>
            <a:ext cx="1008063" cy="1016000"/>
          </a:xfrm>
          <a:prstGeom prst="rect">
            <a:avLst/>
          </a:prstGeom>
          <a:blipFill>
            <a:blip r:embed="rId2" cstate="print">
              <a:lum bright="70000" contrast="-70000"/>
            </a:blip>
            <a:tile tx="0" ty="0" sx="100000" sy="100000" flip="none" algn="tl"/>
          </a:blipFill>
          <a:ln w="254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98 0.08347 L 0.00017 0.48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19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09388 L -0.04722 0.4924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19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0.09388 L -0.10225 0.4924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9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3 0.10428 L -0.51962 0.6705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" y="28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03 0.06243 L -0.55121 0.6601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" y="2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7307 L 0.37795 0.4716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19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05 0.07283 L 0.33889 0.48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" y="20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3 0.09387 L 0.2835 0.4818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" y="1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4 0.08324 L 0.15764 0.492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20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05 0.06243 L 0.01597 0.660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2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2195513" y="1341438"/>
            <a:ext cx="46799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360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научился:</a:t>
            </a:r>
            <a:endParaRPr lang="ru-RU" sz="360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268538" y="549275"/>
            <a:ext cx="4679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Сегодня на уроке:</a:t>
            </a:r>
          </a:p>
          <a:p>
            <a:pPr algn="ctr"/>
            <a:endParaRPr lang="ru-RU" sz="36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2195513" y="2060575"/>
            <a:ext cx="46799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удивился:</a:t>
            </a:r>
          </a:p>
        </p:txBody>
      </p:sp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2339975" y="2781300"/>
            <a:ext cx="46799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</a:t>
            </a:r>
            <a:r>
              <a:rPr lang="ru-RU" sz="360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понравилось:</a:t>
            </a:r>
            <a:endParaRPr lang="ru-RU" sz="360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4" name="Рисунок 5" descr="i (28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4005263"/>
            <a:ext cx="2960687" cy="22209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источников</a:t>
            </a:r>
          </a:p>
        </p:txBody>
      </p: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755650" y="1700213"/>
            <a:ext cx="63611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  <a:hlinkClick r:id="rId2"/>
              </a:rPr>
              <a:t>http://pedsovet.su/load/321-1-0-27413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- шаблон для презентации</a:t>
            </a:r>
          </a:p>
        </p:txBody>
      </p:sp>
      <p:sp>
        <p:nvSpPr>
          <p:cNvPr id="23556" name="Прямоугольник 4"/>
          <p:cNvSpPr>
            <a:spLocks noChangeArrowheads="1"/>
          </p:cNvSpPr>
          <p:nvPr/>
        </p:nvSpPr>
        <p:spPr bwMode="auto">
          <a:xfrm>
            <a:off x="827088" y="2133600"/>
            <a:ext cx="7705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  <a:hlinkClick r:id="rId3"/>
              </a:rPr>
              <a:t>http://www.artes.su/category/children/page37.html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- титульный лист</a:t>
            </a:r>
          </a:p>
        </p:txBody>
      </p:sp>
      <p:sp>
        <p:nvSpPr>
          <p:cNvPr id="23557" name="Прямоугольник 5"/>
          <p:cNvSpPr>
            <a:spLocks noChangeArrowheads="1"/>
          </p:cNvSpPr>
          <p:nvPr/>
        </p:nvSpPr>
        <p:spPr bwMode="auto">
          <a:xfrm>
            <a:off x="827088" y="2565400"/>
            <a:ext cx="7200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  <a:hlinkClick r:id="rId4"/>
              </a:rPr>
              <a:t>http://poiskm.ru/song/16816628-SHCHelkunchik-Marsh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- отрывок из балета П.И. Чайковского «Щелкунчик»</a:t>
            </a:r>
          </a:p>
        </p:txBody>
      </p:sp>
      <p:sp>
        <p:nvSpPr>
          <p:cNvPr id="23558" name="Прямоугольник 6"/>
          <p:cNvSpPr>
            <a:spLocks noChangeArrowheads="1"/>
          </p:cNvSpPr>
          <p:nvPr/>
        </p:nvSpPr>
        <p:spPr bwMode="auto">
          <a:xfrm>
            <a:off x="755650" y="3213100"/>
            <a:ext cx="7200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  <a:hlinkClick r:id="rId5"/>
              </a:rPr>
              <a:t>http://pictures.ucoz.ru/photo/detskie_kartinki/skazochnye_personazhi_v_kartinkakh_soroka_risunok/3-0-1132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- иллюстрация сороки</a:t>
            </a:r>
          </a:p>
        </p:txBody>
      </p:sp>
      <p:sp>
        <p:nvSpPr>
          <p:cNvPr id="23559" name="Прямоугольник 7"/>
          <p:cNvSpPr>
            <a:spLocks noChangeArrowheads="1"/>
          </p:cNvSpPr>
          <p:nvPr/>
        </p:nvSpPr>
        <p:spPr bwMode="auto">
          <a:xfrm>
            <a:off x="755650" y="3933825"/>
            <a:ext cx="78057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  <a:hlinkClick r:id="rId6"/>
              </a:rPr>
              <a:t>http://my-hit.ru/film/11380/kadrs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- иллюстрация из мультфильма «Щелкунчик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 и мышиный король</a:t>
            </a:r>
          </a:p>
        </p:txBody>
      </p:sp>
      <p:sp>
        <p:nvSpPr>
          <p:cNvPr id="23560" name="Прямоугольник 8"/>
          <p:cNvSpPr>
            <a:spLocks noChangeArrowheads="1"/>
          </p:cNvSpPr>
          <p:nvPr/>
        </p:nvSpPr>
        <p:spPr bwMode="auto">
          <a:xfrm>
            <a:off x="827088" y="4581525"/>
            <a:ext cx="6985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  <a:hlinkClick r:id="rId7"/>
              </a:rPr>
              <a:t>http://ollforkids.ru/skazkart/1570-po-schuchemu-velenyu-emelya-skazka-s-kartinkami.html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- иллюстрация к сказке «По щучьему велению»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e596f054432aff0ebbbae36c40f64a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313" y="2276475"/>
            <a:ext cx="4608512" cy="4176713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</p:pic>
      <p:pic>
        <p:nvPicPr>
          <p:cNvPr id="48" name="Рисунок 47" descr="i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9700" y="2276475"/>
            <a:ext cx="3455988" cy="1933575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</p:pic>
      <p:pic>
        <p:nvPicPr>
          <p:cNvPr id="49" name="Рисунок 48" descr="i (7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9700" y="4292600"/>
            <a:ext cx="3455988" cy="2160588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1550" y="620713"/>
            <a:ext cx="7488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Звук </a:t>
            </a:r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щ, буквы которые </a:t>
            </a:r>
          </a:p>
          <a:p>
            <a:pPr algn="ctr"/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обозначают этот звук. </a:t>
            </a:r>
            <a:endParaRPr lang="ru-RU" sz="36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9"/>
          <p:cNvSpPr txBox="1">
            <a:spLocks noChangeArrowheads="1"/>
          </p:cNvSpPr>
          <p:nvPr/>
        </p:nvSpPr>
        <p:spPr bwMode="auto">
          <a:xfrm>
            <a:off x="1547813" y="765175"/>
            <a:ext cx="655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Найди лишний рисунок.</a:t>
            </a:r>
          </a:p>
        </p:txBody>
      </p:sp>
      <p:pic>
        <p:nvPicPr>
          <p:cNvPr id="7" name="Рисунок 6" descr="xuz_C0803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5963" y="1844675"/>
            <a:ext cx="2682875" cy="1433513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16" name="Рисунок 15" descr="i (1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275" y="3644900"/>
            <a:ext cx="2089150" cy="1982788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6149" name="Рисунок 16" descr="i (12)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4581525"/>
            <a:ext cx="22320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7f7db9912d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4213" y="1966913"/>
            <a:ext cx="2808287" cy="443865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3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750" y="1700213"/>
            <a:ext cx="8064500" cy="4732337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7171" name="TextBox 1"/>
          <p:cNvSpPr txBox="1">
            <a:spLocks noChangeArrowheads="1"/>
          </p:cNvSpPr>
          <p:nvPr/>
        </p:nvSpPr>
        <p:spPr bwMode="auto">
          <a:xfrm>
            <a:off x="611188" y="620713"/>
            <a:ext cx="806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Назови слова со звуком </a:t>
            </a:r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щ.</a:t>
            </a:r>
            <a:endParaRPr lang="ru-RU" sz="36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611188" y="620713"/>
            <a:ext cx="806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Найди звук </a:t>
            </a:r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щ.</a:t>
            </a:r>
            <a:endParaRPr lang="ru-RU" sz="36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ый треугольник 29"/>
          <p:cNvSpPr/>
          <p:nvPr/>
        </p:nvSpPr>
        <p:spPr>
          <a:xfrm>
            <a:off x="5508625" y="2133600"/>
            <a:ext cx="1230313" cy="863600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Прямоугольный треугольник 30"/>
          <p:cNvSpPr/>
          <p:nvPr/>
        </p:nvSpPr>
        <p:spPr>
          <a:xfrm flipH="1" flipV="1">
            <a:off x="5508625" y="2133600"/>
            <a:ext cx="1230313" cy="8636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732588" y="2133600"/>
            <a:ext cx="792162" cy="8636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716463" y="3573463"/>
            <a:ext cx="36718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СОГЛАСНЫЙ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076825" y="4508500"/>
            <a:ext cx="30241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AD5207"/>
                </a:solidFill>
                <a:latin typeface="Times New Roman" pitchFamily="18" charset="0"/>
                <a:cs typeface="Times New Roman" pitchFamily="18" charset="0"/>
              </a:rPr>
              <a:t>ГЛУХОЙ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932363" y="5445125"/>
            <a:ext cx="34559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BB51B"/>
                </a:solidFill>
                <a:latin typeface="Times New Roman" pitchFamily="18" charset="0"/>
                <a:cs typeface="Times New Roman" pitchFamily="18" charset="0"/>
              </a:rPr>
              <a:t>МЯГКИЙ</a:t>
            </a:r>
          </a:p>
        </p:txBody>
      </p:sp>
      <p:pic>
        <p:nvPicPr>
          <p:cNvPr id="38" name="Рисунок 37" descr="sound-sch-0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650" y="2205038"/>
            <a:ext cx="2928938" cy="412750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00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100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100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2" grpId="0" animBg="1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463" y="3213100"/>
            <a:ext cx="3816350" cy="3184525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</p:pic>
      <p:pic>
        <p:nvPicPr>
          <p:cNvPr id="30" name="Рисунок 29" descr="i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5963" y="549275"/>
            <a:ext cx="2808287" cy="2339975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</p:pic>
      <p:pic>
        <p:nvPicPr>
          <p:cNvPr id="36" name="Рисунок 35" descr="i (8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088" y="2852738"/>
            <a:ext cx="3457575" cy="3455987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</p:pic>
      <p:pic>
        <p:nvPicPr>
          <p:cNvPr id="37" name="Рисунок 36" descr="i (10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188" y="620713"/>
            <a:ext cx="4683125" cy="1998662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</p:pic>
      <p:sp>
        <p:nvSpPr>
          <p:cNvPr id="40" name="WordArt 10"/>
          <p:cNvSpPr>
            <a:spLocks noChangeArrowheads="1" noChangeShapeType="1" noTextEdit="1"/>
          </p:cNvSpPr>
          <p:nvPr/>
        </p:nvSpPr>
        <p:spPr bwMode="auto">
          <a:xfrm>
            <a:off x="2195513" y="765175"/>
            <a:ext cx="5400675" cy="5040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entury Gothic"/>
              </a:rPr>
              <a:t>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 (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5825" y="2924175"/>
            <a:ext cx="1223963" cy="122555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6" name="Рисунок 5" descr="i (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5600" y="3789363"/>
            <a:ext cx="1027113" cy="121285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9" name="Рисунок 8" descr="i (1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488" y="476250"/>
            <a:ext cx="1657350" cy="142875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1" name="Рисунок 10" descr="i (1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650" y="4868863"/>
            <a:ext cx="1428750" cy="142875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2" name="Рисунок 11" descr="i (17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8038" y="4797425"/>
            <a:ext cx="1603375" cy="1285875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3" name="Рисунок 12" descr="i (9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63713" y="2636838"/>
            <a:ext cx="2019300" cy="142875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4" name="Рисунок 13" descr="i (27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4213" y="908050"/>
            <a:ext cx="1181100" cy="142875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5" name="Рисунок 14" descr="i (28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235825" y="5084763"/>
            <a:ext cx="1223963" cy="122396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7" name="Рисунок 16" descr="i (30)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859338" y="1773238"/>
            <a:ext cx="1008062" cy="112871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10251" name="TextBox 17"/>
          <p:cNvSpPr txBox="1">
            <a:spLocks noChangeArrowheads="1"/>
          </p:cNvSpPr>
          <p:nvPr/>
        </p:nvSpPr>
        <p:spPr bwMode="auto">
          <a:xfrm>
            <a:off x="1979613" y="549275"/>
            <a:ext cx="3960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AD5207"/>
                </a:solidFill>
                <a:latin typeface="Times New Roman" pitchFamily="18" charset="0"/>
                <a:cs typeface="Times New Roman" pitchFamily="18" charset="0"/>
              </a:rPr>
              <a:t>Где буква Щ?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3cfb6545846fdd701272d2c275379ce5_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450" y="3644900"/>
            <a:ext cx="6769100" cy="271780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04813"/>
            <a:ext cx="3657600" cy="3095625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404813"/>
            <a:ext cx="3568700" cy="3095625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2275</TotalTime>
  <Words>301</Words>
  <Application>Microsoft Office PowerPoint</Application>
  <PresentationFormat>Экран (4:3)</PresentationFormat>
  <Paragraphs>112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Calibri</vt:lpstr>
      <vt:lpstr>Arial</vt:lpstr>
      <vt:lpstr>Times New Roman</vt:lpstr>
      <vt:lpstr>Symbol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Что лишнее?</vt:lpstr>
      <vt:lpstr>Слайд 16</vt:lpstr>
      <vt:lpstr>Слайд 17</vt:lpstr>
      <vt:lpstr>Слайд 18</vt:lpstr>
      <vt:lpstr>Слайд 19</vt:lpstr>
      <vt:lpstr>Слайд 20</vt:lpstr>
      <vt:lpstr>Список использованных 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re</cp:lastModifiedBy>
  <cp:revision>262</cp:revision>
  <dcterms:created xsi:type="dcterms:W3CDTF">2012-06-09T17:09:31Z</dcterms:created>
  <dcterms:modified xsi:type="dcterms:W3CDTF">2013-04-19T19:03:55Z</dcterms:modified>
</cp:coreProperties>
</file>