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3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76" r:id="rId14"/>
    <p:sldId id="268" r:id="rId15"/>
    <p:sldId id="269" r:id="rId16"/>
    <p:sldId id="270" r:id="rId17"/>
    <p:sldId id="271" r:id="rId18"/>
    <p:sldId id="272" r:id="rId19"/>
    <p:sldId id="273" r:id="rId20"/>
    <p:sldId id="274" r:id="rId21"/>
    <p:sldId id="275" r:id="rId22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 horzBarState="maximized">
    <p:restoredLeft sz="21732" autoAdjust="0"/>
    <p:restoredTop sz="94660"/>
  </p:normalViewPr>
  <p:slideViewPr>
    <p:cSldViewPr>
      <p:cViewPr>
        <p:scale>
          <a:sx n="53" d="100"/>
          <a:sy n="53" d="100"/>
        </p:scale>
        <p:origin x="-738" y="-102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94E8EFCD-3D78-4325-A7CD-833BCD77589E}" type="datetimeFigureOut">
              <a:rPr lang="ru-RU"/>
              <a:pPr>
                <a:defRPr/>
              </a:pPr>
              <a:t>03.04.2013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  <a:endParaRPr lang="ru-RU" noProof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3098B87F-2EE7-4D8E-9391-ACA5F9FA4F5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Образ слайда 1"/>
          <p:cNvSpPr>
            <a:spLocks noGrp="1" noRot="1" noChangeAspec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6" name="Заметки 2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ru-RU" smtClean="0"/>
          </a:p>
        </p:txBody>
      </p:sp>
      <p:sp>
        <p:nvSpPr>
          <p:cNvPr id="16387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E1AB81E-F8EE-4F45-8497-F64E5FD10810}" type="slidenum">
              <a:rPr lang="ru-RU"/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450E0AD-BB32-4BC7-80A0-5A657B5D5489}" type="datetimeFigureOut">
              <a:rPr lang="ru-RU"/>
              <a:pPr>
                <a:defRPr/>
              </a:pPr>
              <a:t>03.04.2013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6BFC4B-82C3-4AAD-8CB5-9656ADFA52B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033F4C-542E-47DE-95EA-8EA5DF2A5C92}" type="datetimeFigureOut">
              <a:rPr lang="ru-RU"/>
              <a:pPr>
                <a:defRPr/>
              </a:pPr>
              <a:t>03.04.2013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CDC03E-0139-4E37-B587-194EA42BDF8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03B5A3-A3D6-4527-BF5C-5DD0D0FD7B2C}" type="datetimeFigureOut">
              <a:rPr lang="ru-RU"/>
              <a:pPr>
                <a:defRPr/>
              </a:pPr>
              <a:t>03.04.2013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E3FE0C-4F06-4176-A68E-9B583ED15BE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D7B98-B420-4996-950E-288353758D52}" type="datetimeFigureOut">
              <a:rPr lang="ru-RU"/>
              <a:pPr>
                <a:defRPr/>
              </a:pPr>
              <a:t>03.04.2013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3B0120-EDB3-4D30-9468-BC37D09E305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370AF14-7776-45C8-8949-4B575EB24D19}" type="datetimeFigureOut">
              <a:rPr lang="ru-RU"/>
              <a:pPr>
                <a:defRPr/>
              </a:pPr>
              <a:t>03.04.2013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5FEF64-DE1F-4D2C-9996-175D8CEF427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BABEE1-03E9-4F0B-A5B5-FD00CB8FD803}" type="datetimeFigureOut">
              <a:rPr lang="ru-RU"/>
              <a:pPr>
                <a:defRPr/>
              </a:pPr>
              <a:t>03.04.2013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64B610D-69E6-46B3-91F3-9CDCED7AE76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68109-4CC6-45A4-9304-161833CD9F2B}" type="datetimeFigureOut">
              <a:rPr lang="ru-RU"/>
              <a:pPr>
                <a:defRPr/>
              </a:pPr>
              <a:t>03.04.2013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054E44E-BD7D-4763-B38F-1107509AA91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45C796B-9849-41A8-91E3-E9867B092AC4}" type="datetimeFigureOut">
              <a:rPr lang="ru-RU"/>
              <a:pPr>
                <a:defRPr/>
              </a:pPr>
              <a:t>03.04.2013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8FF03C-DDDC-4247-864C-5FDC8C72428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73BA4D-14A0-4562-B7B2-370A4EA7F12C}" type="datetimeFigureOut">
              <a:rPr lang="ru-RU"/>
              <a:pPr>
                <a:defRPr/>
              </a:pPr>
              <a:t>03.04.2013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2BCFE42-B5C4-4BD5-8A45-CB934399D93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6791C3-2EC5-4BC5-A901-7167EE6BCDD6}" type="datetimeFigureOut">
              <a:rPr lang="ru-RU"/>
              <a:pPr>
                <a:defRPr/>
              </a:pPr>
              <a:t>03.04.2013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76F52-225C-4D31-8257-179950300A1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A98431-CB5D-4F21-A83D-A05637742C23}" type="datetimeFigureOut">
              <a:rPr lang="ru-RU"/>
              <a:pPr>
                <a:defRPr/>
              </a:pPr>
              <a:t>03.04.2013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134771A-146E-416A-B9B5-DBE83B6E0F6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01CD6A32-743A-45C9-A9CC-5B4F484D82D3}" type="datetimeFigureOut">
              <a:rPr lang="ru-RU"/>
              <a:pPr>
                <a:defRPr/>
              </a:pPr>
              <a:t>03.04.2013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BCF0A92A-6DF5-409F-9179-6B59A38E157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7" Type="http://schemas.openxmlformats.org/officeDocument/2006/relationships/image" Target="../media/image5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forchun\Downloads\Track27.mp3" TargetMode="External"/><Relationship Id="rId6" Type="http://schemas.openxmlformats.org/officeDocument/2006/relationships/image" Target="../media/image4.png"/><Relationship Id="rId5" Type="http://schemas.openxmlformats.org/officeDocument/2006/relationships/image" Target="../media/image3.jpe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45.pn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7" Type="http://schemas.openxmlformats.org/officeDocument/2006/relationships/image" Target="../media/image49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forchun\Downloads\Track16.mp3" TargetMode="External"/><Relationship Id="rId6" Type="http://schemas.openxmlformats.org/officeDocument/2006/relationships/image" Target="../media/image48.jpeg"/><Relationship Id="rId5" Type="http://schemas.openxmlformats.org/officeDocument/2006/relationships/image" Target="../media/image47.png"/><Relationship Id="rId4" Type="http://schemas.openxmlformats.org/officeDocument/2006/relationships/image" Target="../media/image19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52.jpeg"/><Relationship Id="rId4" Type="http://schemas.openxmlformats.org/officeDocument/2006/relationships/image" Target="../media/image51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3.png"/><Relationship Id="rId2" Type="http://schemas.openxmlformats.org/officeDocument/2006/relationships/hyperlink" Target="&#1044;&#1080;&#1072;&#1083;&#1086;&#1075;%20&#1091;%20&#1053;&#1086;&#1074;&#1086;&#1075;&#1086;&#1076;&#1085;&#1077;&#1081;%20&#1077;&#1083;&#1082;&#1080;.flv" TargetMode="Externa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forchun\Downloads\Track19.mp3" TargetMode="External"/><Relationship Id="rId4" Type="http://schemas.openxmlformats.org/officeDocument/2006/relationships/image" Target="../media/image58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1.jpeg"/><Relationship Id="rId3" Type="http://schemas.openxmlformats.org/officeDocument/2006/relationships/image" Target="../media/image6.jpeg"/><Relationship Id="rId7" Type="http://schemas.openxmlformats.org/officeDocument/2006/relationships/image" Target="../media/image10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9.jpeg"/><Relationship Id="rId11" Type="http://schemas.openxmlformats.org/officeDocument/2006/relationships/image" Target="../media/image14.png"/><Relationship Id="rId5" Type="http://schemas.openxmlformats.org/officeDocument/2006/relationships/image" Target="../media/image8.jpeg"/><Relationship Id="rId10" Type="http://schemas.openxmlformats.org/officeDocument/2006/relationships/image" Target="../media/image13.png"/><Relationship Id="rId4" Type="http://schemas.openxmlformats.org/officeDocument/2006/relationships/image" Target="../media/image7.png"/><Relationship Id="rId9" Type="http://schemas.openxmlformats.org/officeDocument/2006/relationships/image" Target="../media/image12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png"/><Relationship Id="rId5" Type="http://schemas.openxmlformats.org/officeDocument/2006/relationships/image" Target="../media/image24.png"/><Relationship Id="rId4" Type="http://schemas.openxmlformats.org/officeDocument/2006/relationships/image" Target="../media/image23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openxmlformats.org/officeDocument/2006/relationships/image" Target="../media/image25.jpeg"/><Relationship Id="rId7" Type="http://schemas.openxmlformats.org/officeDocument/2006/relationships/image" Target="../media/image28.png"/><Relationship Id="rId2" Type="http://schemas.openxmlformats.org/officeDocument/2006/relationships/slideLayout" Target="../slideLayouts/slideLayout2.xml"/><Relationship Id="rId1" Type="http://schemas.openxmlformats.org/officeDocument/2006/relationships/audio" Target="file:///C:\Users\forchun\Downloads\Track05.mp3" TargetMode="External"/><Relationship Id="rId6" Type="http://schemas.openxmlformats.org/officeDocument/2006/relationships/image" Target="../media/image27.jpeg"/><Relationship Id="rId5" Type="http://schemas.openxmlformats.org/officeDocument/2006/relationships/image" Target="../media/image26.jpeg"/><Relationship Id="rId4" Type="http://schemas.openxmlformats.org/officeDocument/2006/relationships/image" Target="../media/image7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34.jpeg"/><Relationship Id="rId3" Type="http://schemas.openxmlformats.org/officeDocument/2006/relationships/image" Target="../media/image19.png"/><Relationship Id="rId7" Type="http://schemas.openxmlformats.org/officeDocument/2006/relationships/image" Target="../media/image33.pn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2.jpeg"/><Relationship Id="rId5" Type="http://schemas.openxmlformats.org/officeDocument/2006/relationships/image" Target="../media/image31.jpeg"/><Relationship Id="rId10" Type="http://schemas.openxmlformats.org/officeDocument/2006/relationships/image" Target="../media/image36.png"/><Relationship Id="rId4" Type="http://schemas.openxmlformats.org/officeDocument/2006/relationships/image" Target="../media/image30.jpeg"/><Relationship Id="rId9" Type="http://schemas.openxmlformats.org/officeDocument/2006/relationships/image" Target="../media/image35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36.png"/><Relationship Id="rId5" Type="http://schemas.openxmlformats.org/officeDocument/2006/relationships/image" Target="../media/image39.jpeg"/><Relationship Id="rId4" Type="http://schemas.openxmlformats.org/officeDocument/2006/relationships/image" Target="../media/image3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7" name="Picture 3" descr="C:\Documents and Settings\Admin\Рабочий стол\Новая папка (3)\AUTUMN\leaves020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-15875"/>
            <a:ext cx="9144000" cy="687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286250" y="5715000"/>
            <a:ext cx="4857750" cy="1143000"/>
          </a:xfrm>
        </p:spPr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/>
          </a:p>
        </p:txBody>
      </p:sp>
      <p:pic>
        <p:nvPicPr>
          <p:cNvPr id="7" name="Прямоугольник 6"/>
          <p:cNvPicPr>
            <a:picLocks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987425" y="122238"/>
            <a:ext cx="6754813" cy="1395412"/>
          </a:xfrm>
          <a:prstGeom prst="rect">
            <a:avLst/>
          </a:prstGeom>
          <a:noFill/>
        </p:spPr>
      </p:pic>
      <p:pic>
        <p:nvPicPr>
          <p:cNvPr id="14340" name="Picture 2" descr="&amp;Rcy;&amp;ocy;&amp;dcy;&amp;icy;&amp;tcy;&amp;iecy;&amp;lcy;&amp;icy; &amp;YUcy;&amp;rcy;&amp;icy;&amp;yacy; &amp;Lcy;&amp;iecy;&amp;vcy;&amp;icy;&amp;tcy;&amp;acy;&amp;ncy;&amp;scy;&amp;kcy;&amp;ocy;&amp;gcy;&amp;ocy;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857250" y="1571625"/>
            <a:ext cx="7143750" cy="433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Track27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rcRect/>
          <a:stretch>
            <a:fillRect/>
          </a:stretch>
        </p:blipFill>
        <p:spPr bwMode="auto">
          <a:xfrm>
            <a:off x="8839200" y="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C:\Documents and Settings\Admin\Мои документы\Мои рисунки\Алиюшкины картинки\fcc875e0066a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926724">
            <a:off x="835025" y="1087438"/>
            <a:ext cx="395288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C:\Documents and Settings\Admin\Мои документы\Мои рисунки\Алиюшкины картинки\fcc875e0066a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-2233206">
            <a:off x="7593013" y="1063625"/>
            <a:ext cx="357187" cy="1841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7" name="Picture 2" descr="http://desktop.kazansoft.ru/bigimages/3d/nature/img-b2a3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78" name="Picture 2" descr="C:\Documents and Settings\Admin\Мои документы\Мои рисунки\1c9f4c3052e6.png"/>
          <p:cNvPicPr>
            <a:picLocks noChangeAspect="1" noChangeArrowheads="1"/>
          </p:cNvPicPr>
          <p:nvPr/>
        </p:nvPicPr>
        <p:blipFill>
          <a:blip r:embed="rId3"/>
          <a:srcRect r="44485"/>
          <a:stretch>
            <a:fillRect/>
          </a:stretch>
        </p:blipFill>
        <p:spPr bwMode="auto">
          <a:xfrm>
            <a:off x="3852863" y="-288925"/>
            <a:ext cx="5291137" cy="7146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Заголовок 1"/>
          <p:cNvSpPr>
            <a:spLocks noGrp="1"/>
          </p:cNvSpPr>
          <p:nvPr>
            <p:ph type="title"/>
          </p:nvPr>
        </p:nvSpPr>
        <p:spPr>
          <a:xfrm>
            <a:off x="6000750" y="274638"/>
            <a:ext cx="268605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3929063" cy="6858000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FFFF00"/>
                </a:solidFill>
              </a:rPr>
              <a:t>Кроме окончательного становления Юрия </a:t>
            </a:r>
            <a:r>
              <a:rPr lang="ru-RU" dirty="0" err="1" smtClean="0">
                <a:solidFill>
                  <a:srgbClr val="FFFF00"/>
                </a:solidFill>
              </a:rPr>
              <a:t>Левитанского</a:t>
            </a:r>
            <a:r>
              <a:rPr lang="ru-RU" dirty="0" smtClean="0">
                <a:solidFill>
                  <a:srgbClr val="FFFF00"/>
                </a:solidFill>
              </a:rPr>
              <a:t> как крупнейшего мастера русского стиха эти годы принесли поэту новую любовь и запоздавшее счастье отцовства: в начале семидесятых в его жизнь вошла талантливая студентка Литинститута Валентина Скорина, впоследствии ставшая его женой; вскоре родились три дочери, почти погодки — Катя, Аня и Оля.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FFFF00"/>
                </a:solidFill>
              </a:rPr>
              <a:t>Через некоторое время семья получает просторную квартиру в знаменитом писательском доме на углу Безбожного (ныне </a:t>
            </a:r>
            <a:r>
              <a:rPr lang="ru-RU" dirty="0" err="1" smtClean="0">
                <a:solidFill>
                  <a:srgbClr val="FFFF00"/>
                </a:solidFill>
              </a:rPr>
              <a:t>Протопоповского</a:t>
            </a:r>
            <a:r>
              <a:rPr lang="ru-RU" dirty="0" smtClean="0">
                <a:solidFill>
                  <a:srgbClr val="FFFF00"/>
                </a:solidFill>
              </a:rPr>
              <a:t>) и Астраханского переулков.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FFFF00"/>
                </a:solidFill>
              </a:rPr>
              <a:t>Семидесятые — возможно, самые счастливые годы в жизни поэта.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1266" name="Picture 2" descr="http://levitansky.ru/foto/60/13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4403725"/>
            <a:ext cx="3286125" cy="2454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268" name="Picture 4" descr="http://levitansky.ru/foto/60/12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929188" y="428625"/>
            <a:ext cx="2863850" cy="3714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3" name="Picture 5" descr="C:\Documents and Settings\Admin\Мои документы\Мои рисунки\Алиюшкины картинки\fcc875e0066a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250348">
            <a:off x="4783138" y="3983038"/>
            <a:ext cx="387350" cy="199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25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601" name="Picture 7" descr="C:\Documents and Settings\Admin\Рабочий стол\Новая папка (3)\AUTUMN\leaves01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5602" name="Picture 2" descr="C:\Documents and Settings\Admin\Мои документы\Мои рисунки\1c9f4c3052e6.png"/>
          <p:cNvPicPr>
            <a:picLocks noChangeAspect="1" noChangeArrowheads="1"/>
          </p:cNvPicPr>
          <p:nvPr/>
        </p:nvPicPr>
        <p:blipFill>
          <a:blip r:embed="rId4"/>
          <a:srcRect r="44485"/>
          <a:stretch>
            <a:fillRect/>
          </a:stretch>
        </p:blipFill>
        <p:spPr bwMode="auto">
          <a:xfrm>
            <a:off x="4067175" y="0"/>
            <a:ext cx="5076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5603" name="Заголовок 1"/>
          <p:cNvSpPr>
            <a:spLocks noGrp="1"/>
          </p:cNvSpPr>
          <p:nvPr>
            <p:ph type="title"/>
          </p:nvPr>
        </p:nvSpPr>
        <p:spPr>
          <a:xfrm>
            <a:off x="5286375" y="274638"/>
            <a:ext cx="3400425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071938" cy="6858000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FFFF00"/>
                </a:solidFill>
              </a:rPr>
              <a:t>«Своим детям я отдал десять лет жизни, — впоследствии рассказывал Юрий Давидович, — я был для них и папой, и бабушкой, и няней: стирал, убирал, варил суп... Стихам отводилась ночь: напившись крепкого кофе и накурившись до звона в голове, я садился за стол...»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FFFF00"/>
                </a:solidFill>
              </a:rPr>
              <a:t>В те годы </a:t>
            </a:r>
            <a:r>
              <a:rPr lang="ru-RU" b="1" dirty="0" err="1" smtClean="0">
                <a:solidFill>
                  <a:srgbClr val="FFFF00"/>
                </a:solidFill>
              </a:rPr>
              <a:t>Левитанского</a:t>
            </a:r>
            <a:r>
              <a:rPr lang="ru-RU" b="1" dirty="0" smtClean="0">
                <a:solidFill>
                  <a:srgbClr val="FFFF00"/>
                </a:solidFill>
              </a:rPr>
              <a:t> часто можно было увидеть с авоськами — то возле дома в Астраханском, то у станции метро «Аэропорт», где жила его мама. Известный литературовед Александр </a:t>
            </a:r>
            <a:r>
              <a:rPr lang="ru-RU" b="1" dirty="0" err="1" smtClean="0">
                <a:solidFill>
                  <a:srgbClr val="FFFF00"/>
                </a:solidFill>
              </a:rPr>
              <a:t>Аникст</a:t>
            </a:r>
            <a:r>
              <a:rPr lang="ru-RU" b="1" dirty="0" smtClean="0">
                <a:solidFill>
                  <a:srgbClr val="FFFF00"/>
                </a:solidFill>
              </a:rPr>
              <a:t>, живший по соседству с Раисой </a:t>
            </a:r>
            <a:r>
              <a:rPr lang="ru-RU" b="1" dirty="0" err="1" smtClean="0">
                <a:solidFill>
                  <a:srgbClr val="FFFF00"/>
                </a:solidFill>
              </a:rPr>
              <a:t>Евдокимовной</a:t>
            </a:r>
            <a:r>
              <a:rPr lang="ru-RU" b="1" dirty="0" smtClean="0">
                <a:solidFill>
                  <a:srgbClr val="FFFF00"/>
                </a:solidFill>
              </a:rPr>
              <a:t>, после выхода одной из книг поэта даже написал ему: «Я-то считал Вас просто </a:t>
            </a:r>
            <a:r>
              <a:rPr lang="ru-RU" b="1" dirty="0" err="1" smtClean="0">
                <a:solidFill>
                  <a:srgbClr val="FFFF00"/>
                </a:solidFill>
              </a:rPr>
              <a:t>сетконосцем</a:t>
            </a:r>
            <a:r>
              <a:rPr lang="ru-RU" b="1" dirty="0" smtClean="0">
                <a:solidFill>
                  <a:srgbClr val="FFFF00"/>
                </a:solidFill>
              </a:rPr>
              <a:t> (выражение А. </a:t>
            </a:r>
            <a:r>
              <a:rPr lang="ru-RU" b="1" dirty="0" err="1" smtClean="0">
                <a:solidFill>
                  <a:srgbClr val="FFFF00"/>
                </a:solidFill>
              </a:rPr>
              <a:t>Аникста</a:t>
            </a:r>
            <a:r>
              <a:rPr lang="ru-RU" b="1" dirty="0" smtClean="0">
                <a:solidFill>
                  <a:srgbClr val="FFFF00"/>
                </a:solidFill>
              </a:rPr>
              <a:t>), а Вы, оказывается, замечательный поэт».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4" name="Track16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5"/>
          <a:srcRect/>
          <a:stretch>
            <a:fillRect/>
          </a:stretch>
        </p:blipFill>
        <p:spPr bwMode="auto">
          <a:xfrm>
            <a:off x="8839200" y="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2" name="Picture 2" descr="http://www.theatrologia.su/audiopics/00081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143500" y="857250"/>
            <a:ext cx="2286000" cy="3717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44" name="Picture 4" descr="http://levitansky.ru/foto/oldalbum/104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143500" y="857250"/>
            <a:ext cx="2500313" cy="3384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024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4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to="" calcmode="lin" valueType="num">
                                      <p:cBhvr>
                                        <p:cTn id="15" dur="1"/>
                                        <p:tgtEl>
                                          <p:spTgt spid="1024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>
                <p:cTn id="23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5" name="Picture 2" descr="http://stat15.privet.ru/lr/0908defe848ccdf4ddb42d3d7c042df1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29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26" name="Picture 2" descr="C:\Documents and Settings\Admin\Мои документы\Мои рисунки\1c9f4c3052e6.png"/>
          <p:cNvPicPr>
            <a:picLocks noChangeAspect="1" noChangeArrowheads="1"/>
          </p:cNvPicPr>
          <p:nvPr/>
        </p:nvPicPr>
        <p:blipFill>
          <a:blip r:embed="rId3"/>
          <a:srcRect r="44485"/>
          <a:stretch>
            <a:fillRect/>
          </a:stretch>
        </p:blipFill>
        <p:spPr bwMode="auto">
          <a:xfrm>
            <a:off x="4357688" y="0"/>
            <a:ext cx="4786312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Заголовок 1"/>
          <p:cNvSpPr>
            <a:spLocks noGrp="1"/>
          </p:cNvSpPr>
          <p:nvPr>
            <p:ph type="title"/>
          </p:nvPr>
        </p:nvSpPr>
        <p:spPr>
          <a:xfrm>
            <a:off x="5500688" y="274638"/>
            <a:ext cx="3186112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429125" cy="6858000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FFFF00"/>
                </a:solidFill>
              </a:rPr>
              <a:t>Художественным отражением сложной гаммы лирического чувства, связанного с поздним отцовством, стала его книга «Письма Катерине, или Прогулка с Фаустом» (1981). Казалось, поэт решился осуществить совсем уж невероятное: остановить и растянуть единственное и неповторимое мгновение жизни человека зрелой поры, которое позволяет не только зафиксировать настоящее, не только обозреть прошлое, но и предвидеть будущее...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FFFF00"/>
                </a:solidFill>
              </a:rPr>
              <a:t>Вторая половина 80-х вновь круто меняет судьбу </a:t>
            </a:r>
            <a:r>
              <a:rPr lang="ru-RU" b="1" dirty="0" err="1" smtClean="0">
                <a:solidFill>
                  <a:srgbClr val="FFFF00"/>
                </a:solidFill>
              </a:rPr>
              <a:t>Левитанского</a:t>
            </a:r>
            <a:r>
              <a:rPr lang="ru-RU" b="1" dirty="0" smtClean="0">
                <a:solidFill>
                  <a:srgbClr val="FFFF00"/>
                </a:solidFill>
              </a:rPr>
              <a:t>. Поздняя любовь 63-летнего поэта к 19-летней Ирине </a:t>
            </a:r>
            <a:r>
              <a:rPr lang="ru-RU" b="1" dirty="0" err="1" smtClean="0">
                <a:solidFill>
                  <a:srgbClr val="FFFF00"/>
                </a:solidFill>
              </a:rPr>
              <a:t>Машковской</a:t>
            </a:r>
            <a:r>
              <a:rPr lang="ru-RU" b="1" dirty="0" smtClean="0">
                <a:solidFill>
                  <a:srgbClr val="FFFF00"/>
                </a:solidFill>
              </a:rPr>
              <a:t>, ставшей в 1989 году его женой, возможность начать жизнь словно с чистого листа совпали по времени с крахом империи, разбродом и тотальным дефицитом в стране, личным безденежьем и квартирной неустроенностью. Переживанием и осмыслением этих событий наполнена следующая книга «Белые стихи» (1991), ставшая, к сожалению, последним композиционно и тематически единым, самостоятельным сборником поэта. 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9218" name="Picture 2" descr="http://levitansky.ru/foto/96/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072063" y="4572000"/>
            <a:ext cx="32797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20" name="Picture 4" descr="http://levitansky.ru/foto/96/18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75" y="857250"/>
            <a:ext cx="2486025" cy="34702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6631" name="Picture 5" descr="C:\Documents and Settings\Admin\Мои документы\Мои рисунки\Алиюшкины картинки\fcc875e0066a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2250348">
            <a:off x="5046663" y="3975100"/>
            <a:ext cx="420687" cy="2173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92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2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smtClean="0"/>
          </a:p>
        </p:txBody>
      </p:sp>
      <p:pic>
        <p:nvPicPr>
          <p:cNvPr id="5" name="Прямоугольник 4">
            <a:hlinkClick r:id="rId2" action="ppaction://hlinkfile"/>
          </p:cNvPr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36513" y="2762250"/>
            <a:ext cx="9217026" cy="118745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3" name="Picture 2" descr="http://vvw.ru/uploads/posts/2010-01/1264703481_4884_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7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857750" cy="6858000"/>
          </a:xfrm>
          <a:solidFill>
            <a:srgbClr val="FFFF00">
              <a:alpha val="50000"/>
            </a:srgbClr>
          </a:solidFill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В 1990 году хирурги настоятельно рекомендуют </a:t>
            </a:r>
            <a:r>
              <a:rPr lang="ru-RU" b="1" dirty="0" err="1" smtClean="0"/>
              <a:t>Левитанскому</a:t>
            </a:r>
            <a:r>
              <a:rPr lang="ru-RU" b="1" dirty="0" smtClean="0"/>
              <a:t> операцию на сосудах, но состояние отечественной медицины на тот момент было настолько плачевным, что подобную операцию сами врачи советовали, по возможности, делать за рубежом. Разумеется, стоило это недешево — таких денег у </a:t>
            </a:r>
            <a:r>
              <a:rPr lang="ru-RU" b="1" dirty="0" err="1" smtClean="0"/>
              <a:t>Левитанского</a:t>
            </a:r>
            <a:r>
              <a:rPr lang="ru-RU" b="1" dirty="0" smtClean="0"/>
              <a:t> и быть не могло. На помощь пришли коллеги, в прежние годы покинувшие Россию. Владимир Максимов, писатель, главный редактор парижского журнала «Континент», давний и близкий друг поэта, опубликовал открытое письмо к русской эмиграции с призывом собрать необходимую сумму. Немедленно откликнулись Эрнст Неизвестный, Иосиф Бродский, Михаил Шемякин... Сам В. Максимов, помимо материальной, оказал и всю организационную помощь. Сложнейшая и опасная операция прошла успешно. </a:t>
            </a:r>
            <a:endParaRPr lang="ru-RU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Picture 2" descr="http://vmonitor.ru/pic/nature/17432/Priroda-1920x12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837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214813" cy="6858000"/>
          </a:xfrm>
          <a:solidFill>
            <a:srgbClr val="FFFF00">
              <a:alpha val="50000"/>
            </a:srgbClr>
          </a:solidFill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В начале 90-х Юрий </a:t>
            </a:r>
            <a:r>
              <a:rPr lang="ru-RU" b="1" dirty="0" err="1" smtClean="0"/>
              <a:t>Левитанский</a:t>
            </a:r>
            <a:r>
              <a:rPr lang="ru-RU" b="1" dirty="0" smtClean="0"/>
              <a:t> с женой Ириной обретают наконец собственное очень скромное жилье неподалеку от станции метро «</a:t>
            </a:r>
            <a:r>
              <a:rPr lang="ru-RU" b="1" dirty="0" err="1" smtClean="0"/>
              <a:t>Щукинская</a:t>
            </a:r>
            <a:r>
              <a:rPr lang="ru-RU" b="1" dirty="0" smtClean="0"/>
              <a:t>» — благодаря хлопотам друзей и поддержке тогдашнего мэра Москвы Г. Попова. Ирина устраивается на работу, жизнь семьи материально стабилизируется.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В те годы </a:t>
            </a:r>
            <a:r>
              <a:rPr lang="ru-RU" b="1" dirty="0" err="1" smtClean="0"/>
              <a:t>Левитанский</a:t>
            </a:r>
            <a:r>
              <a:rPr lang="ru-RU" b="1" dirty="0" smtClean="0"/>
              <a:t> увлечен новой работой. Он уверял, что образ будущей книги возник перед ним совершенно неожиданно: просто явился некий звук, некое предчувствие, и сейчас он фиксирует на бумаге всё подряд, даже не задумываясь над результатом. В архиве поэта сохранилась папка с собранными им в ту пору материалами — набросками стихов, прозы, дневниковыми записями, на которой было написано: «Книга Ирины».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http://www.bankoboev.ru/images/NDE5NDY1/Bankoboev.Ru_priroda_osennego_ozer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072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714875" cy="6858000"/>
          </a:xfrm>
          <a:solidFill>
            <a:srgbClr val="FFFF00">
              <a:alpha val="50000"/>
            </a:srgbClr>
          </a:solidFill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Однако, по свидетельству вдовы поэта, Ирины </a:t>
            </a:r>
            <a:r>
              <a:rPr lang="ru-RU" b="1" dirty="0" err="1" smtClean="0"/>
              <a:t>Машковской</a:t>
            </a:r>
            <a:r>
              <a:rPr lang="ru-RU" b="1" dirty="0" smtClean="0"/>
              <a:t>, с конца 1993-го к этой своей работе он больше не возвращался, а в одном из своих последних интервью сообщает журналисту, что надеется все же собрать новую книгу со страшноватым названием «Последний возраст».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О чем думал и говорил поэт в те годы?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Время, наступившее в России после 1991-го, Юрий </a:t>
            </a:r>
            <a:r>
              <a:rPr lang="ru-RU" b="1" dirty="0" err="1" smtClean="0"/>
              <a:t>Левитанский</a:t>
            </a:r>
            <a:r>
              <a:rPr lang="ru-RU" b="1" dirty="0" smtClean="0"/>
              <a:t> считал принципиально новой эпохой отечественной истории. Масштабы происшедших изменений он полагал под стать геологическим, случающимся в общественном сознании, может быть, один раз в тысячу лет. Ход исторического процесса, по его мнению, не зависит от президентов, движений и партий. Они могут лишь замедлить его или, наоборот, ускорить, но остановить — никогда.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http://fastnewsoft.com/_ph/2/230927487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5072063" cy="6858000"/>
          </a:xfrm>
          <a:solidFill>
            <a:srgbClr val="FFFF00">
              <a:alpha val="50000"/>
            </a:srgbClr>
          </a:solidFill>
        </p:spPr>
        <p:txBody>
          <a:bodyPr rtlCol="0">
            <a:normAutofit fontScale="4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/>
              <a:t>Юрий </a:t>
            </a:r>
            <a:r>
              <a:rPr lang="ru-RU" sz="3600" b="1" dirty="0" err="1" smtClean="0"/>
              <a:t>Левитанский</a:t>
            </a:r>
            <a:r>
              <a:rPr lang="ru-RU" sz="3600" b="1" dirty="0" smtClean="0"/>
              <a:t> был убежден, что рано или поздно мы обязательно придем к пониманию исторического хода вещей и построению гуманистического общества. «Грустно, что это будет нескоро, когда-нибудь после нас, — говорил он. — Я чувствую себя так, словно задержался в какой-то другой эпохе... на небольшой срок, — говорил он. — Исторически, повторяю, все идет так, как должно быть. Хотя обидно: жизнь такая долгая, а проходит так быстро».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b="1" dirty="0" smtClean="0"/>
              <a:t>Кроме боли за судьбу страны, в которой ему довелось родиться, жить, которую он любил и защищал на войне, </a:t>
            </a:r>
            <a:r>
              <a:rPr lang="ru-RU" sz="3600" b="1" dirty="0" err="1" smtClean="0"/>
              <a:t>Левитанского</a:t>
            </a:r>
            <a:r>
              <a:rPr lang="ru-RU" sz="3600" b="1" dirty="0" smtClean="0"/>
              <a:t> не оставляли мучительные размышления о путях развития современной русской словесности.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600" b="1" dirty="0" smtClean="0"/>
              <a:t>        </a:t>
            </a:r>
            <a:r>
              <a:rPr lang="ru-RU" sz="3600" b="1" dirty="0" smtClean="0"/>
              <a:t>В середине 90-х Юрий Давидович ведет поэтический семинар в Литинституте. Импровизированные «чтения по кругу» и дух стихотворного братства его бывшие студенты вспоминают до сих пор. Суждения и оценки </a:t>
            </a:r>
            <a:r>
              <a:rPr lang="ru-RU" sz="3600" b="1" dirty="0" err="1" smtClean="0"/>
              <a:t>Левитанского-преподавателя</a:t>
            </a:r>
            <a:r>
              <a:rPr lang="ru-RU" sz="3600" b="1" dirty="0" smtClean="0"/>
              <a:t> никогда не бывали резкими, но всегда – принципиальными. Он, сам смелый экспериментатор и новатор стиха, искренне переживал, когда молодые поэты, и особенно — поэты талантливые, занимались постмодернистской словесной эквилибристикой. «Да, поэзия — это всегда игра, — говорил </a:t>
            </a:r>
            <a:r>
              <a:rPr lang="ru-RU" sz="3600" b="1" dirty="0" err="1" smtClean="0"/>
              <a:t>Левитанский</a:t>
            </a:r>
            <a:r>
              <a:rPr lang="ru-RU" sz="3600" b="1" dirty="0" smtClean="0"/>
              <a:t>. —  Все дело в пропорциях: сколько игры —  и сколько боли…»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4" name="Track19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8839200" y="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>
                <p:cTn id="7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http://s43.radikal.ru/i101/1010/38/a3a2034f89ac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1113" y="0"/>
            <a:ext cx="91551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3857625"/>
          </a:xfrm>
          <a:solidFill>
            <a:srgbClr val="FFFF00">
              <a:alpha val="50000"/>
            </a:srgbClr>
          </a:solidFill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В мае 1995 года ветеран Великой Отечественной отметил 50-летие Победы, а в июне был удостоен звания лауреата Государственной премии России за поэтическую книгу «Белые стихи».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После долгих лет несправедливого и глухого молчания в прессе стали регулярно появляться статьи и интервью Юрия </a:t>
            </a:r>
            <a:r>
              <a:rPr lang="ru-RU" dirty="0" err="1" smtClean="0"/>
              <a:t>Левитанского</a:t>
            </a:r>
            <a:r>
              <a:rPr lang="ru-RU" dirty="0" smtClean="0"/>
              <a:t>. Его позиция по многим вопросам даже в те либеральные времена многим казалась неожиданной. Особенно это касалось его оценки итогов прошедшей войны. Раздражение поэта проявлялось тем отчетливее, чем больше он прислушивался к «грохоту грозненской канонады»,— на этом фоне все запланированные на май торжества выглядели и циничными, и нелепыми.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«Все эти годы меня ужасно раздражает канун 9 мая, когда начинается волна подготовки ко Дню Победы, — рассказывал он. — Я вижу, как власти стараются снять дивиденды с этого праздника. Мне очень обидно за ветеранов: на всю эту шумиху по поводу полувекового юбилея затрачены какие-то сумасшедшие миллионы. А что получат ветераны? Бесплатный обед?..»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3" name="Picture 2" descr="http://scotlandia.ru/wp-content/uploads/2011/02/skye-piroda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4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643313" y="0"/>
            <a:ext cx="5500687" cy="6858000"/>
          </a:xfrm>
          <a:solidFill>
            <a:srgbClr val="FFFF00">
              <a:alpha val="50000"/>
            </a:srgbClr>
          </a:solidFill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И все же в один из праздничных дней он надел парадный костюм и отправился в военкомат, где ему была вручена юбилейная медаль.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Слухи о возможном присуждении Юрию </a:t>
            </a:r>
            <a:r>
              <a:rPr lang="ru-RU" b="1" dirty="0" err="1" smtClean="0"/>
              <a:t>Левитанскому</a:t>
            </a:r>
            <a:r>
              <a:rPr lang="ru-RU" b="1" dirty="0" smtClean="0"/>
              <a:t> Государственной премии России начали циркулировать еще зимой. Когда положительное решение уже стало фактом, поэт вдруг настойчиво заговорил о том, что принимать эту премию ему неловко, совестно: как же так, он, видите ли, непрестанно критикует власти в печати, а тут ни с того ни с сего примет от них «подарок» — это, мол, напоминает чуть ли не взятку!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В июне во время церемонии вручения Государственной премии в Георгиевском зале Кремля </a:t>
            </a:r>
            <a:r>
              <a:rPr lang="ru-RU" b="1" dirty="0" err="1" smtClean="0"/>
              <a:t>Левитанский</a:t>
            </a:r>
            <a:r>
              <a:rPr lang="ru-RU" b="1" dirty="0" smtClean="0"/>
              <a:t> произнес в лицо президенту России горькие слова, которые у многих вертелись на языке, но почему-то никогда не произносились во время торжественных мероприятий, подобных этому.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«Наверно, я должен бы выразить благодарность также и власти, но с нею, с властью, тут дело обстоит сложнее, ибо далеко не все слова ее, дела и поступки я сегодня разделяю. Особенно все то, что связано с войной в Чечне,— мысль о том, что людей убивают как бы с моего молчаливого согласия,— мысль эта для меня воистину невыносима».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1" name="Picture 2" descr="http://ingushskiy.ucoz.org/_fr/0/488469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02616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60350"/>
            <a:ext cx="4716463" cy="6597650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</a:t>
            </a:r>
            <a:r>
              <a:rPr lang="ru-RU" dirty="0" smtClean="0">
                <a:solidFill>
                  <a:srgbClr val="FFFF00"/>
                </a:solidFill>
              </a:rPr>
              <a:t>Юрий Давидович </a:t>
            </a:r>
            <a:r>
              <a:rPr lang="ru-RU" dirty="0" err="1" smtClean="0">
                <a:solidFill>
                  <a:srgbClr val="FFFF00"/>
                </a:solidFill>
              </a:rPr>
              <a:t>Левитанский</a:t>
            </a:r>
            <a:r>
              <a:rPr lang="ru-RU" dirty="0" smtClean="0">
                <a:solidFill>
                  <a:srgbClr val="FFFF00"/>
                </a:solidFill>
              </a:rPr>
              <a:t> родился 22 (по другим сведениям, 21) января 1922 года в городе Козельце на </a:t>
            </a:r>
            <a:r>
              <a:rPr lang="ru-RU" dirty="0" err="1" smtClean="0">
                <a:solidFill>
                  <a:srgbClr val="FFFF00"/>
                </a:solidFill>
              </a:rPr>
              <a:t>Черниговщине</a:t>
            </a:r>
            <a:r>
              <a:rPr lang="ru-RU" dirty="0" smtClean="0">
                <a:solidFill>
                  <a:srgbClr val="FFFF00"/>
                </a:solidFill>
              </a:rPr>
              <a:t> в ассимилированной еврейской семье. Жили бедно, нуждались порой в самом необходимом, особенно после того, как однажды их начисто обокрали, вынеся из дома почти все, что там находилось.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>
              <a:solidFill>
                <a:srgbClr val="FFFF00"/>
              </a:solidFill>
            </a:endParaRP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>
                <a:solidFill>
                  <a:srgbClr val="FFFF00"/>
                </a:solidFill>
              </a:rPr>
              <a:t> </a:t>
            </a:r>
            <a:r>
              <a:rPr lang="ru-RU" dirty="0" smtClean="0">
                <a:solidFill>
                  <a:srgbClr val="FFFF00"/>
                </a:solidFill>
              </a:rPr>
              <a:t>   В поисках лучшей доли родители часто переезжали с места на место, и когда мальчику исполнилось три года, семья уже жила в Киеве. Потом отцу поэта Давиду Исаевичу </a:t>
            </a:r>
            <a:r>
              <a:rPr lang="ru-RU" dirty="0" err="1" smtClean="0">
                <a:solidFill>
                  <a:srgbClr val="FFFF00"/>
                </a:solidFill>
              </a:rPr>
              <a:t>Левитанскому</a:t>
            </a:r>
            <a:r>
              <a:rPr lang="ru-RU" dirty="0" smtClean="0">
                <a:solidFill>
                  <a:srgbClr val="FFFF00"/>
                </a:solidFill>
              </a:rPr>
              <a:t> удалось найти работу на одной из донбасских шахт, и они переехали в небольшой шахтерский поселок на руднике — несколько домов в степи. Вскоре, однако, перебрались в столицу шахтерского края город </a:t>
            </a:r>
            <a:r>
              <a:rPr lang="ru-RU" dirty="0" err="1" smtClean="0">
                <a:solidFill>
                  <a:srgbClr val="FFFF00"/>
                </a:solidFill>
              </a:rPr>
              <a:t>Сталино</a:t>
            </a:r>
            <a:r>
              <a:rPr lang="ru-RU" dirty="0" smtClean="0">
                <a:solidFill>
                  <a:srgbClr val="FFFF00"/>
                </a:solidFill>
              </a:rPr>
              <a:t> (ныне Донецк)... «Как мы жили в этом городе? — вспоминал </a:t>
            </a:r>
            <a:r>
              <a:rPr lang="ru-RU" dirty="0" err="1" smtClean="0">
                <a:solidFill>
                  <a:srgbClr val="FFFF00"/>
                </a:solidFill>
              </a:rPr>
              <a:t>Левитанский</a:t>
            </a:r>
            <a:r>
              <a:rPr lang="ru-RU" dirty="0" smtClean="0">
                <a:solidFill>
                  <a:srgbClr val="FFFF00"/>
                </a:solidFill>
              </a:rPr>
              <a:t>.— Глинобитные домики без всяких удобств, с общим туалетом на шесть-семь домов, который виднелся где-то вдалеке... Воду таскали за три квартала...»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5363" name="Picture 2" descr="C:\Documents and Settings\Admin\Мои документы\Мои рисунки\1c9f4c3052e6.png"/>
          <p:cNvPicPr>
            <a:picLocks noChangeAspect="1" noChangeArrowheads="1"/>
          </p:cNvPicPr>
          <p:nvPr/>
        </p:nvPicPr>
        <p:blipFill>
          <a:blip r:embed="rId4"/>
          <a:srcRect r="41338" b="8923"/>
          <a:stretch>
            <a:fillRect/>
          </a:stretch>
        </p:blipFill>
        <p:spPr bwMode="auto">
          <a:xfrm>
            <a:off x="4429125" y="-136525"/>
            <a:ext cx="6007100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5364" name="Picture 8" descr="http://berkovich-zametki.com/Avtory/Levitansky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6011863" y="476250"/>
            <a:ext cx="266382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6" name="Picture 10" descr="http://photos.lifeisphoto.ru/31/0/313678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286375" y="0"/>
            <a:ext cx="3286125" cy="210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48" name="Picture 12" descr="http://www.is.svitonline.com/measure/images/Kiev%20Garden%20of%20a%20lilac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357813" y="4357688"/>
            <a:ext cx="3214687" cy="24114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352" name="Picture 16" descr="http://www.donbass-info.com/images/stories/city_suburbs/Stalino_panoramic_view_1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357813" y="2143125"/>
            <a:ext cx="3451225" cy="22050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Заголовок 1"/>
          <p:cNvSpPr txBox="1">
            <a:spLocks/>
          </p:cNvSpPr>
          <p:nvPr/>
        </p:nvSpPr>
        <p:spPr>
          <a:xfrm>
            <a:off x="4572000" y="4508500"/>
            <a:ext cx="4824413" cy="2349500"/>
          </a:xfrm>
          <a:prstGeom prst="rect">
            <a:avLst/>
          </a:prstGeom>
        </p:spPr>
        <p:txBody>
          <a:bodyPr anchor="ctr">
            <a:normAutofit fontScale="82500" lnSpcReduction="2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4000" b="1" dirty="0">
                <a:latin typeface="+mj-lt"/>
                <a:ea typeface="+mj-ea"/>
                <a:cs typeface="+mj-cs"/>
              </a:rPr>
              <a:t>Биография Юрия </a:t>
            </a:r>
            <a:r>
              <a:rPr lang="ru-RU" sz="4000" b="1" dirty="0" err="1">
                <a:latin typeface="+mj-lt"/>
                <a:ea typeface="+mj-ea"/>
                <a:cs typeface="+mj-cs"/>
              </a:rPr>
              <a:t>Левитанского</a:t>
            </a:r>
            <a:r>
              <a:rPr lang="ru-RU" sz="4000" b="1" dirty="0">
                <a:latin typeface="+mj-lt"/>
                <a:ea typeface="+mj-ea"/>
                <a:cs typeface="+mj-cs"/>
              </a:rPr>
              <a:t/>
            </a:r>
            <a:br>
              <a:rPr lang="ru-RU" sz="4000" b="1" dirty="0">
                <a:latin typeface="+mj-lt"/>
                <a:ea typeface="+mj-ea"/>
                <a:cs typeface="+mj-cs"/>
              </a:rPr>
            </a:br>
            <a:r>
              <a:rPr lang="ru-RU" sz="4000" b="1" dirty="0">
                <a:latin typeface="+mj-lt"/>
                <a:ea typeface="+mj-ea"/>
                <a:cs typeface="+mj-cs"/>
              </a:rPr>
              <a:t>«Жизнь — долгая, а проходит так быстро...»</a:t>
            </a:r>
            <a:r>
              <a:rPr lang="ru-RU" sz="4400" b="1" dirty="0">
                <a:latin typeface="+mj-lt"/>
                <a:ea typeface="+mj-ea"/>
                <a:cs typeface="+mj-cs"/>
              </a:rPr>
              <a:t/>
            </a:r>
            <a:br>
              <a:rPr lang="ru-RU" sz="4400" b="1" dirty="0">
                <a:latin typeface="+mj-lt"/>
                <a:ea typeface="+mj-ea"/>
                <a:cs typeface="+mj-cs"/>
              </a:rPr>
            </a:br>
            <a:endParaRPr lang="ru-RU" sz="4400" dirty="0">
              <a:latin typeface="+mj-lt"/>
              <a:ea typeface="+mj-ea"/>
              <a:cs typeface="+mj-cs"/>
            </a:endParaRPr>
          </a:p>
        </p:txBody>
      </p:sp>
      <p:pic>
        <p:nvPicPr>
          <p:cNvPr id="12" name="Picture 5" descr="C:\Documents and Settings\Admin\Мои документы\Мои рисунки\Алиюшкины картинки\fcc875e0066a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327360">
            <a:off x="8172450" y="0"/>
            <a:ext cx="334963" cy="17335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C:\Documents and Settings\Admin\Мои документы\Мои рисунки\Алиюшкины картинки\fcc875e0066a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643921">
            <a:off x="5756275" y="1662113"/>
            <a:ext cx="392113" cy="2022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C:\Documents and Settings\Admin\Мои документы\Мои рисунки\Алиюшкины картинки\fcc875e0066a.png"/>
          <p:cNvPicPr>
            <a:picLocks noChangeAspect="1" noChangeArrowheads="1"/>
          </p:cNvPicPr>
          <p:nvPr/>
        </p:nvPicPr>
        <p:blipFill>
          <a:blip r:embed="rId11"/>
          <a:srcRect/>
          <a:stretch>
            <a:fillRect/>
          </a:stretch>
        </p:blipFill>
        <p:spPr bwMode="auto">
          <a:xfrm rot="-1380528">
            <a:off x="8201025" y="4283075"/>
            <a:ext cx="354013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xit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43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143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800" decel="100000"/>
                                        <p:tgtEl>
                                          <p:spTgt spid="143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800" decel="100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800" decel="100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800" decel="100000" fill="hold"/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4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36" dur="1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2000"/>
                            </p:stCondLst>
                            <p:childTnLst>
                              <p:par>
                                <p:cTn id="38" presetID="3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800" decel="100000"/>
                                        <p:tgtEl>
                                          <p:spTgt spid="1435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800" decel="100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800" decel="100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800" decel="100000" fill="hold"/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3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7" name="Picture 2" descr="http://kirsanov-web.ru/images/stories/prirod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643438" cy="6858000"/>
          </a:xfrm>
          <a:solidFill>
            <a:srgbClr val="FFFF00">
              <a:alpha val="50000"/>
            </a:srgbClr>
          </a:solidFill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Незадолго до кончины, в ноябре 95-го, в жизни Ю. </a:t>
            </a:r>
            <a:r>
              <a:rPr lang="ru-RU" b="1" dirty="0" err="1" smtClean="0"/>
              <a:t>Левитанского</a:t>
            </a:r>
            <a:r>
              <a:rPr lang="ru-RU" b="1" dirty="0" smtClean="0"/>
              <a:t> произошло еще одно значительное для него событие: впервые в жизни он посетил государство Израиль.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Во время выступлений в ходе недолгой поездки авторов российско-израильского литературного альманаха «Перекресток/</a:t>
            </a:r>
            <a:r>
              <a:rPr lang="ru-RU" b="1" dirty="0" err="1" smtClean="0"/>
              <a:t>Цомет</a:t>
            </a:r>
            <a:r>
              <a:rPr lang="ru-RU" b="1" dirty="0" smtClean="0"/>
              <a:t>», организованной при содействии бизнесмена Ильи </a:t>
            </a:r>
            <a:r>
              <a:rPr lang="ru-RU" b="1" dirty="0" err="1" smtClean="0"/>
              <a:t>Колерова</a:t>
            </a:r>
            <a:r>
              <a:rPr lang="ru-RU" b="1" dirty="0" smtClean="0"/>
              <a:t>, небольшие залы с трудом вмещали всех желающих услышать российского мэтра. Его подолгу не отпускали со сцены, и он, несмотря на усталость и плохое самочувствие, читал вновь и вновь... А в свободное время между выступлениями и экскурсиями сидел в холле прибрежного отеля, любовался морем, которое нежно любил, и принимал посетителей — литераторов, журналистов, просто своих читателей.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По возвращении зимняя Москва вновь вернула поэта к привычному ритму жизни: он готовил к выходу в свет сборник «Меж двух небес», тщательно корректируя верстку; много читал, размышлял, и конечно, собирал вырезки и делал заметки по «чеченскому вопросу»...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1" name="Picture 2" descr="http://www.o-prirode.com/zurnaloprirode/siyanie/Manitoba_Canada-Norbert_Rosing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588" y="0"/>
            <a:ext cx="91455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2714625"/>
            <a:ext cx="9144000" cy="4143375"/>
          </a:xfrm>
          <a:solidFill>
            <a:srgbClr val="FFFF00">
              <a:alpha val="50000"/>
            </a:srgbClr>
          </a:solidFill>
        </p:spPr>
        <p:txBody>
          <a:bodyPr rtlCol="0">
            <a:normAutofit fontScale="8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В трагический день 25 января 1996 года он чувствовал себя неважно. На улице лютовал мороз, и выходить из дома ему не следовало. И все же он пошел... «Круглый стол» московской интеллигенции проходил в городской мэрии на Краснопресненской набережной. Среди выступавших был и Юрий </a:t>
            </a:r>
            <a:r>
              <a:rPr lang="ru-RU" b="1" dirty="0" err="1" smtClean="0"/>
              <a:t>Левитанский</a:t>
            </a:r>
            <a:r>
              <a:rPr lang="ru-RU" b="1" dirty="0" smtClean="0"/>
              <a:t>. Он опять говорил о чеченской войне.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Он брал слово дважды, горячился, нервничал, несколько раз высказывался с места...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/>
              <a:t>Больное сердце не выдержало. Поэт остался верен себе, своим принципам до конца.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09" name="Picture 2" descr="http://newtortuga.com/wp-content/uploads/2010/09/%D0%9F%D1%80%D0%B8%D1%80%D0%BE%D0%B4%D0%B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0" name="Заголовок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857250"/>
          </a:xfrm>
        </p:spPr>
        <p:txBody>
          <a:bodyPr/>
          <a:lstStyle/>
          <a:p>
            <a:r>
              <a:rPr lang="ru-RU" sz="3600" smtClean="0"/>
              <a:t>Донбасс и Москва в жизни Левитанского.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928688"/>
            <a:ext cx="4214813" cy="5929312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dirty="0" smtClean="0">
                <a:solidFill>
                  <a:srgbClr val="FFFF00"/>
                </a:solidFill>
              </a:rPr>
              <a:t>  В Донбассе, будущий поэт пошел учиться в украинскую школу: у него было два родных языка — русский и украинский. В школьные годы начал писать стихи. </a:t>
            </a:r>
          </a:p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800" dirty="0">
                <a:solidFill>
                  <a:srgbClr val="FFFF00"/>
                </a:solidFill>
              </a:rPr>
              <a:t> </a:t>
            </a:r>
            <a:r>
              <a:rPr lang="ru-RU" sz="3800" dirty="0" smtClean="0">
                <a:solidFill>
                  <a:srgbClr val="FFFF00"/>
                </a:solidFill>
              </a:rPr>
              <a:t> Окончив десятилетку, Юрий уехал в Москву и в 1939 году поступил в ИФЛИ — Институт философии, литературы и истории — весьма престижное учебное заведение, «красный лицей», призванный, по замыслу властей, готовить кадры советской гуманитарной элиты.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</p:txBody>
      </p:sp>
      <p:pic>
        <p:nvPicPr>
          <p:cNvPr id="6" name="Рисунок 5" descr="gsg.png"/>
          <p:cNvPicPr>
            <a:picLocks noChangeAspect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987800" y="908050"/>
            <a:ext cx="4719638" cy="30972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" name="Picture 5" descr="C:\Documents and Settings\Admin\Мои документы\Мои рисунки\Алиюшкины картинки\fcc875e0066a.pn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 rot="-1893175">
            <a:off x="8180388" y="377825"/>
            <a:ext cx="422275" cy="21859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19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3" name="Picture 2" descr="http://img1.liveinternet.ru/images/attach/b/3/41/565/41565734_61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3265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071938" cy="6858000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rgbClr val="FFFF00"/>
                </a:solidFill>
              </a:rPr>
              <a:t>На </a:t>
            </a:r>
            <a:r>
              <a:rPr lang="ru-RU" sz="3100" dirty="0" smtClean="0">
                <a:solidFill>
                  <a:srgbClr val="FFFF00"/>
                </a:solidFill>
              </a:rPr>
              <a:t>войну </a:t>
            </a:r>
            <a:r>
              <a:rPr lang="ru-RU" sz="3100" dirty="0" err="1" smtClean="0">
                <a:solidFill>
                  <a:srgbClr val="FFFF00"/>
                </a:solidFill>
              </a:rPr>
              <a:t>Левитанский</a:t>
            </a:r>
            <a:r>
              <a:rPr lang="ru-RU" sz="3100" dirty="0" smtClean="0">
                <a:solidFill>
                  <a:srgbClr val="FFFF00"/>
                </a:solidFill>
              </a:rPr>
              <a:t> ушел едва ли не с первого дня, сдав экзамены за второй курс. Воинская часть, к которой он был приписан, вошла в Москву в октябре 1941-го и заняла оборону на рубеже Белорусского вокзала. Позже, уже в ноябре, их забросили в район Волоколамска. В декабре </a:t>
            </a:r>
            <a:r>
              <a:rPr lang="ru-RU" sz="3100" dirty="0" err="1" smtClean="0">
                <a:solidFill>
                  <a:srgbClr val="FFFF00"/>
                </a:solidFill>
              </a:rPr>
              <a:t>Левитанский</a:t>
            </a:r>
            <a:r>
              <a:rPr lang="ru-RU" sz="3100" dirty="0" smtClean="0">
                <a:solidFill>
                  <a:srgbClr val="FFFF00"/>
                </a:solidFill>
              </a:rPr>
              <a:t> участвовал в наступлении советских войск под Москвой. А дальше — </a:t>
            </a:r>
            <a:r>
              <a:rPr lang="ru-RU" sz="3100" dirty="0" err="1" smtClean="0">
                <a:solidFill>
                  <a:srgbClr val="FFFF00"/>
                </a:solidFill>
              </a:rPr>
              <a:t>Синявинские</a:t>
            </a:r>
            <a:r>
              <a:rPr lang="ru-RU" sz="3100" dirty="0" smtClean="0">
                <a:solidFill>
                  <a:srgbClr val="FFFF00"/>
                </a:solidFill>
              </a:rPr>
              <a:t> болота на Северо-Западном фронте, Украина, Бухарест, Братислава… Свой боевой путь молодой лейтенант закончил в Праге. </a:t>
            </a:r>
            <a:endParaRPr lang="ru-RU" sz="3100" dirty="0">
              <a:solidFill>
                <a:srgbClr val="FFFF00"/>
              </a:solidFill>
            </a:endParaRPr>
          </a:p>
        </p:txBody>
      </p:sp>
      <p:pic>
        <p:nvPicPr>
          <p:cNvPr id="18435" name="Picture 2" descr="C:\Documents and Settings\Admin\Мои документы\Мои рисунки\1c9f4c3052e6.png"/>
          <p:cNvPicPr>
            <a:picLocks noChangeAspect="1" noChangeArrowheads="1"/>
          </p:cNvPicPr>
          <p:nvPr/>
        </p:nvPicPr>
        <p:blipFill>
          <a:blip r:embed="rId3"/>
          <a:srcRect r="44485"/>
          <a:stretch>
            <a:fillRect/>
          </a:stretch>
        </p:blipFill>
        <p:spPr bwMode="auto">
          <a:xfrm>
            <a:off x="4000500" y="-288925"/>
            <a:ext cx="5362575" cy="7243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26" name="Picture 2" descr="&amp;Rcy;&amp;ocy;&amp;dcy;&amp;icy;&amp;tcy;&amp;iecy;&amp;lcy;&amp;icy; &amp;YUcy;&amp;rcy;&amp;icy;&amp;yacy; &amp;Lcy;&amp;iecy;&amp;vcy;&amp;icy;&amp;tcy;&amp;acy;&amp;ncy;&amp;scy;&amp;kcy;&amp;ocy;&amp;gcy;&amp;ocy;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571500"/>
            <a:ext cx="2622550" cy="3671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14875" y="5214938"/>
            <a:ext cx="3429000" cy="785812"/>
          </a:xfrm>
        </p:spPr>
        <p:txBody>
          <a:bodyPr rtlCol="0">
            <a:normAutofit fontScale="90000"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err="1" smtClean="0">
                <a:solidFill>
                  <a:srgbClr val="FFFF00"/>
                </a:solidFill>
              </a:rPr>
              <a:t>Левитанский</a:t>
            </a:r>
            <a:r>
              <a:rPr lang="ru-RU" dirty="0" smtClean="0">
                <a:solidFill>
                  <a:srgbClr val="FFFF00"/>
                </a:solidFill>
              </a:rPr>
              <a:t> в армии.</a:t>
            </a:r>
            <a:endParaRPr lang="ru-RU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7" name="Picture 8" descr="http://www.phytology.ru/images/stories/images/priroda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214813" cy="6858000"/>
          </a:xfrm>
        </p:spPr>
        <p:txBody>
          <a:bodyPr rtlCol="0">
            <a:normAutofit fontScale="7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FFFF00"/>
                </a:solidFill>
              </a:rPr>
              <a:t>В начале лета 1945-го все подразделения 53-й армии, где проходил службу </a:t>
            </a:r>
            <a:r>
              <a:rPr lang="ru-RU" dirty="0" err="1" smtClean="0">
                <a:solidFill>
                  <a:srgbClr val="FFFF00"/>
                </a:solidFill>
              </a:rPr>
              <a:t>Левитанский</a:t>
            </a:r>
            <a:r>
              <a:rPr lang="ru-RU" dirty="0" smtClean="0">
                <a:solidFill>
                  <a:srgbClr val="FFFF00"/>
                </a:solidFill>
              </a:rPr>
              <a:t>, погрузили в эшелоны с намереньем отправить на дислокацию в Одесский военный округ. Однако в судьбу молодого лейтенанта вмешалась большая политика, и вместо Одессы он оказался в Монголии — на «маленькой» войне с Японией. Лишь спустя несколько месяцев его перевели в Иркутск, в состав </a:t>
            </a:r>
            <a:r>
              <a:rPr lang="ru-RU" dirty="0" err="1" smtClean="0">
                <a:solidFill>
                  <a:srgbClr val="FFFF00"/>
                </a:solidFill>
              </a:rPr>
              <a:t>Восточно-Сибирского</a:t>
            </a:r>
            <a:r>
              <a:rPr lang="ru-RU" dirty="0" smtClean="0">
                <a:solidFill>
                  <a:srgbClr val="FFFF00"/>
                </a:solidFill>
              </a:rPr>
              <a:t> военного округа, где и держали на службе еще почти два года. </a:t>
            </a:r>
            <a:endParaRPr lang="ru-RU" dirty="0">
              <a:solidFill>
                <a:srgbClr val="FFFF00"/>
              </a:solidFill>
            </a:endParaRPr>
          </a:p>
        </p:txBody>
      </p:sp>
      <p:pic>
        <p:nvPicPr>
          <p:cNvPr id="17410" name="Picture 2" descr="http://istor-vestnik.org.ua/wp-content/uploads/2012/10/Sabanskie_kazarmy_podlinnyj_vid-e1351660529252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143375" y="3432175"/>
            <a:ext cx="5000625" cy="3425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7412" name="Picture 4" descr="http://pribaikal.ru/uploads/pics/Volkov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227513" y="357188"/>
            <a:ext cx="4916487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Picture 5" descr="C:\Documents and Settings\Admin\Мои документы\Мои рисунки\Алиюшкины картинки\fcc875e0066a.pn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741469">
            <a:off x="4184650" y="-196850"/>
            <a:ext cx="395288" cy="2039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C:\Documents and Settings\Admin\Мои документы\Мои рисунки\Алиюшкины картинки\fcc875e0066a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926724">
            <a:off x="4121150" y="3016250"/>
            <a:ext cx="395288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74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74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9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20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41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74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1" name="Picture 4" descr="http://torrentszona.com/torrents/images/Oboi_dlya_rabochego_stola_-Priroda_%5B26sht.%5D_2012_JPG_1338384499-490782.jpe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0"/>
            <a:ext cx="114474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2" name="Заголовок 1"/>
          <p:cNvSpPr>
            <a:spLocks noGrp="1"/>
          </p:cNvSpPr>
          <p:nvPr>
            <p:ph type="title"/>
          </p:nvPr>
        </p:nvSpPr>
        <p:spPr>
          <a:xfrm>
            <a:off x="4572000" y="0"/>
            <a:ext cx="4572000" cy="1071563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071938" cy="6858000"/>
          </a:xfrm>
        </p:spPr>
        <p:txBody>
          <a:bodyPr rtlCol="0">
            <a:normAutofit fontScale="70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FFFF00"/>
                </a:solidFill>
              </a:rPr>
              <a:t>В Иркутске </a:t>
            </a:r>
            <a:r>
              <a:rPr lang="ru-RU" dirty="0" err="1" smtClean="0">
                <a:solidFill>
                  <a:srgbClr val="FFFF00"/>
                </a:solidFill>
              </a:rPr>
              <a:t>Левитанский</a:t>
            </a:r>
            <a:r>
              <a:rPr lang="ru-RU" dirty="0" smtClean="0">
                <a:solidFill>
                  <a:srgbClr val="FFFF00"/>
                </a:solidFill>
              </a:rPr>
              <a:t> неудержимо рвался «на гражданку»... И местные литераторы не прочь были заполучить в свои ряды молодого поэта-фронтовика, бывшего </a:t>
            </a:r>
            <a:r>
              <a:rPr lang="ru-RU" dirty="0" err="1" smtClean="0">
                <a:solidFill>
                  <a:srgbClr val="FFFF00"/>
                </a:solidFill>
              </a:rPr>
              <a:t>ифлийца</a:t>
            </a:r>
            <a:r>
              <a:rPr lang="ru-RU" dirty="0" smtClean="0">
                <a:solidFill>
                  <a:srgbClr val="FFFF00"/>
                </a:solidFill>
              </a:rPr>
              <a:t>. За дело взялся известный советский писатель Георгий Марков, возглавлявший в те годы Иркутскую писательскую организацию. </a:t>
            </a:r>
            <a:r>
              <a:rPr lang="ru-RU" dirty="0" err="1" smtClean="0">
                <a:solidFill>
                  <a:srgbClr val="FFFF00"/>
                </a:solidFill>
              </a:rPr>
              <a:t>Левитанского</a:t>
            </a:r>
            <a:r>
              <a:rPr lang="ru-RU" dirty="0" smtClean="0">
                <a:solidFill>
                  <a:srgbClr val="FFFF00"/>
                </a:solidFill>
              </a:rPr>
              <a:t> демобилизовали.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FFFF00"/>
                </a:solidFill>
              </a:rPr>
              <a:t>Ехать ему было некуда, пришлось остаться в Иркутске, снять угол — кухоньку с печкой...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FFFF00"/>
                </a:solidFill>
              </a:rPr>
              <a:t>С помощью того же Г. Маркова удалось устроиться </a:t>
            </a:r>
            <a:r>
              <a:rPr lang="ru-RU" dirty="0" err="1" smtClean="0">
                <a:solidFill>
                  <a:srgbClr val="FFFF00"/>
                </a:solidFill>
              </a:rPr>
              <a:t>завлитом</a:t>
            </a:r>
            <a:r>
              <a:rPr lang="ru-RU" dirty="0" smtClean="0">
                <a:solidFill>
                  <a:srgbClr val="FFFF00"/>
                </a:solidFill>
              </a:rPr>
              <a:t> в местный театр музыкальной комедии да еще получить комнату в гостинице.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20484" name="Picture 2" descr="C:\Documents and Settings\Admin\Мои документы\Мои рисунки\1c9f4c3052e6.png"/>
          <p:cNvPicPr>
            <a:picLocks noChangeAspect="1" noChangeArrowheads="1"/>
          </p:cNvPicPr>
          <p:nvPr/>
        </p:nvPicPr>
        <p:blipFill>
          <a:blip r:embed="rId4"/>
          <a:srcRect r="41338" b="8923"/>
          <a:stretch>
            <a:fillRect/>
          </a:stretch>
        </p:blipFill>
        <p:spPr bwMode="auto">
          <a:xfrm>
            <a:off x="3929063" y="-136525"/>
            <a:ext cx="6007100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4" name="Picture 2" descr="http://www.sovsekretno.ru/app/image/2005/03/1/050302135711b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857750" y="857250"/>
            <a:ext cx="3357563" cy="2797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8436" name="Picture 4" descr="http://imt.irkutsk.ru/history/photos/zdanie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4572000" y="4379913"/>
            <a:ext cx="4000500" cy="24780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" name="Track05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7"/>
          <a:srcRect/>
          <a:stretch>
            <a:fillRect/>
          </a:stretch>
        </p:blipFill>
        <p:spPr bwMode="auto">
          <a:xfrm>
            <a:off x="0" y="65532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0" name="Picture 5" descr="C:\Documents and Settings\Admin\Мои документы\Мои рисунки\Алиюшкины картинки\fcc875e0066a.pn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 rot="926724">
            <a:off x="4549775" y="3873500"/>
            <a:ext cx="395288" cy="2038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843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84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84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84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800" decel="100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numSld="5">
                <p:cTn id="26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http://www.porjati.ru/uploads/posts/2010-11/thumbs/1289948293_1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14288" y="0"/>
            <a:ext cx="9158288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1506" name="Picture 2" descr="C:\Documents and Settings\Admin\Мои документы\Мои рисунки\1c9f4c3052e6.png"/>
          <p:cNvPicPr>
            <a:picLocks noChangeAspect="1" noChangeArrowheads="1"/>
          </p:cNvPicPr>
          <p:nvPr/>
        </p:nvPicPr>
        <p:blipFill>
          <a:blip r:embed="rId3"/>
          <a:srcRect r="44485"/>
          <a:stretch>
            <a:fillRect/>
          </a:stretch>
        </p:blipFill>
        <p:spPr bwMode="auto">
          <a:xfrm>
            <a:off x="4286250" y="-285750"/>
            <a:ext cx="5359400" cy="7240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Заголовок 1"/>
          <p:cNvSpPr>
            <a:spLocks noGrp="1"/>
          </p:cNvSpPr>
          <p:nvPr>
            <p:ph type="title"/>
          </p:nvPr>
        </p:nvSpPr>
        <p:spPr>
          <a:xfrm>
            <a:off x="5143500" y="274638"/>
            <a:ext cx="400050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357688" cy="6858000"/>
          </a:xfrm>
        </p:spPr>
        <p:txBody>
          <a:bodyPr rtlCol="0">
            <a:normAutofit fontScale="47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>
                <a:solidFill>
                  <a:srgbClr val="FFFF00"/>
                </a:solidFill>
              </a:rPr>
              <a:t>Кроме основной работы </a:t>
            </a:r>
            <a:r>
              <a:rPr lang="ru-RU" sz="3600" dirty="0" err="1" smtClean="0">
                <a:solidFill>
                  <a:srgbClr val="FFFF00"/>
                </a:solidFill>
              </a:rPr>
              <a:t>Левитанский</a:t>
            </a:r>
            <a:r>
              <a:rPr lang="ru-RU" sz="3600" dirty="0" smtClean="0">
                <a:solidFill>
                  <a:srgbClr val="FFFF00"/>
                </a:solidFill>
              </a:rPr>
              <a:t> подрабатывал в окружной армейской газете «Советский боец», работал во всех жанрах, в том числе сочинял страничку солдатского юмора. Вскоре он женился. По его словам, жена Марина пришла в дом «с одним портфельчиком». Материально жизнь была очень тяжелой. Между тем в 1948 году в Иркутске вышла в свет первая книга поэта «Солдатская дорога».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>
                <a:solidFill>
                  <a:srgbClr val="FFFF00"/>
                </a:solidFill>
              </a:rPr>
              <a:t>В 1955 году Юрий </a:t>
            </a:r>
            <a:r>
              <a:rPr lang="ru-RU" sz="3600" dirty="0" err="1" smtClean="0">
                <a:solidFill>
                  <a:srgbClr val="FFFF00"/>
                </a:solidFill>
              </a:rPr>
              <a:t>Левитанский</a:t>
            </a:r>
            <a:r>
              <a:rPr lang="ru-RU" sz="3600" dirty="0" smtClean="0">
                <a:solidFill>
                  <a:srgbClr val="FFFF00"/>
                </a:solidFill>
              </a:rPr>
              <a:t> поступает учиться на двухгодичные Высшие литературные курсы при Литературном институте им. Горького. В 1957-м вступает в Союз писателей СССР.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>
                <a:solidFill>
                  <a:srgbClr val="FFFF00"/>
                </a:solidFill>
              </a:rPr>
              <a:t>Вместе с женой Мариной он окончательно переезжает в Москву.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>
                <a:solidFill>
                  <a:srgbClr val="FFFF00"/>
                </a:solidFill>
              </a:rPr>
              <a:t>В конце пятидесятых – начале шестидесятых годов выходят две книги </a:t>
            </a:r>
            <a:r>
              <a:rPr lang="ru-RU" sz="3600" dirty="0" err="1" smtClean="0">
                <a:solidFill>
                  <a:srgbClr val="FFFF00"/>
                </a:solidFill>
              </a:rPr>
              <a:t>Левитанского</a:t>
            </a:r>
            <a:r>
              <a:rPr lang="ru-RU" sz="3600" dirty="0" smtClean="0">
                <a:solidFill>
                  <a:srgbClr val="FFFF00"/>
                </a:solidFill>
              </a:rPr>
              <a:t> «Стороны света» (1959) и «Земное небо» (1963).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sz="3600" dirty="0" smtClean="0">
                <a:solidFill>
                  <a:srgbClr val="FFFF00"/>
                </a:solidFill>
              </a:rPr>
              <a:t>Подлинное литературное признание принесла Юрию </a:t>
            </a:r>
            <a:r>
              <a:rPr lang="ru-RU" sz="3600" dirty="0" err="1" smtClean="0">
                <a:solidFill>
                  <a:srgbClr val="FFFF00"/>
                </a:solidFill>
              </a:rPr>
              <a:t>Левитанскому</a:t>
            </a:r>
            <a:r>
              <a:rPr lang="ru-RU" sz="3600" dirty="0" smtClean="0">
                <a:solidFill>
                  <a:srgbClr val="FFFF00"/>
                </a:solidFill>
              </a:rPr>
              <a:t> поэтическая книга «Кинематограф» (1970), которая и определила его судьбу как выдающегося российского поэта последней трети XX века.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9458" name="Picture 2" descr="http://www.gornitsa.ru/images/products/oser/al_olddock_508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6835775" y="4500563"/>
            <a:ext cx="2308225" cy="172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0" name="Picture 4" descr="http://www.gornitsa.ru/images/products/oser/al_olddock_511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37075" y="5286375"/>
            <a:ext cx="2344738" cy="157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12" descr="http://levitansky.ru/foto/50/7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5357813" y="357188"/>
            <a:ext cx="2714625" cy="4044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8" descr="http://www.persons-info.com/userfiles/image/persons/20000-30000/26000-27000/26420/LEVITANSKII_IUrii_Davidovich10.pn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5278438" y="642938"/>
            <a:ext cx="2722562" cy="3598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10" descr="http://mosday.ru/photos/29_473.jpg"/>
          <p:cNvPicPr>
            <a:picLocks noChangeAspect="1" noChangeArrowheads="1"/>
          </p:cNvPicPr>
          <p:nvPr/>
        </p:nvPicPr>
        <p:blipFill>
          <a:blip r:embed="rId8"/>
          <a:srcRect/>
          <a:stretch>
            <a:fillRect/>
          </a:stretch>
        </p:blipFill>
        <p:spPr bwMode="auto">
          <a:xfrm>
            <a:off x="5786438" y="4714875"/>
            <a:ext cx="2857500" cy="2143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Picture 5" descr="C:\Documents and Settings\Admin\Мои документы\Мои рисунки\Алиюшкины картинки\fcc875e0066a.png"/>
          <p:cNvPicPr>
            <a:picLocks noChangeAspect="1" noChangeArrowheads="1"/>
          </p:cNvPicPr>
          <p:nvPr/>
        </p:nvPicPr>
        <p:blipFill>
          <a:blip r:embed="rId9"/>
          <a:srcRect/>
          <a:stretch>
            <a:fillRect/>
          </a:stretch>
        </p:blipFill>
        <p:spPr bwMode="auto">
          <a:xfrm rot="-1239352">
            <a:off x="6381750" y="4962525"/>
            <a:ext cx="352425" cy="1820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" name="Picture 5" descr="C:\Documents and Settings\Admin\Мои документы\Мои рисунки\Алиюшкины картинки\fcc875e0066a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1601293">
            <a:off x="6786563" y="4081463"/>
            <a:ext cx="285750" cy="1477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4" name="Picture 5" descr="C:\Documents and Settings\Admin\Мои документы\Мои рисунки\Алиюшкины картинки\fcc875e0066a.png"/>
          <p:cNvPicPr>
            <a:picLocks noChangeAspect="1" noChangeArrowheads="1"/>
          </p:cNvPicPr>
          <p:nvPr/>
        </p:nvPicPr>
        <p:blipFill>
          <a:blip r:embed="rId10"/>
          <a:srcRect/>
          <a:stretch>
            <a:fillRect/>
          </a:stretch>
        </p:blipFill>
        <p:spPr bwMode="auto">
          <a:xfrm rot="-2076129">
            <a:off x="8251825" y="4221163"/>
            <a:ext cx="37465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checker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6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800" decel="100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800" decel="100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800" decel="100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800" decel="100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4" presetClass="exit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0" dur="5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/>
                                        <p:tgtEl>
                                          <p:spTgt spid="194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44" dur="500"/>
                                        <p:tgtEl>
                                          <p:spTgt spid="1946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6" presetID="54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47" dur="5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/>
                                        <p:tgtEl>
                                          <p:spTgt spid="194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1" dur="500"/>
                                        <p:tgtEl>
                                          <p:spTgt spid="1946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3" presetID="54" presetClass="exit" presetSubtype="0" de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54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strVal val="ppt_w*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strVal val="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-.2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ppt_y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5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60" presetID="49" presetClass="exit" presetSubtype="0" accel="10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1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6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49" presetClass="exit" presetSubtype="0" ac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>
                                        <p:cTn id="68" dur="5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w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h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500"/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360"/>
                                          </p:val>
                                        </p:tav>
                                      </p:tavLst>
                                    </p:anim>
                                    <p:animEffect transition="out" filter="fade">
                                      <p:cBhvr>
                                        <p:cTn id="71" dur="500"/>
                                        <p:tgtEl>
                                          <p:spTgt spid="1945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4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1000"/>
                            </p:stCondLst>
                            <p:childTnLst>
                              <p:par>
                                <p:cTn id="7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94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94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9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4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194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4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4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6" dur="800" decel="100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7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800" decel="100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29" name="Picture 6" descr="http://www.gdefon.ru/wallpapers/239710_priroda_osen_park_iva_1975x1320_%28www.GdeFon.ru%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27906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2530" name="Picture 2" descr="C:\Documents and Settings\Admin\Мои документы\Мои рисунки\1c9f4c3052e6.png"/>
          <p:cNvPicPr>
            <a:picLocks noChangeAspect="1" noChangeArrowheads="1"/>
          </p:cNvPicPr>
          <p:nvPr/>
        </p:nvPicPr>
        <p:blipFill>
          <a:blip r:embed="rId3"/>
          <a:srcRect r="41338" b="8923"/>
          <a:stretch>
            <a:fillRect/>
          </a:stretch>
        </p:blipFill>
        <p:spPr bwMode="auto">
          <a:xfrm>
            <a:off x="4214813" y="0"/>
            <a:ext cx="6007100" cy="6994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Заголовок 1"/>
          <p:cNvSpPr>
            <a:spLocks noGrp="1"/>
          </p:cNvSpPr>
          <p:nvPr>
            <p:ph type="title"/>
          </p:nvPr>
        </p:nvSpPr>
        <p:spPr>
          <a:xfrm>
            <a:off x="5143500" y="274638"/>
            <a:ext cx="354330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286250" cy="6858000"/>
          </a:xfrm>
        </p:spPr>
        <p:txBody>
          <a:bodyPr rtlCol="0">
            <a:normAutofit fontScale="625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b="1" dirty="0" smtClean="0">
                <a:solidFill>
                  <a:srgbClr val="FFFF00"/>
                </a:solidFill>
              </a:rPr>
              <a:t>Преобладающая форма его сочинений —  «книга стихов», </a:t>
            </a:r>
            <a:r>
              <a:rPr lang="ru-RU" b="1" dirty="0" err="1" smtClean="0">
                <a:solidFill>
                  <a:srgbClr val="FFFF00"/>
                </a:solidFill>
              </a:rPr>
              <a:t>самодостаточное</a:t>
            </a:r>
            <a:r>
              <a:rPr lang="ru-RU" b="1" dirty="0" smtClean="0">
                <a:solidFill>
                  <a:srgbClr val="FFFF00"/>
                </a:solidFill>
              </a:rPr>
              <a:t> цельное произведение с четко обозначенным построением, единое по мысли, а порой — и по фабуле. Таких книг он написал немного — всего семь. И даже в этом ряду «Кинематограф» — книга особая, очень похожая на поэму. Структура ее выдержана столь точно и строго, что за всем этим странным переплетением фрагментов сценария, воспоминаний и снов и впрямь проглядывает некое подобие сюжета. Принцип киномонтажа, неожиданно перенесенный </a:t>
            </a:r>
            <a:r>
              <a:rPr lang="ru-RU" b="1" dirty="0" err="1" smtClean="0">
                <a:solidFill>
                  <a:srgbClr val="FFFF00"/>
                </a:solidFill>
              </a:rPr>
              <a:t>Левитанским</a:t>
            </a:r>
            <a:r>
              <a:rPr lang="ru-RU" b="1" dirty="0" smtClean="0">
                <a:solidFill>
                  <a:srgbClr val="FFFF00"/>
                </a:solidFill>
              </a:rPr>
              <a:t> с экрана в поэзию, должен был, по мысли автора, не просто привнести в книгу многокрасочный иллюзорный фон, но и с помощью ограниченной в средствах поэтической формы развернуть целую жизнь человека</a:t>
            </a:r>
            <a:endParaRPr lang="ru-RU" b="1" dirty="0">
              <a:solidFill>
                <a:srgbClr val="FFFF00"/>
              </a:solidFill>
            </a:endParaRPr>
          </a:p>
        </p:txBody>
      </p:sp>
      <p:pic>
        <p:nvPicPr>
          <p:cNvPr id="13314" name="Picture 2" descr="http://levitansky.ru/foto/60/0017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143500" y="1143000"/>
            <a:ext cx="3370263" cy="273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4" descr="http://www.nekisni.ru/forum/uploads/monthly_03_2012/post-2-1331213270.jpe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143500" y="4062413"/>
            <a:ext cx="3143250" cy="2795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8" name="Picture 5" descr="C:\Documents and Settings\Admin\Мои документы\Мои рисунки\Алиюшкины картинки\fcc875e0066a.pn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 rot="-2076129">
            <a:off x="7804150" y="3506788"/>
            <a:ext cx="374650" cy="1938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6" name="AutoShape 4" descr="http://www.gdefon.ru/wallpapers/239710_priroda_osen_park_iva_1975x1320_%28www.GdeFon.ru%29.jpg"/>
          <p:cNvSpPr>
            <a:spLocks noChangeAspect="1" noChangeArrowheads="1"/>
          </p:cNvSpPr>
          <p:nvPr/>
        </p:nvSpPr>
        <p:spPr bwMode="auto">
          <a:xfrm>
            <a:off x="155575" y="-2057400"/>
            <a:ext cx="6438900" cy="4295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endParaRPr lang="ru-RU">
              <a:latin typeface="Calibri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52" presetClass="entr" presetSubtype="0" fill="hold" nodeType="after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7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33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0" presetClass="entr" presetSubtype="0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http://photoside.ru/uploads/users/1/2012-06-11/10112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1049337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3554" name="Picture 2" descr="C:\Documents and Settings\Admin\Мои документы\Мои рисунки\1c9f4c3052e6.png"/>
          <p:cNvPicPr>
            <a:picLocks noChangeAspect="1" noChangeArrowheads="1"/>
          </p:cNvPicPr>
          <p:nvPr/>
        </p:nvPicPr>
        <p:blipFill>
          <a:blip r:embed="rId3"/>
          <a:srcRect r="44485"/>
          <a:stretch>
            <a:fillRect/>
          </a:stretch>
        </p:blipFill>
        <p:spPr bwMode="auto">
          <a:xfrm>
            <a:off x="4357688" y="0"/>
            <a:ext cx="507682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Заголовок 1"/>
          <p:cNvSpPr>
            <a:spLocks noGrp="1"/>
          </p:cNvSpPr>
          <p:nvPr>
            <p:ph type="title"/>
          </p:nvPr>
        </p:nvSpPr>
        <p:spPr>
          <a:xfrm>
            <a:off x="6286500" y="274638"/>
            <a:ext cx="2400300" cy="1143000"/>
          </a:xfrm>
        </p:spPr>
        <p:txBody>
          <a:bodyPr/>
          <a:lstStyle/>
          <a:p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4429125" cy="6858000"/>
          </a:xfrm>
        </p:spPr>
        <p:txBody>
          <a:bodyPr rtlCol="0">
            <a:normAutofit fontScale="55000" lnSpcReduction="20000"/>
          </a:bodyPr>
          <a:lstStyle/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FFFF00"/>
                </a:solidFill>
              </a:rPr>
              <a:t>Следующая книга Ю. </a:t>
            </a:r>
            <a:r>
              <a:rPr lang="ru-RU" dirty="0" err="1" smtClean="0">
                <a:solidFill>
                  <a:srgbClr val="FFFF00"/>
                </a:solidFill>
              </a:rPr>
              <a:t>Левитанского</a:t>
            </a:r>
            <a:r>
              <a:rPr lang="ru-RU" dirty="0" smtClean="0">
                <a:solidFill>
                  <a:srgbClr val="FFFF00"/>
                </a:solidFill>
              </a:rPr>
              <a:t> «День такой-то» (1976) должна была осуществить прямо противоположную творческую задачу. Если «Кинематограф» явился широкой ретроспективой духовного становления и развития личности, то новая книга есть не что иное, как попытка поэта пристально вглядеться в один только день, в один час, даже в одно мгновение человеческой жизни. И снова — мы наблюдаем четкую организацию поэтического пространства книги, логическое, вполне естественное развитие лирической идеи.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FFFF00"/>
                </a:solidFill>
              </a:rPr>
              <a:t>Важной стороной творчества поэта предстают многочисленные переводы, в основном поэтов стран Восточной Европы. В 1975 году выходит сборник «От мая до мая».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>
                <a:solidFill>
                  <a:srgbClr val="FFFF00"/>
                </a:solidFill>
              </a:rPr>
              <a:t>Особняком в творчестве Ю. </a:t>
            </a:r>
            <a:r>
              <a:rPr lang="ru-RU" dirty="0" err="1" smtClean="0">
                <a:solidFill>
                  <a:srgbClr val="FFFF00"/>
                </a:solidFill>
              </a:rPr>
              <a:t>Левитанского</a:t>
            </a:r>
            <a:r>
              <a:rPr lang="ru-RU" dirty="0" smtClean="0">
                <a:solidFill>
                  <a:srgbClr val="FFFF00"/>
                </a:solidFill>
              </a:rPr>
              <a:t> стоит книга оригинальных пародий на стихи современных ему поэтов —  «Сюжет с вариантами» (1978), слагавшийся в течение многих лет. Невнятно оцененный критикой, он, по существу, представляет собой уникальное явление российской словесности</a:t>
            </a:r>
            <a:r>
              <a:rPr lang="ru-RU" dirty="0" smtClean="0"/>
              <a:t>. </a:t>
            </a:r>
          </a:p>
          <a:p>
            <a:pPr fontAlgn="auto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</p:txBody>
      </p:sp>
      <p:pic>
        <p:nvPicPr>
          <p:cNvPr id="12290" name="Picture 2" descr="http://books.vremya.ru/uploads/covers/Levitansky.jpg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5429250" y="714375"/>
            <a:ext cx="2649538" cy="3846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807</TotalTime>
  <Words>2045</Words>
  <Application>Microsoft Office PowerPoint</Application>
  <PresentationFormat>Экран (4:3)</PresentationFormat>
  <Paragraphs>52</Paragraphs>
  <Slides>21</Slides>
  <Notes>1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21</vt:i4>
      </vt:variant>
    </vt:vector>
  </HeadingPairs>
  <TitlesOfParts>
    <vt:vector size="24" baseType="lpstr">
      <vt:lpstr>Calibri</vt:lpstr>
      <vt:lpstr>Arial</vt:lpstr>
      <vt:lpstr>Тема Office</vt:lpstr>
      <vt:lpstr>Слайд 1</vt:lpstr>
      <vt:lpstr>Слайд 2</vt:lpstr>
      <vt:lpstr>Донбасс и Москва в жизни Левитанского.</vt:lpstr>
      <vt:lpstr>Левитанский в армии.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forchun</dc:creator>
  <cp:lastModifiedBy>User</cp:lastModifiedBy>
  <cp:revision>79</cp:revision>
  <dcterms:created xsi:type="dcterms:W3CDTF">2012-11-13T13:37:22Z</dcterms:created>
  <dcterms:modified xsi:type="dcterms:W3CDTF">2013-04-03T19:01:16Z</dcterms:modified>
</cp:coreProperties>
</file>