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8"/>
  </p:notesMasterIdLst>
  <p:sldIdLst>
    <p:sldId id="304" r:id="rId2"/>
    <p:sldId id="305" r:id="rId3"/>
    <p:sldId id="307" r:id="rId4"/>
    <p:sldId id="312" r:id="rId5"/>
    <p:sldId id="311" r:id="rId6"/>
    <p:sldId id="310" r:id="rId7"/>
    <p:sldId id="257" r:id="rId8"/>
    <p:sldId id="261" r:id="rId9"/>
    <p:sldId id="262" r:id="rId10"/>
    <p:sldId id="263" r:id="rId11"/>
    <p:sldId id="264" r:id="rId12"/>
    <p:sldId id="259" r:id="rId13"/>
    <p:sldId id="260" r:id="rId14"/>
    <p:sldId id="258" r:id="rId15"/>
    <p:sldId id="265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97" r:id="rId30"/>
    <p:sldId id="298" r:id="rId31"/>
    <p:sldId id="300" r:id="rId32"/>
    <p:sldId id="299" r:id="rId33"/>
    <p:sldId id="301" r:id="rId34"/>
    <p:sldId id="302" r:id="rId35"/>
    <p:sldId id="303" r:id="rId36"/>
    <p:sldId id="267" r:id="rId3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Monotype Corsiva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Monotype Corsiva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Monotype Corsiva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Monotype Corsiva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Monotype Corsiva" pitchFamily="66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Monotype Corsiva" pitchFamily="66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Monotype Corsiva" pitchFamily="66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Monotype Corsiva" pitchFamily="66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Monotype Corsiva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66CC"/>
    <a:srgbClr val="FFCC00"/>
    <a:srgbClr val="3366FF"/>
    <a:srgbClr val="3399FF"/>
    <a:srgbClr val="00CCFF"/>
    <a:srgbClr val="FFFF00"/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94660"/>
  </p:normalViewPr>
  <p:slideViewPr>
    <p:cSldViewPr>
      <p:cViewPr>
        <p:scale>
          <a:sx n="63" d="100"/>
          <a:sy n="63" d="100"/>
        </p:scale>
        <p:origin x="-906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A94CAEA-68EE-4ACF-8160-FF9967543C0F}" type="datetimeFigureOut">
              <a:rPr lang="ru-RU"/>
              <a:pPr>
                <a:defRPr/>
              </a:pPr>
              <a:t>19.04.2013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E5AEE01-7F9A-44C4-AA02-CA4ECA0206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2D6C428-317E-402C-973F-D6C444121FB7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D57FFC-FF72-462F-9E21-FED3FB95372D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7780FAB-8D06-4A0B-833B-FA03D5D337C7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555CF5-3D9F-48AE-8E3E-80875383D088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79756D6-9E56-4361-B553-20FCE0F50079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8A8E3A-7D3A-47ED-BADB-1AFD4A4EF328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42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AD63F70-47E0-4FB8-AF25-D133715B8E19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546555-18A3-43B8-AE9B-74318895A84E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63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6535663-3494-44E5-9288-722A9E8A1AA2}" type="slidenum">
              <a:rPr lang="ru-RU" smtClean="0"/>
              <a:pPr/>
              <a:t>17</a:t>
            </a:fld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AFDE86-EDE9-4F5F-841D-2FDE9E93C7F1}" type="slidenum">
              <a:rPr lang="ru-RU" smtClean="0"/>
              <a:pPr/>
              <a:t>18</a:t>
            </a:fld>
            <a:endParaRPr 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83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E99D915-8CCC-4002-89F4-F8B0C24BC72A}" type="slidenum">
              <a:rPr lang="ru-RU" smtClean="0"/>
              <a:pPr/>
              <a:t>19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0AC454-9A5C-4F1E-9792-55999337E873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D1DB40-A84E-4E1E-8CFF-841F21FD7CEB}" type="slidenum">
              <a:rPr lang="ru-RU" smtClean="0"/>
              <a:pPr/>
              <a:t>20</a:t>
            </a:fld>
            <a:endParaRPr 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04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5A7FF74-A5AE-4695-A912-884DF22398C1}" type="slidenum">
              <a:rPr lang="ru-RU" smtClean="0"/>
              <a:pPr/>
              <a:t>21</a:t>
            </a:fld>
            <a:endParaRPr lang="ru-RU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14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ED73B9-399E-4510-A2EE-7B63DD5EFCA8}" type="slidenum">
              <a:rPr lang="ru-RU" smtClean="0"/>
              <a:pPr/>
              <a:t>22</a:t>
            </a:fld>
            <a:endParaRPr lang="ru-RU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24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D37F88-251E-4B8B-8E20-01AF89AA3834}" type="slidenum">
              <a:rPr lang="ru-RU" smtClean="0"/>
              <a:pPr/>
              <a:t>23</a:t>
            </a:fld>
            <a:endParaRPr lang="ru-RU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34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0794380-77E9-46F2-94B7-AC2BA6E56C70}" type="slidenum">
              <a:rPr lang="ru-RU" smtClean="0"/>
              <a:pPr/>
              <a:t>24</a:t>
            </a:fld>
            <a:endParaRPr lang="ru-RU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45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9C76557-C456-4E5E-A5FC-53E07D147437}" type="slidenum">
              <a:rPr lang="ru-RU" smtClean="0"/>
              <a:pPr/>
              <a:t>25</a:t>
            </a:fld>
            <a:endParaRPr lang="ru-RU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55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8E448BA-FC10-4867-9FED-E6EC2D137675}" type="slidenum">
              <a:rPr lang="ru-RU" smtClean="0"/>
              <a:pPr/>
              <a:t>26</a:t>
            </a:fld>
            <a:endParaRPr lang="ru-RU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65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A742305-7513-4FB1-A4C4-6488A76C7213}" type="slidenum">
              <a:rPr lang="ru-RU" smtClean="0"/>
              <a:pPr/>
              <a:t>27</a:t>
            </a:fld>
            <a:endParaRPr lang="ru-RU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75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A2FF8A-5765-4C22-BD4B-89EB471B8D6A}" type="slidenum">
              <a:rPr lang="ru-RU" smtClean="0"/>
              <a:pPr/>
              <a:t>28</a:t>
            </a:fld>
            <a:endParaRPr lang="ru-RU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86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3177D44-9611-48B7-9B81-269891BDF8DF}" type="slidenum">
              <a:rPr lang="ru-RU" smtClean="0"/>
              <a:pPr/>
              <a:t>29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A4ED3B6-3772-4460-B248-F76A4F022AEB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96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9EB92F-F15C-4E38-BD66-1D65A13C776B}" type="slidenum">
              <a:rPr lang="ru-RU" smtClean="0"/>
              <a:pPr/>
              <a:t>30</a:t>
            </a:fld>
            <a:endParaRPr lang="ru-RU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706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3385F8-961A-4FBB-AAEA-C8BC5794CD2D}" type="slidenum">
              <a:rPr lang="ru-RU" smtClean="0"/>
              <a:pPr/>
              <a:t>31</a:t>
            </a:fld>
            <a:endParaRPr lang="ru-RU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716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EE53B5F-A5B9-4BBC-AFC3-F5A60AB8E8DB}" type="slidenum">
              <a:rPr lang="ru-RU" smtClean="0"/>
              <a:pPr/>
              <a:t>32</a:t>
            </a:fld>
            <a:endParaRPr lang="ru-RU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727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6736EB-D69E-4D86-9304-F549CEBA4D40}" type="slidenum">
              <a:rPr lang="ru-RU" smtClean="0"/>
              <a:pPr/>
              <a:t>33</a:t>
            </a:fld>
            <a:endParaRPr lang="ru-RU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737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D6855EB-8E36-4839-BC99-ABCF12E2096D}" type="slidenum">
              <a:rPr lang="ru-RU" smtClean="0"/>
              <a:pPr/>
              <a:t>34</a:t>
            </a:fld>
            <a:endParaRPr lang="ru-RU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747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D4C378-6038-470C-89FE-A05646259A6D}" type="slidenum">
              <a:rPr lang="ru-RU" smtClean="0"/>
              <a:pPr/>
              <a:t>35</a:t>
            </a:fld>
            <a:endParaRPr lang="ru-RU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757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519F3BB-13B8-43E4-8BD3-9C8BFA1972AE}" type="slidenum">
              <a:rPr lang="ru-RU" smtClean="0"/>
              <a:pPr/>
              <a:t>36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D6A423-1D25-446D-86FA-81F24F552EC2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E76B62-47C7-499C-AB23-7104DC022EB8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CFF1474-7C31-4141-AA8B-C9E8FC2B97DB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82A5B-B581-49ED-B608-BCAAC231FBB5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4330D-9864-4A8B-982C-15F8E9440D02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097FA6C-F11E-48D3-86A6-6EA510528682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5FFFB-B084-4A49-90D5-B89CBAE780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946F4-DC18-4150-93D5-9D724B6727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7181B-3DD8-42F2-A55D-C6FAF63811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07C83-E6AE-4E5D-91BF-93565AC22D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C07DB-0299-471D-BC48-B2429B5A9B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13A54-CF02-4C7F-8E43-CD0F824151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0EAE3-28DD-473D-A2CD-9F9F2F4907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5E7FC-C625-4C95-B464-D4A833392D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F2F0C-0705-44F7-9588-04E7777DAF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FB881-EBC1-42FC-8D96-19E3CEF712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9B084-8005-464B-8A01-92FD18A2E3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00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C845655C-DCFD-4FB6-9B7B-C4613E93E9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slide" Target="slide3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jpeg"/><Relationship Id="rId3" Type="http://schemas.openxmlformats.org/officeDocument/2006/relationships/image" Target="../media/image34.jpeg"/><Relationship Id="rId7" Type="http://schemas.openxmlformats.org/officeDocument/2006/relationships/image" Target="../media/image38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jpeg"/><Relationship Id="rId5" Type="http://schemas.openxmlformats.org/officeDocument/2006/relationships/image" Target="../media/image36.jpeg"/><Relationship Id="rId10" Type="http://schemas.openxmlformats.org/officeDocument/2006/relationships/slide" Target="slide31.xml"/><Relationship Id="rId4" Type="http://schemas.openxmlformats.org/officeDocument/2006/relationships/image" Target="../media/image35.jpeg"/><Relationship Id="rId9" Type="http://schemas.openxmlformats.org/officeDocument/2006/relationships/slide" Target="slide3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jpeg"/><Relationship Id="rId5" Type="http://schemas.openxmlformats.org/officeDocument/2006/relationships/image" Target="../media/image41.jpeg"/><Relationship Id="rId4" Type="http://schemas.openxmlformats.org/officeDocument/2006/relationships/image" Target="../media/image40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jpeg"/><Relationship Id="rId5" Type="http://schemas.openxmlformats.org/officeDocument/2006/relationships/image" Target="../media/image44.jpeg"/><Relationship Id="rId4" Type="http://schemas.openxmlformats.org/officeDocument/2006/relationships/image" Target="../media/image43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jpeg"/><Relationship Id="rId5" Type="http://schemas.openxmlformats.org/officeDocument/2006/relationships/image" Target="../media/image47.jpeg"/><Relationship Id="rId4" Type="http://schemas.openxmlformats.org/officeDocument/2006/relationships/image" Target="../media/image46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52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1.jpeg"/><Relationship Id="rId5" Type="http://schemas.openxmlformats.org/officeDocument/2006/relationships/image" Target="../media/image50.jpeg"/><Relationship Id="rId4" Type="http://schemas.openxmlformats.org/officeDocument/2006/relationships/image" Target="../media/image49.jpe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13" Type="http://schemas.openxmlformats.org/officeDocument/2006/relationships/slide" Target="slide8.xml"/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12" Type="http://schemas.openxmlformats.org/officeDocument/2006/relationships/slide" Target="slide29.xml"/><Relationship Id="rId2" Type="http://schemas.openxmlformats.org/officeDocument/2006/relationships/notesSlide" Target="../notesSlides/notesSlide7.xml"/><Relationship Id="rId16" Type="http://schemas.openxmlformats.org/officeDocument/2006/relationships/slide" Target="slide3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11" Type="http://schemas.openxmlformats.org/officeDocument/2006/relationships/slide" Target="slide16.xml"/><Relationship Id="rId5" Type="http://schemas.openxmlformats.org/officeDocument/2006/relationships/image" Target="../media/image22.jpeg"/><Relationship Id="rId15" Type="http://schemas.openxmlformats.org/officeDocument/2006/relationships/slide" Target="slide34.xml"/><Relationship Id="rId10" Type="http://schemas.openxmlformats.org/officeDocument/2006/relationships/slide" Target="slide32.xml"/><Relationship Id="rId4" Type="http://schemas.openxmlformats.org/officeDocument/2006/relationships/image" Target="../media/image21.jpeg"/><Relationship Id="rId9" Type="http://schemas.openxmlformats.org/officeDocument/2006/relationships/image" Target="../media/image26.jpeg"/><Relationship Id="rId14" Type="http://schemas.openxmlformats.org/officeDocument/2006/relationships/slide" Target="slide3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928688" y="785813"/>
            <a:ext cx="7715250" cy="1565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4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Внеклассное мероприятие</a:t>
            </a:r>
          </a:p>
          <a:p>
            <a:pPr algn="ctr"/>
            <a:r>
              <a:rPr lang="ru-RU" sz="54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по литературному </a:t>
            </a:r>
            <a:r>
              <a:rPr lang="ru-RU" sz="54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чтению</a:t>
            </a:r>
            <a:endParaRPr lang="ru-RU" sz="54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107763" dir="18900000" algn="ctr" rotWithShape="0">
                  <a:srgbClr val="868686">
                    <a:alpha val="5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1000125" y="2714625"/>
            <a:ext cx="7643813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40000" dir="5400000" algn="tl" rotWithShape="0">
                    <a:srgbClr val="000000">
                      <a:alpha val="32999"/>
                    </a:srgbClr>
                  </a:outerShdw>
                </a:effectLst>
                <a:latin typeface="+mn-lt"/>
                <a:ea typeface="+mn-lt"/>
                <a:cs typeface="+mn-lt"/>
              </a:rPr>
              <a:t>Сказки Ганса Христиана Андерсена</a:t>
            </a:r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857250" y="4143375"/>
            <a:ext cx="7999413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solidFill>
                  <a:srgbClr val="000066"/>
                </a:solidFill>
                <a:latin typeface="Times New Roman" pitchFamily="18" charset="0"/>
              </a:rPr>
              <a:t>Учитель начальных классов, воспитатель </a:t>
            </a:r>
          </a:p>
          <a:p>
            <a:pPr algn="ctr"/>
            <a:r>
              <a:rPr lang="ru-RU" sz="3000">
                <a:solidFill>
                  <a:srgbClr val="000066"/>
                </a:solidFill>
                <a:latin typeface="Times New Roman" pitchFamily="18" charset="0"/>
              </a:rPr>
              <a:t>ГБС(К)ОУ школы №487 </a:t>
            </a:r>
          </a:p>
          <a:p>
            <a:pPr algn="ctr"/>
            <a:r>
              <a:rPr lang="ru-RU" sz="3000">
                <a:solidFill>
                  <a:srgbClr val="000066"/>
                </a:solidFill>
                <a:latin typeface="Times New Roman" pitchFamily="18" charset="0"/>
              </a:rPr>
              <a:t>Выборгского района Санкт-Петербурга</a:t>
            </a:r>
          </a:p>
          <a:p>
            <a:pPr algn="ctr"/>
            <a:r>
              <a:rPr lang="ru-RU" sz="3000">
                <a:solidFill>
                  <a:srgbClr val="000066"/>
                </a:solidFill>
                <a:latin typeface="Times New Roman" pitchFamily="18" charset="0"/>
              </a:rPr>
              <a:t>Ковина Екатерина Петровна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86182" y="3500438"/>
            <a:ext cx="1857388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400" dirty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 класс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/>
      <p:bldP spid="307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246" name="Group 886"/>
          <p:cNvGraphicFramePr>
            <a:graphicFrameLocks noGrp="1"/>
          </p:cNvGraphicFramePr>
          <p:nvPr/>
        </p:nvGraphicFramePr>
        <p:xfrm>
          <a:off x="1692275" y="549275"/>
          <a:ext cx="5927725" cy="3600451"/>
        </p:xfrm>
        <a:graphic>
          <a:graphicData uri="http://schemas.openxmlformats.org/drawingml/2006/table">
            <a:tbl>
              <a:tblPr/>
              <a:tblGrid>
                <a:gridCol w="538163"/>
                <a:gridCol w="539750"/>
                <a:gridCol w="538162"/>
                <a:gridCol w="538163"/>
                <a:gridCol w="539750"/>
                <a:gridCol w="539750"/>
                <a:gridCol w="539750"/>
                <a:gridCol w="538162"/>
                <a:gridCol w="538163"/>
                <a:gridCol w="539750"/>
                <a:gridCol w="538162"/>
              </a:tblGrid>
              <a:tr h="7191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д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с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725">
                <a:tc rowSpan="2"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7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153" name="Text Box 793"/>
          <p:cNvSpPr txBox="1">
            <a:spLocks noChangeArrowheads="1"/>
          </p:cNvSpPr>
          <p:nvPr/>
        </p:nvSpPr>
        <p:spPr bwMode="auto">
          <a:xfrm>
            <a:off x="592138" y="4370388"/>
            <a:ext cx="449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Кто отворил принцессе ворота?</a:t>
            </a:r>
          </a:p>
        </p:txBody>
      </p:sp>
      <p:sp>
        <p:nvSpPr>
          <p:cNvPr id="16154" name="Text Box 79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79475" y="5162550"/>
            <a:ext cx="1447800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Король </a:t>
            </a:r>
          </a:p>
        </p:txBody>
      </p:sp>
      <p:sp>
        <p:nvSpPr>
          <p:cNvPr id="16155" name="Text Box 795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501900" y="5157788"/>
            <a:ext cx="1277938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кузнец</a:t>
            </a:r>
          </a:p>
        </p:txBody>
      </p:sp>
      <p:sp>
        <p:nvSpPr>
          <p:cNvPr id="16156" name="Text Box 796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951288" y="5162550"/>
            <a:ext cx="1412875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сторож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53" grpId="0"/>
      <p:bldP spid="16154" grpId="0" animBg="1"/>
      <p:bldP spid="16155" grpId="0" animBg="1"/>
      <p:bldP spid="1615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725" name="Group 341"/>
          <p:cNvGraphicFramePr>
            <a:graphicFrameLocks noGrp="1"/>
          </p:cNvGraphicFramePr>
          <p:nvPr/>
        </p:nvGraphicFramePr>
        <p:xfrm>
          <a:off x="1692275" y="549275"/>
          <a:ext cx="5927725" cy="3627438"/>
        </p:xfrm>
        <a:graphic>
          <a:graphicData uri="http://schemas.openxmlformats.org/drawingml/2006/table">
            <a:tbl>
              <a:tblPr/>
              <a:tblGrid>
                <a:gridCol w="538163"/>
                <a:gridCol w="539750"/>
                <a:gridCol w="538162"/>
                <a:gridCol w="538163"/>
                <a:gridCol w="539750"/>
                <a:gridCol w="539750"/>
                <a:gridCol w="539750"/>
                <a:gridCol w="538162"/>
                <a:gridCol w="538163"/>
                <a:gridCol w="539750"/>
                <a:gridCol w="538162"/>
              </a:tblGrid>
              <a:tr h="6889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д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с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0888">
                <a:tc rowSpan="2"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39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634" name="Text Box 250"/>
          <p:cNvSpPr txBox="1">
            <a:spLocks noChangeArrowheads="1"/>
          </p:cNvSpPr>
          <p:nvPr/>
        </p:nvSpPr>
        <p:spPr bwMode="auto">
          <a:xfrm>
            <a:off x="879475" y="4443413"/>
            <a:ext cx="7693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Кто хотел жениться только на настоящей принцессе?  </a:t>
            </a:r>
          </a:p>
        </p:txBody>
      </p:sp>
      <p:sp>
        <p:nvSpPr>
          <p:cNvPr id="16635" name="Text Box 251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79475" y="5162550"/>
            <a:ext cx="1281113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Барон </a:t>
            </a:r>
          </a:p>
        </p:txBody>
      </p:sp>
      <p:sp>
        <p:nvSpPr>
          <p:cNvPr id="16636" name="Text Box 252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319338" y="5162550"/>
            <a:ext cx="1239837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князь </a:t>
            </a:r>
          </a:p>
        </p:txBody>
      </p:sp>
      <p:sp>
        <p:nvSpPr>
          <p:cNvPr id="16637" name="Text Box 253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759200" y="5162550"/>
            <a:ext cx="1285875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принц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34" grpId="0"/>
      <p:bldP spid="16635" grpId="0" animBg="1"/>
      <p:bldP spid="16636" grpId="0" animBg="1"/>
      <p:bldP spid="166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71" name="Group 327"/>
          <p:cNvGraphicFramePr>
            <a:graphicFrameLocks noGrp="1"/>
          </p:cNvGraphicFramePr>
          <p:nvPr/>
        </p:nvGraphicFramePr>
        <p:xfrm>
          <a:off x="1692275" y="549275"/>
          <a:ext cx="5927725" cy="3600451"/>
        </p:xfrm>
        <a:graphic>
          <a:graphicData uri="http://schemas.openxmlformats.org/drawingml/2006/table">
            <a:tbl>
              <a:tblPr/>
              <a:tblGrid>
                <a:gridCol w="538163"/>
                <a:gridCol w="539750"/>
                <a:gridCol w="538162"/>
                <a:gridCol w="538163"/>
                <a:gridCol w="539750"/>
                <a:gridCol w="539750"/>
                <a:gridCol w="539750"/>
                <a:gridCol w="538162"/>
                <a:gridCol w="538163"/>
                <a:gridCol w="539750"/>
                <a:gridCol w="538162"/>
              </a:tblGrid>
              <a:tr h="7191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д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с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725">
                <a:tc rowSpan="2"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п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ц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7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395" name="Text Box 251"/>
          <p:cNvSpPr txBox="1">
            <a:spLocks noChangeArrowheads="1"/>
          </p:cNvSpPr>
          <p:nvPr/>
        </p:nvSpPr>
        <p:spPr bwMode="auto">
          <a:xfrm>
            <a:off x="879475" y="4443413"/>
            <a:ext cx="6008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Кто придумал испытание для принцессы?  </a:t>
            </a:r>
          </a:p>
        </p:txBody>
      </p:sp>
      <p:sp>
        <p:nvSpPr>
          <p:cNvPr id="6396" name="Text Box 252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79475" y="5235575"/>
            <a:ext cx="1695450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Дровосек </a:t>
            </a:r>
          </a:p>
        </p:txBody>
      </p:sp>
      <p:sp>
        <p:nvSpPr>
          <p:cNvPr id="6397" name="Text Box 253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040063" y="5235575"/>
            <a:ext cx="1676400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/>
              <a:t>королева</a:t>
            </a:r>
          </a:p>
        </p:txBody>
      </p:sp>
      <p:sp>
        <p:nvSpPr>
          <p:cNvPr id="6398" name="Text Box 25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5076825" y="5229225"/>
            <a:ext cx="1747838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/>
              <a:t>фрейлина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95" grpId="0"/>
      <p:bldP spid="6396" grpId="0" animBg="1"/>
      <p:bldP spid="6397" grpId="0" animBg="1"/>
      <p:bldP spid="639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05" name="Group 337"/>
          <p:cNvGraphicFramePr>
            <a:graphicFrameLocks noGrp="1"/>
          </p:cNvGraphicFramePr>
          <p:nvPr/>
        </p:nvGraphicFramePr>
        <p:xfrm>
          <a:off x="1692275" y="549275"/>
          <a:ext cx="5927725" cy="3600451"/>
        </p:xfrm>
        <a:graphic>
          <a:graphicData uri="http://schemas.openxmlformats.org/drawingml/2006/table">
            <a:tbl>
              <a:tblPr/>
              <a:tblGrid>
                <a:gridCol w="538163"/>
                <a:gridCol w="539750"/>
                <a:gridCol w="538162"/>
                <a:gridCol w="538163"/>
                <a:gridCol w="539750"/>
                <a:gridCol w="539750"/>
                <a:gridCol w="539750"/>
                <a:gridCol w="538162"/>
                <a:gridCol w="538163"/>
                <a:gridCol w="539750"/>
                <a:gridCol w="538162"/>
              </a:tblGrid>
              <a:tr h="7191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д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с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725">
                <a:tc rowSpan="2"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п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ц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7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е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в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400" name="Text Box 257"/>
          <p:cNvSpPr txBox="1">
            <a:spLocks noChangeArrowheads="1"/>
          </p:cNvSpPr>
          <p:nvPr/>
        </p:nvSpPr>
        <p:spPr bwMode="auto">
          <a:xfrm>
            <a:off x="879475" y="46243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 b="0"/>
          </a:p>
        </p:txBody>
      </p:sp>
      <p:sp>
        <p:nvSpPr>
          <p:cNvPr id="7427" name="Text Box 259"/>
          <p:cNvSpPr txBox="1">
            <a:spLocks noChangeArrowheads="1"/>
          </p:cNvSpPr>
          <p:nvPr/>
        </p:nvSpPr>
        <p:spPr bwMode="auto">
          <a:xfrm>
            <a:off x="879475" y="4514850"/>
            <a:ext cx="45513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Где сейчас хранится горошина?  </a:t>
            </a:r>
          </a:p>
        </p:txBody>
      </p:sp>
      <p:sp>
        <p:nvSpPr>
          <p:cNvPr id="7428" name="Text Box 260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79475" y="5235575"/>
            <a:ext cx="2311400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Кунсткамера </a:t>
            </a:r>
          </a:p>
        </p:txBody>
      </p:sp>
      <p:sp>
        <p:nvSpPr>
          <p:cNvPr id="7429" name="Text Box 261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289300" y="5235575"/>
            <a:ext cx="2146300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опочивальня </a:t>
            </a:r>
          </a:p>
        </p:txBody>
      </p:sp>
      <p:sp>
        <p:nvSpPr>
          <p:cNvPr id="7430" name="Text Box 262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5594350" y="5235575"/>
            <a:ext cx="2146300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холодильник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27" grpId="0"/>
      <p:bldP spid="7428" grpId="0" animBg="1"/>
      <p:bldP spid="7429" grpId="0" animBg="1"/>
      <p:bldP spid="74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44" name="Group 224"/>
          <p:cNvGraphicFramePr>
            <a:graphicFrameLocks noGrp="1"/>
          </p:cNvGraphicFramePr>
          <p:nvPr/>
        </p:nvGraphicFramePr>
        <p:xfrm>
          <a:off x="1692275" y="549275"/>
          <a:ext cx="5927725" cy="3600451"/>
        </p:xfrm>
        <a:graphic>
          <a:graphicData uri="http://schemas.openxmlformats.org/drawingml/2006/table">
            <a:tbl>
              <a:tblPr/>
              <a:tblGrid>
                <a:gridCol w="538163"/>
                <a:gridCol w="539750"/>
                <a:gridCol w="538162"/>
                <a:gridCol w="538163"/>
                <a:gridCol w="539750"/>
                <a:gridCol w="539750"/>
                <a:gridCol w="539750"/>
                <a:gridCol w="538162"/>
                <a:gridCol w="538163"/>
                <a:gridCol w="539750"/>
                <a:gridCol w="538162"/>
              </a:tblGrid>
              <a:tr h="7191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д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с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72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п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ц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7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е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в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у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с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м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е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65" name="Text Box 145"/>
          <p:cNvSpPr txBox="1">
            <a:spLocks noChangeArrowheads="1"/>
          </p:cNvSpPr>
          <p:nvPr/>
        </p:nvSpPr>
        <p:spPr bwMode="auto">
          <a:xfrm>
            <a:off x="33338" y="4437063"/>
            <a:ext cx="9342437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/>
              <a:t>В выделенных клетках  у тебя получился ответ на вопрос: </a:t>
            </a:r>
          </a:p>
          <a:p>
            <a:pPr algn="ctr"/>
            <a:r>
              <a:rPr lang="ru-RU" sz="3200"/>
              <a:t>«Сколько тюфяков и перин лежало на горошине?»</a:t>
            </a:r>
          </a:p>
        </p:txBody>
      </p:sp>
      <p:sp>
        <p:nvSpPr>
          <p:cNvPr id="15426" name="Text Box 147"/>
          <p:cNvSpPr txBox="1">
            <a:spLocks noChangeArrowheads="1"/>
          </p:cNvSpPr>
          <p:nvPr/>
        </p:nvSpPr>
        <p:spPr bwMode="auto">
          <a:xfrm>
            <a:off x="6640513" y="5883275"/>
            <a:ext cx="10525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hlinkClick r:id="rId3" action="ppaction://hlinksldjump"/>
              </a:rPr>
              <a:t>Далее 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6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WordArt 4"/>
          <p:cNvSpPr>
            <a:spLocks noChangeArrowheads="1" noChangeShapeType="1" noTextEdit="1"/>
          </p:cNvSpPr>
          <p:nvPr/>
        </p:nvSpPr>
        <p:spPr bwMode="auto">
          <a:xfrm>
            <a:off x="2484438" y="2349500"/>
            <a:ext cx="4591050" cy="148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9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Молодец! </a:t>
            </a:r>
          </a:p>
        </p:txBody>
      </p:sp>
      <p:sp>
        <p:nvSpPr>
          <p:cNvPr id="16387" name="Text Box 9"/>
          <p:cNvSpPr txBox="1">
            <a:spLocks noChangeArrowheads="1"/>
          </p:cNvSpPr>
          <p:nvPr/>
        </p:nvSpPr>
        <p:spPr bwMode="auto">
          <a:xfrm>
            <a:off x="7359650" y="5954713"/>
            <a:ext cx="10525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hlinkClick r:id="rId3" action="ppaction://hlinksldjump"/>
              </a:rPr>
              <a:t>Далее</a:t>
            </a:r>
            <a:r>
              <a:rPr lang="ru-RU"/>
              <a:t>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25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WordArt 6"/>
          <p:cNvSpPr>
            <a:spLocks noChangeArrowheads="1" noChangeShapeType="1" noTextEdit="1"/>
          </p:cNvSpPr>
          <p:nvPr/>
        </p:nvSpPr>
        <p:spPr bwMode="auto">
          <a:xfrm>
            <a:off x="2627313" y="476250"/>
            <a:ext cx="3476625" cy="809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Дюймовочка </a:t>
            </a:r>
          </a:p>
        </p:txBody>
      </p:sp>
      <p:sp>
        <p:nvSpPr>
          <p:cNvPr id="31751" name="WordArt 7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132138" y="5084763"/>
            <a:ext cx="24003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Кроссворд</a:t>
            </a:r>
          </a:p>
        </p:txBody>
      </p:sp>
      <p:pic>
        <p:nvPicPr>
          <p:cNvPr id="17416" name="Picture 8" descr="http://im7-tub-ru.yandex.net/i?id=148708476-26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357563" y="2000250"/>
            <a:ext cx="23241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10" descr="http://im5-tub-ru.yandex.net/i?id=193451102-52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42938" y="2000250"/>
            <a:ext cx="22479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0" name="Picture 12" descr="http://im3-tub-ru.yandex.net/i?id=160818869-19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500813" y="2071688"/>
            <a:ext cx="23241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 animBg="1"/>
      <p:bldP spid="3175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219" name="Group 451"/>
          <p:cNvGraphicFramePr>
            <a:graphicFrameLocks noGrp="1"/>
          </p:cNvGraphicFramePr>
          <p:nvPr/>
        </p:nvGraphicFramePr>
        <p:xfrm>
          <a:off x="1692275" y="333375"/>
          <a:ext cx="5256213" cy="4572000"/>
        </p:xfrm>
        <a:graphic>
          <a:graphicData uri="http://schemas.openxmlformats.org/drawingml/2006/table">
            <a:tbl>
              <a:tblPr/>
              <a:tblGrid>
                <a:gridCol w="525463"/>
                <a:gridCol w="525462"/>
                <a:gridCol w="525463"/>
                <a:gridCol w="527050"/>
                <a:gridCol w="525462"/>
                <a:gridCol w="523875"/>
                <a:gridCol w="527050"/>
                <a:gridCol w="525463"/>
                <a:gridCol w="525462"/>
                <a:gridCol w="525463"/>
              </a:tblGrid>
              <a:tr h="4064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200" name="Text Box 432"/>
          <p:cNvSpPr txBox="1">
            <a:spLocks noChangeArrowheads="1"/>
          </p:cNvSpPr>
          <p:nvPr/>
        </p:nvSpPr>
        <p:spPr bwMode="auto">
          <a:xfrm>
            <a:off x="879475" y="5235575"/>
            <a:ext cx="42941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Кто сватался к Дюймовочке? </a:t>
            </a:r>
          </a:p>
        </p:txBody>
      </p:sp>
      <p:sp>
        <p:nvSpPr>
          <p:cNvPr id="33201" name="Text Box 43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79475" y="5954713"/>
            <a:ext cx="1077913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Гусь </a:t>
            </a:r>
          </a:p>
        </p:txBody>
      </p:sp>
      <p:sp>
        <p:nvSpPr>
          <p:cNvPr id="33202" name="Text Box 43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339975" y="5949950"/>
            <a:ext cx="1074738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крот</a:t>
            </a:r>
          </a:p>
        </p:txBody>
      </p:sp>
      <p:sp>
        <p:nvSpPr>
          <p:cNvPr id="33203" name="Text Box 4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759200" y="5954713"/>
            <a:ext cx="1009650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осёл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3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3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3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00" grpId="0"/>
      <p:bldP spid="33201" grpId="0" animBg="1"/>
      <p:bldP spid="33202" grpId="0" animBg="1"/>
      <p:bldP spid="3320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920" name="Group 128"/>
          <p:cNvGraphicFramePr>
            <a:graphicFrameLocks noGrp="1"/>
          </p:cNvGraphicFramePr>
          <p:nvPr/>
        </p:nvGraphicFramePr>
        <p:xfrm>
          <a:off x="1692275" y="333375"/>
          <a:ext cx="5256213" cy="4572000"/>
        </p:xfrm>
        <a:graphic>
          <a:graphicData uri="http://schemas.openxmlformats.org/drawingml/2006/table">
            <a:tbl>
              <a:tblPr/>
              <a:tblGrid>
                <a:gridCol w="525463"/>
                <a:gridCol w="525462"/>
                <a:gridCol w="525463"/>
                <a:gridCol w="527050"/>
                <a:gridCol w="525462"/>
                <a:gridCol w="523875"/>
                <a:gridCol w="527050"/>
                <a:gridCol w="525463"/>
                <a:gridCol w="525462"/>
                <a:gridCol w="525463"/>
              </a:tblGrid>
              <a:tr h="4064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916" name="Text Box 124"/>
          <p:cNvSpPr txBox="1">
            <a:spLocks noChangeArrowheads="1"/>
          </p:cNvSpPr>
          <p:nvPr/>
        </p:nvSpPr>
        <p:spPr bwMode="auto">
          <a:xfrm>
            <a:off x="808038" y="5235575"/>
            <a:ext cx="4972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Чем Дюймовочка утоляла жажду? </a:t>
            </a:r>
          </a:p>
        </p:txBody>
      </p:sp>
      <p:sp>
        <p:nvSpPr>
          <p:cNvPr id="33917" name="Text Box 12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79475" y="5954713"/>
            <a:ext cx="1109663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Квас </a:t>
            </a:r>
          </a:p>
        </p:txBody>
      </p:sp>
      <p:sp>
        <p:nvSpPr>
          <p:cNvPr id="33918" name="Text Box 126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319338" y="5954713"/>
            <a:ext cx="1116012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морс </a:t>
            </a:r>
          </a:p>
        </p:txBody>
      </p:sp>
      <p:sp>
        <p:nvSpPr>
          <p:cNvPr id="33919" name="Text Box 12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759200" y="5954713"/>
            <a:ext cx="1044575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роса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3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3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3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16" grpId="0"/>
      <p:bldP spid="33917" grpId="0" animBg="1"/>
      <p:bldP spid="33918" grpId="0" animBg="1"/>
      <p:bldP spid="339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252" name="Group 436"/>
          <p:cNvGraphicFramePr>
            <a:graphicFrameLocks noGrp="1"/>
          </p:cNvGraphicFramePr>
          <p:nvPr/>
        </p:nvGraphicFramePr>
        <p:xfrm>
          <a:off x="1692275" y="333375"/>
          <a:ext cx="5256213" cy="4572000"/>
        </p:xfrm>
        <a:graphic>
          <a:graphicData uri="http://schemas.openxmlformats.org/drawingml/2006/table">
            <a:tbl>
              <a:tblPr/>
              <a:tblGrid>
                <a:gridCol w="525463"/>
                <a:gridCol w="525462"/>
                <a:gridCol w="525463"/>
                <a:gridCol w="527050"/>
                <a:gridCol w="525462"/>
                <a:gridCol w="523875"/>
                <a:gridCol w="527050"/>
                <a:gridCol w="525463"/>
                <a:gridCol w="525462"/>
                <a:gridCol w="525463"/>
              </a:tblGrid>
              <a:tr h="45561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с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253" name="Text Box 437"/>
          <p:cNvSpPr txBox="1">
            <a:spLocks noChangeArrowheads="1"/>
          </p:cNvSpPr>
          <p:nvPr/>
        </p:nvSpPr>
        <p:spPr bwMode="auto">
          <a:xfrm>
            <a:off x="879475" y="5235575"/>
            <a:ext cx="7613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Предмет, которым крот освещал дорогу Дюймовочке? </a:t>
            </a:r>
          </a:p>
        </p:txBody>
      </p:sp>
      <p:sp>
        <p:nvSpPr>
          <p:cNvPr id="35254" name="Text Box 43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79475" y="5954713"/>
            <a:ext cx="1820863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Гнилушка </a:t>
            </a:r>
          </a:p>
        </p:txBody>
      </p:sp>
      <p:sp>
        <p:nvSpPr>
          <p:cNvPr id="35255" name="Text Box 43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040063" y="5954713"/>
            <a:ext cx="1762125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лампочка </a:t>
            </a:r>
          </a:p>
        </p:txBody>
      </p:sp>
      <p:sp>
        <p:nvSpPr>
          <p:cNvPr id="35256" name="Text Box 440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5200650" y="5954713"/>
            <a:ext cx="1149350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свеча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5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5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253" grpId="0"/>
      <p:bldP spid="35254" grpId="0" animBg="1"/>
      <p:bldP spid="35255" grpId="0" animBg="1"/>
      <p:bldP spid="3525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785813" y="857250"/>
            <a:ext cx="37433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Цели и задачи: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92138" y="10731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endParaRPr lang="ru-RU" sz="1800" b="0">
              <a:latin typeface="Arial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00063" y="1857375"/>
            <a:ext cx="81026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r>
              <a:rPr lang="ru-RU" sz="2400" b="0" dirty="0">
                <a:latin typeface="Arial" charset="0"/>
              </a:rPr>
              <a:t>    </a:t>
            </a:r>
            <a:r>
              <a:rPr lang="ru-RU" sz="2400" b="0" dirty="0">
                <a:solidFill>
                  <a:srgbClr val="000066"/>
                </a:solidFill>
                <a:latin typeface="+mn-lt"/>
              </a:rPr>
              <a:t>Знакомство с творчеством Ганса </a:t>
            </a:r>
            <a:r>
              <a:rPr lang="ru-RU" sz="2400" b="0" dirty="0" err="1">
                <a:solidFill>
                  <a:srgbClr val="000066"/>
                </a:solidFill>
                <a:latin typeface="+mn-lt"/>
              </a:rPr>
              <a:t>Христиана</a:t>
            </a:r>
            <a:r>
              <a:rPr lang="ru-RU" sz="2400" b="0" dirty="0">
                <a:solidFill>
                  <a:srgbClr val="000066"/>
                </a:solidFill>
                <a:latin typeface="+mn-lt"/>
              </a:rPr>
              <a:t>    Андерсена.</a:t>
            </a:r>
          </a:p>
          <a:p>
            <a:pPr>
              <a:buFontTx/>
              <a:buChar char="•"/>
              <a:defRPr/>
            </a:pPr>
            <a:endParaRPr lang="ru-RU" sz="2400" b="0" dirty="0">
              <a:solidFill>
                <a:srgbClr val="000066"/>
              </a:solidFill>
              <a:latin typeface="+mn-lt"/>
            </a:endParaRPr>
          </a:p>
          <a:p>
            <a:pPr>
              <a:buFontTx/>
              <a:buChar char="•"/>
              <a:defRPr/>
            </a:pPr>
            <a:r>
              <a:rPr lang="ru-RU" sz="2400" b="0" dirty="0">
                <a:solidFill>
                  <a:srgbClr val="000066"/>
                </a:solidFill>
                <a:latin typeface="+mn-lt"/>
              </a:rPr>
              <a:t>  Расширение литературного кругозора учащихся.</a:t>
            </a:r>
          </a:p>
          <a:p>
            <a:pPr>
              <a:defRPr/>
            </a:pPr>
            <a:r>
              <a:rPr lang="ru-RU" sz="2400" b="0" dirty="0">
                <a:solidFill>
                  <a:srgbClr val="000066"/>
                </a:solidFill>
                <a:latin typeface="+mn-lt"/>
              </a:rPr>
              <a:t> </a:t>
            </a:r>
          </a:p>
          <a:p>
            <a:pPr>
              <a:buFontTx/>
              <a:buChar char="•"/>
              <a:defRPr/>
            </a:pPr>
            <a:r>
              <a:rPr lang="ru-RU" sz="2400" b="0" dirty="0">
                <a:solidFill>
                  <a:srgbClr val="000066"/>
                </a:solidFill>
                <a:latin typeface="+mn-lt"/>
              </a:rPr>
              <a:t>  Формирование умения работать с текстом.</a:t>
            </a:r>
          </a:p>
          <a:p>
            <a:pPr>
              <a:defRPr/>
            </a:pPr>
            <a:endParaRPr lang="ru-RU" sz="2400" b="0" dirty="0">
              <a:solidFill>
                <a:srgbClr val="000066"/>
              </a:solidFill>
              <a:latin typeface="+mn-lt"/>
            </a:endParaRPr>
          </a:p>
          <a:p>
            <a:pPr>
              <a:buFontTx/>
              <a:buChar char="•"/>
              <a:defRPr/>
            </a:pPr>
            <a:r>
              <a:rPr lang="ru-RU" sz="2400" b="0" dirty="0">
                <a:solidFill>
                  <a:srgbClr val="000066"/>
                </a:solidFill>
                <a:latin typeface="+mn-lt"/>
              </a:rPr>
              <a:t>  Развитие памяти, внимания, творческого мышления, умения анализировать литературные произведения.</a:t>
            </a:r>
          </a:p>
          <a:p>
            <a:pPr>
              <a:buFontTx/>
              <a:buChar char="•"/>
              <a:defRPr/>
            </a:pPr>
            <a:endParaRPr lang="ru-RU" sz="2400" b="0" dirty="0">
              <a:solidFill>
                <a:srgbClr val="000066"/>
              </a:solidFill>
              <a:latin typeface="+mn-lt"/>
            </a:endParaRPr>
          </a:p>
          <a:p>
            <a:pPr>
              <a:buFontTx/>
              <a:buChar char="•"/>
              <a:defRPr/>
            </a:pPr>
            <a:r>
              <a:rPr lang="ru-RU" sz="2400" b="0" dirty="0">
                <a:solidFill>
                  <a:srgbClr val="000066"/>
                </a:solidFill>
                <a:latin typeface="+mn-lt"/>
              </a:rPr>
              <a:t>   Воспитание любви к чтению, книгам.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274" name="Group 434"/>
          <p:cNvGraphicFramePr>
            <a:graphicFrameLocks noGrp="1"/>
          </p:cNvGraphicFramePr>
          <p:nvPr/>
        </p:nvGraphicFramePr>
        <p:xfrm>
          <a:off x="1692275" y="333375"/>
          <a:ext cx="5256213" cy="4572000"/>
        </p:xfrm>
        <a:graphic>
          <a:graphicData uri="http://schemas.openxmlformats.org/drawingml/2006/table">
            <a:tbl>
              <a:tblPr/>
              <a:tblGrid>
                <a:gridCol w="525463"/>
                <a:gridCol w="525462"/>
                <a:gridCol w="525463"/>
                <a:gridCol w="527050"/>
                <a:gridCol w="525462"/>
                <a:gridCol w="523875"/>
                <a:gridCol w="527050"/>
                <a:gridCol w="525463"/>
                <a:gridCol w="525462"/>
                <a:gridCol w="525463"/>
              </a:tblGrid>
              <a:tr h="45561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с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г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у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ш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275" name="Text Box 435"/>
          <p:cNvSpPr txBox="1">
            <a:spLocks noChangeArrowheads="1"/>
          </p:cNvSpPr>
          <p:nvPr/>
        </p:nvSpPr>
        <p:spPr bwMode="auto">
          <a:xfrm>
            <a:off x="879475" y="5235575"/>
            <a:ext cx="5370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Кто вёз лист с Дюймовочкой по реке? </a:t>
            </a:r>
          </a:p>
        </p:txBody>
      </p:sp>
      <p:sp>
        <p:nvSpPr>
          <p:cNvPr id="36276" name="Text Box 436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79475" y="5954713"/>
            <a:ext cx="1657350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Лягушка </a:t>
            </a:r>
          </a:p>
        </p:txBody>
      </p:sp>
      <p:sp>
        <p:nvSpPr>
          <p:cNvPr id="36277" name="Text Box 4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040063" y="5954713"/>
            <a:ext cx="1704975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мотылёк </a:t>
            </a:r>
          </a:p>
        </p:txBody>
      </p:sp>
      <p:sp>
        <p:nvSpPr>
          <p:cNvPr id="36278" name="Text Box 438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5200650" y="5954713"/>
            <a:ext cx="1619250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ящерица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6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6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6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75" grpId="0"/>
      <p:bldP spid="36276" grpId="0" animBg="1"/>
      <p:bldP spid="36277" grpId="0" animBg="1"/>
      <p:bldP spid="3627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299" name="Group 435"/>
          <p:cNvGraphicFramePr>
            <a:graphicFrameLocks noGrp="1"/>
          </p:cNvGraphicFramePr>
          <p:nvPr/>
        </p:nvGraphicFramePr>
        <p:xfrm>
          <a:off x="1692275" y="333375"/>
          <a:ext cx="5256213" cy="4572000"/>
        </p:xfrm>
        <a:graphic>
          <a:graphicData uri="http://schemas.openxmlformats.org/drawingml/2006/table">
            <a:tbl>
              <a:tblPr/>
              <a:tblGrid>
                <a:gridCol w="525463"/>
                <a:gridCol w="525462"/>
                <a:gridCol w="525463"/>
                <a:gridCol w="527050"/>
                <a:gridCol w="525462"/>
                <a:gridCol w="523875"/>
                <a:gridCol w="527050"/>
                <a:gridCol w="525463"/>
                <a:gridCol w="525462"/>
                <a:gridCol w="525463"/>
              </a:tblGrid>
              <a:tr h="45561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с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г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у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ш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м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ы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ё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2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297" name="Text Box 433"/>
          <p:cNvSpPr txBox="1">
            <a:spLocks noChangeArrowheads="1"/>
          </p:cNvSpPr>
          <p:nvPr/>
        </p:nvSpPr>
        <p:spPr bwMode="auto">
          <a:xfrm>
            <a:off x="879475" y="5235575"/>
            <a:ext cx="6151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Кто похитил Дюймовочку для своего сына? </a:t>
            </a:r>
          </a:p>
        </p:txBody>
      </p:sp>
      <p:sp>
        <p:nvSpPr>
          <p:cNvPr id="37298" name="Text Box 43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79475" y="5954713"/>
            <a:ext cx="1216025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Жаба </a:t>
            </a:r>
          </a:p>
        </p:txBody>
      </p:sp>
      <p:sp>
        <p:nvSpPr>
          <p:cNvPr id="37300" name="Text Box 436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319338" y="5954713"/>
            <a:ext cx="1389062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/>
              <a:t>мышь</a:t>
            </a:r>
          </a:p>
        </p:txBody>
      </p:sp>
      <p:sp>
        <p:nvSpPr>
          <p:cNvPr id="37301" name="Text Box 4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851275" y="5949950"/>
            <a:ext cx="1100138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/>
              <a:t>сова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7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7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97" grpId="0"/>
      <p:bldP spid="37298" grpId="0" animBg="1"/>
      <p:bldP spid="37300" grpId="0" animBg="1"/>
      <p:bldP spid="3730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320" name="Group 432"/>
          <p:cNvGraphicFramePr>
            <a:graphicFrameLocks noGrp="1"/>
          </p:cNvGraphicFramePr>
          <p:nvPr/>
        </p:nvGraphicFramePr>
        <p:xfrm>
          <a:off x="1692275" y="333375"/>
          <a:ext cx="5256213" cy="4572000"/>
        </p:xfrm>
        <a:graphic>
          <a:graphicData uri="http://schemas.openxmlformats.org/drawingml/2006/table">
            <a:tbl>
              <a:tblPr/>
              <a:tblGrid>
                <a:gridCol w="525463"/>
                <a:gridCol w="525462"/>
                <a:gridCol w="525463"/>
                <a:gridCol w="527050"/>
                <a:gridCol w="525462"/>
                <a:gridCol w="523875"/>
                <a:gridCol w="527050"/>
                <a:gridCol w="525463"/>
                <a:gridCol w="525462"/>
                <a:gridCol w="525463"/>
              </a:tblGrid>
              <a:tr h="45561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с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г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у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ш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м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ы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ё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ж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б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321" name="Text Box 433"/>
          <p:cNvSpPr txBox="1">
            <a:spLocks noChangeArrowheads="1"/>
          </p:cNvSpPr>
          <p:nvPr/>
        </p:nvSpPr>
        <p:spPr bwMode="auto">
          <a:xfrm>
            <a:off x="900113" y="5013325"/>
            <a:ext cx="79771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Что подарила колдунья женщине, которая хотела иметь </a:t>
            </a:r>
          </a:p>
          <a:p>
            <a:r>
              <a:rPr lang="ru-RU"/>
              <a:t>детей?</a:t>
            </a:r>
          </a:p>
        </p:txBody>
      </p:sp>
      <p:sp>
        <p:nvSpPr>
          <p:cNvPr id="38322" name="Text Box 43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79475" y="6027738"/>
            <a:ext cx="1273175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Арбуз </a:t>
            </a:r>
          </a:p>
        </p:txBody>
      </p:sp>
      <p:sp>
        <p:nvSpPr>
          <p:cNvPr id="38323" name="Text Box 435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319338" y="6027738"/>
            <a:ext cx="1192212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зерно </a:t>
            </a:r>
          </a:p>
        </p:txBody>
      </p:sp>
      <p:sp>
        <p:nvSpPr>
          <p:cNvPr id="38324" name="Text Box 436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779838" y="6021388"/>
            <a:ext cx="1327150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цветы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8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8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8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321" grpId="0"/>
      <p:bldP spid="38322" grpId="0" animBg="1"/>
      <p:bldP spid="38323" grpId="0" animBg="1"/>
      <p:bldP spid="3832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344" name="Group 432"/>
          <p:cNvGraphicFramePr>
            <a:graphicFrameLocks noGrp="1"/>
          </p:cNvGraphicFramePr>
          <p:nvPr/>
        </p:nvGraphicFramePr>
        <p:xfrm>
          <a:off x="1692275" y="333375"/>
          <a:ext cx="5256213" cy="4572000"/>
        </p:xfrm>
        <a:graphic>
          <a:graphicData uri="http://schemas.openxmlformats.org/drawingml/2006/table">
            <a:tbl>
              <a:tblPr/>
              <a:tblGrid>
                <a:gridCol w="525463"/>
                <a:gridCol w="525462"/>
                <a:gridCol w="525463"/>
                <a:gridCol w="527050"/>
                <a:gridCol w="525462"/>
                <a:gridCol w="523875"/>
                <a:gridCol w="527050"/>
                <a:gridCol w="525463"/>
                <a:gridCol w="525462"/>
                <a:gridCol w="525463"/>
              </a:tblGrid>
              <a:tr h="45561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с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г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у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ш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м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ы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ё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ж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б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з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е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345" name="Text Box 433"/>
          <p:cNvSpPr txBox="1">
            <a:spLocks noChangeArrowheads="1"/>
          </p:cNvSpPr>
          <p:nvPr/>
        </p:nvSpPr>
        <p:spPr bwMode="auto">
          <a:xfrm>
            <a:off x="879475" y="5235575"/>
            <a:ext cx="6327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Цветок </a:t>
            </a:r>
            <a:r>
              <a:rPr lang="en-US"/>
              <a:t>, </a:t>
            </a:r>
            <a:r>
              <a:rPr lang="ru-RU"/>
              <a:t>из которого появилась Дюймовочка.</a:t>
            </a:r>
          </a:p>
        </p:txBody>
      </p:sp>
      <p:sp>
        <p:nvSpPr>
          <p:cNvPr id="39346" name="Text Box 43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79475" y="5954713"/>
            <a:ext cx="1550988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Василёк </a:t>
            </a:r>
          </a:p>
        </p:txBody>
      </p:sp>
      <p:sp>
        <p:nvSpPr>
          <p:cNvPr id="39347" name="Text Box 4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608263" y="5954713"/>
            <a:ext cx="1597025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ромашка</a:t>
            </a:r>
          </a:p>
        </p:txBody>
      </p:sp>
      <p:sp>
        <p:nvSpPr>
          <p:cNvPr id="39348" name="Text Box 436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4479925" y="5954713"/>
            <a:ext cx="1608138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тюльпан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9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9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45" grpId="0"/>
      <p:bldP spid="39346" grpId="0" animBg="1"/>
      <p:bldP spid="39347" grpId="0" animBg="1"/>
      <p:bldP spid="3934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368" name="Group 432"/>
          <p:cNvGraphicFramePr>
            <a:graphicFrameLocks noGrp="1"/>
          </p:cNvGraphicFramePr>
          <p:nvPr/>
        </p:nvGraphicFramePr>
        <p:xfrm>
          <a:off x="1692275" y="333375"/>
          <a:ext cx="5256213" cy="4572000"/>
        </p:xfrm>
        <a:graphic>
          <a:graphicData uri="http://schemas.openxmlformats.org/drawingml/2006/table">
            <a:tbl>
              <a:tblPr/>
              <a:tblGrid>
                <a:gridCol w="525463"/>
                <a:gridCol w="525462"/>
                <a:gridCol w="525463"/>
                <a:gridCol w="527050"/>
                <a:gridCol w="525462"/>
                <a:gridCol w="523875"/>
                <a:gridCol w="527050"/>
                <a:gridCol w="525463"/>
                <a:gridCol w="525462"/>
                <a:gridCol w="525463"/>
              </a:tblGrid>
              <a:tr h="45561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с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г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у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ш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м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ы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ё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ж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б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з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е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ю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п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369" name="Text Box 433"/>
          <p:cNvSpPr txBox="1">
            <a:spLocks noChangeArrowheads="1"/>
          </p:cNvSpPr>
          <p:nvPr/>
        </p:nvSpPr>
        <p:spPr bwMode="auto">
          <a:xfrm>
            <a:off x="879475" y="5235575"/>
            <a:ext cx="5668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Кто дал Дюймвочке новое имя «Майя»? </a:t>
            </a:r>
          </a:p>
        </p:txBody>
      </p:sp>
      <p:sp>
        <p:nvSpPr>
          <p:cNvPr id="40370" name="Text Box 43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79475" y="5954713"/>
            <a:ext cx="1230313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Крот </a:t>
            </a:r>
          </a:p>
        </p:txBody>
      </p:sp>
      <p:sp>
        <p:nvSpPr>
          <p:cNvPr id="40371" name="Text Box 4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319338" y="5954713"/>
            <a:ext cx="1281112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мышь </a:t>
            </a:r>
          </a:p>
        </p:txBody>
      </p:sp>
      <p:sp>
        <p:nvSpPr>
          <p:cNvPr id="40372" name="Text Box 436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759200" y="5954713"/>
            <a:ext cx="1244600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/>
              <a:t>эльф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0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0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0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69" grpId="0"/>
      <p:bldP spid="40370" grpId="0" animBg="1"/>
      <p:bldP spid="40371" grpId="0" animBg="1"/>
      <p:bldP spid="4037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392" name="Group 432"/>
          <p:cNvGraphicFramePr>
            <a:graphicFrameLocks noGrp="1"/>
          </p:cNvGraphicFramePr>
          <p:nvPr/>
        </p:nvGraphicFramePr>
        <p:xfrm>
          <a:off x="1692275" y="333375"/>
          <a:ext cx="5256213" cy="4572000"/>
        </p:xfrm>
        <a:graphic>
          <a:graphicData uri="http://schemas.openxmlformats.org/drawingml/2006/table">
            <a:tbl>
              <a:tblPr/>
              <a:tblGrid>
                <a:gridCol w="525463"/>
                <a:gridCol w="525462"/>
                <a:gridCol w="525463"/>
                <a:gridCol w="527050"/>
                <a:gridCol w="525462"/>
                <a:gridCol w="523875"/>
                <a:gridCol w="527050"/>
                <a:gridCol w="525463"/>
                <a:gridCol w="525462"/>
                <a:gridCol w="525463"/>
              </a:tblGrid>
              <a:tr h="45561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с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г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у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ш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м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ы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ё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ж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б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з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е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ю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п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э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ф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393" name="Text Box 433"/>
          <p:cNvSpPr txBox="1">
            <a:spLocks noChangeArrowheads="1"/>
          </p:cNvSpPr>
          <p:nvPr/>
        </p:nvSpPr>
        <p:spPr bwMode="auto">
          <a:xfrm>
            <a:off x="879475" y="5235575"/>
            <a:ext cx="642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Кто схватил Дюймовочку и унёс её на дерево? </a:t>
            </a:r>
          </a:p>
        </p:txBody>
      </p:sp>
      <p:sp>
        <p:nvSpPr>
          <p:cNvPr id="41394" name="Text Box 43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79475" y="5954713"/>
            <a:ext cx="1073150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Жук </a:t>
            </a:r>
          </a:p>
        </p:txBody>
      </p:sp>
      <p:sp>
        <p:nvSpPr>
          <p:cNvPr id="41395" name="Text Box 435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319338" y="5954713"/>
            <a:ext cx="1028700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/>
              <a:t>сыч</a:t>
            </a:r>
          </a:p>
        </p:txBody>
      </p:sp>
      <p:sp>
        <p:nvSpPr>
          <p:cNvPr id="41396" name="Text Box 436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759200" y="5954713"/>
            <a:ext cx="946150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чиж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1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1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93" grpId="0"/>
      <p:bldP spid="41394" grpId="0" animBg="1"/>
      <p:bldP spid="41395" grpId="0" animBg="1"/>
      <p:bldP spid="4139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416" name="Group 432"/>
          <p:cNvGraphicFramePr>
            <a:graphicFrameLocks noGrp="1"/>
          </p:cNvGraphicFramePr>
          <p:nvPr/>
        </p:nvGraphicFramePr>
        <p:xfrm>
          <a:off x="1692275" y="333375"/>
          <a:ext cx="5256213" cy="4572000"/>
        </p:xfrm>
        <a:graphic>
          <a:graphicData uri="http://schemas.openxmlformats.org/drawingml/2006/table">
            <a:tbl>
              <a:tblPr/>
              <a:tblGrid>
                <a:gridCol w="525463"/>
                <a:gridCol w="525462"/>
                <a:gridCol w="525463"/>
                <a:gridCol w="527050"/>
                <a:gridCol w="525462"/>
                <a:gridCol w="523875"/>
                <a:gridCol w="527050"/>
                <a:gridCol w="525463"/>
                <a:gridCol w="525462"/>
                <a:gridCol w="525463"/>
              </a:tblGrid>
              <a:tr h="45561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с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г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у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ш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м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ы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ё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ж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б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з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е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ю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п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э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ф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ж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у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417" name="Text Box 433"/>
          <p:cNvSpPr txBox="1">
            <a:spLocks noChangeArrowheads="1"/>
          </p:cNvSpPr>
          <p:nvPr/>
        </p:nvSpPr>
        <p:spPr bwMode="auto">
          <a:xfrm>
            <a:off x="879475" y="5235575"/>
            <a:ext cx="60690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Кто отнёс Дюймовочку в дальние страны? </a:t>
            </a:r>
          </a:p>
        </p:txBody>
      </p:sp>
      <p:sp>
        <p:nvSpPr>
          <p:cNvPr id="42418" name="Text Box 43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79475" y="5954713"/>
            <a:ext cx="1744663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Кузнечик </a:t>
            </a:r>
          </a:p>
        </p:txBody>
      </p:sp>
      <p:sp>
        <p:nvSpPr>
          <p:cNvPr id="42419" name="Text Box 435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771775" y="5949950"/>
            <a:ext cx="1641475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ласточка</a:t>
            </a:r>
          </a:p>
        </p:txBody>
      </p:sp>
      <p:sp>
        <p:nvSpPr>
          <p:cNvPr id="42420" name="Text Box 436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4643438" y="5949950"/>
            <a:ext cx="1747837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/>
              <a:t>стрекоза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2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2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417" grpId="0"/>
      <p:bldP spid="42418" grpId="0" animBg="1"/>
      <p:bldP spid="42419" grpId="0" animBg="1"/>
      <p:bldP spid="4242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440" name="Group 432"/>
          <p:cNvGraphicFramePr>
            <a:graphicFrameLocks noGrp="1"/>
          </p:cNvGraphicFramePr>
          <p:nvPr/>
        </p:nvGraphicFramePr>
        <p:xfrm>
          <a:off x="1692275" y="333375"/>
          <a:ext cx="5256213" cy="4572000"/>
        </p:xfrm>
        <a:graphic>
          <a:graphicData uri="http://schemas.openxmlformats.org/drawingml/2006/table">
            <a:tbl>
              <a:tblPr/>
              <a:tblGrid>
                <a:gridCol w="525463"/>
                <a:gridCol w="525462"/>
                <a:gridCol w="525463"/>
                <a:gridCol w="527050"/>
                <a:gridCol w="525462"/>
                <a:gridCol w="523875"/>
                <a:gridCol w="527050"/>
                <a:gridCol w="525463"/>
                <a:gridCol w="525462"/>
                <a:gridCol w="525463"/>
              </a:tblGrid>
              <a:tr h="45561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с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г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и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у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ш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м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ы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ё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ж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б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з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е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р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ю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п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н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э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ь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ф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ж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у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л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с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о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ч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к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</a:rPr>
                        <a:t>а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441" name="Text Box 433"/>
          <p:cNvSpPr txBox="1">
            <a:spLocks noChangeArrowheads="1"/>
          </p:cNvSpPr>
          <p:nvPr/>
        </p:nvSpPr>
        <p:spPr bwMode="auto">
          <a:xfrm>
            <a:off x="879475" y="5235575"/>
            <a:ext cx="81835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 выделенных клетках  у тебя получился ответ на вопрос: </a:t>
            </a:r>
          </a:p>
          <a:p>
            <a:r>
              <a:rPr lang="ru-RU"/>
              <a:t>«Чем служила Дюймовочке скорлупка грецкого ореха?» </a:t>
            </a:r>
          </a:p>
        </p:txBody>
      </p:sp>
      <p:sp>
        <p:nvSpPr>
          <p:cNvPr id="28776" name="Text Box 434"/>
          <p:cNvSpPr txBox="1">
            <a:spLocks noChangeArrowheads="1"/>
          </p:cNvSpPr>
          <p:nvPr/>
        </p:nvSpPr>
        <p:spPr bwMode="auto">
          <a:xfrm>
            <a:off x="7359650" y="6099175"/>
            <a:ext cx="1052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hlinkClick r:id="rId3" action="ppaction://hlinksldjump"/>
              </a:rPr>
              <a:t>Далее 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4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WordArt 4"/>
          <p:cNvSpPr>
            <a:spLocks noChangeArrowheads="1" noChangeShapeType="1" noTextEdit="1"/>
          </p:cNvSpPr>
          <p:nvPr/>
        </p:nvSpPr>
        <p:spPr bwMode="auto">
          <a:xfrm>
            <a:off x="2339975" y="2205038"/>
            <a:ext cx="4591050" cy="148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9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Молодец! </a:t>
            </a:r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7359650" y="5954713"/>
            <a:ext cx="10525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hlinkClick r:id="rId3" action="ppaction://hlinksldjump"/>
              </a:rPr>
              <a:t>Далее 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40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WordArt 3"/>
          <p:cNvSpPr>
            <a:spLocks noChangeArrowheads="1" noChangeShapeType="1" noTextEdit="1"/>
          </p:cNvSpPr>
          <p:nvPr/>
        </p:nvSpPr>
        <p:spPr bwMode="auto">
          <a:xfrm>
            <a:off x="3419475" y="333375"/>
            <a:ext cx="2619375" cy="809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Русалочка</a:t>
            </a:r>
          </a:p>
        </p:txBody>
      </p:sp>
      <p:sp>
        <p:nvSpPr>
          <p:cNvPr id="57348" name="WordArt 4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419475" y="5300663"/>
            <a:ext cx="2419350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Викторина</a:t>
            </a:r>
          </a:p>
        </p:txBody>
      </p:sp>
      <p:pic>
        <p:nvPicPr>
          <p:cNvPr id="30728" name="Picture 8" descr="http://im5-tub-ru.yandex.net/i?id=244188093-20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429125" y="1500188"/>
            <a:ext cx="4362450" cy="2857500"/>
          </a:xfrm>
          <a:prstGeom prst="rect">
            <a:avLst/>
          </a:prstGeom>
          <a:ln w="38100" cap="sq">
            <a:solidFill>
              <a:srgbClr val="000066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30" name="Picture 10" descr="http://im0-tub-ru.yandex.net/i?id=198557451-25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28625" y="1428750"/>
            <a:ext cx="3429000" cy="2857500"/>
          </a:xfrm>
          <a:prstGeom prst="rect">
            <a:avLst/>
          </a:prstGeom>
          <a:ln w="38100" cap="sq">
            <a:solidFill>
              <a:srgbClr val="000066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animBg="1"/>
      <p:bldP spid="5734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3" name="Picture 5" descr="http://im4-tub-ru.yandex.net/i?id=58464412-44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86116" y="500042"/>
            <a:ext cx="2738438" cy="3571875"/>
          </a:xfrm>
          <a:prstGeom prst="rect">
            <a:avLst/>
          </a:prstGeom>
          <a:solidFill>
            <a:srgbClr val="FFFFFF">
              <a:shade val="85000"/>
            </a:srgbClr>
          </a:solidFill>
          <a:ln w="57150" cap="sq">
            <a:solidFill>
              <a:srgbClr val="00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285875" y="4357688"/>
            <a:ext cx="7286625" cy="1114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7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Ганс Христиан Андерсен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86125" y="5572125"/>
            <a:ext cx="30003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>
                <a:solidFill>
                  <a:srgbClr val="000066"/>
                </a:solidFill>
              </a:rPr>
              <a:t>1805-1875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8"/>
          <p:cNvSpPr txBox="1">
            <a:spLocks noChangeArrowheads="1"/>
          </p:cNvSpPr>
          <p:nvPr/>
        </p:nvSpPr>
        <p:spPr bwMode="auto">
          <a:xfrm>
            <a:off x="14288" y="115888"/>
            <a:ext cx="4676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800">
                <a:solidFill>
                  <a:schemeClr val="bg1"/>
                </a:solidFill>
                <a:latin typeface="Arial" charset="0"/>
              </a:rPr>
              <a:t>Сколько дочек было у морского царя? 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250825" y="549275"/>
            <a:ext cx="577850" cy="4667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 sz="2400"/>
              <a:t>6 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1185863" y="549275"/>
            <a:ext cx="577850" cy="4667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 sz="2400"/>
              <a:t>9 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2265363" y="549275"/>
            <a:ext cx="577850" cy="4667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 sz="2400"/>
              <a:t>1 </a:t>
            </a:r>
          </a:p>
        </p:txBody>
      </p:sp>
      <p:sp>
        <p:nvSpPr>
          <p:cNvPr id="31750" name="Text Box 12"/>
          <p:cNvSpPr txBox="1">
            <a:spLocks noChangeArrowheads="1"/>
          </p:cNvSpPr>
          <p:nvPr/>
        </p:nvSpPr>
        <p:spPr bwMode="auto">
          <a:xfrm>
            <a:off x="-44450" y="1052513"/>
            <a:ext cx="41656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800">
                <a:solidFill>
                  <a:schemeClr val="bg1"/>
                </a:solidFill>
                <a:latin typeface="Arial" charset="0"/>
              </a:rPr>
              <a:t>Когда русалочкам разрешалось </a:t>
            </a:r>
          </a:p>
          <a:p>
            <a:pPr algn="ctr"/>
            <a:r>
              <a:rPr lang="ru-RU" sz="1800">
                <a:solidFill>
                  <a:schemeClr val="bg1"/>
                </a:solidFill>
                <a:latin typeface="Arial" charset="0"/>
              </a:rPr>
              <a:t>всплывать на поверхность моря? 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250825" y="1773238"/>
            <a:ext cx="1450975" cy="4667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 sz="2400"/>
              <a:t>В  15 лет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2268538" y="1773238"/>
            <a:ext cx="1268412" cy="4667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 sz="2400"/>
              <a:t>никогда</a:t>
            </a:r>
          </a:p>
        </p:txBody>
      </p:sp>
      <p:sp>
        <p:nvSpPr>
          <p:cNvPr id="31753" name="Text Box 15"/>
          <p:cNvSpPr txBox="1">
            <a:spLocks noChangeArrowheads="1"/>
          </p:cNvSpPr>
          <p:nvPr/>
        </p:nvSpPr>
        <p:spPr bwMode="auto">
          <a:xfrm>
            <a:off x="36513" y="2349500"/>
            <a:ext cx="4376737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800">
                <a:solidFill>
                  <a:schemeClr val="bg1"/>
                </a:solidFill>
                <a:latin typeface="Arial" charset="0"/>
              </a:rPr>
              <a:t>Кто спас принца во время шторма ? 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107950" y="2852738"/>
            <a:ext cx="1387475" cy="4667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 sz="2400"/>
              <a:t> Рыбаки 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1619250" y="2852738"/>
            <a:ext cx="1508125" cy="4667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 sz="2400"/>
              <a:t>принцесса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203575" y="2852738"/>
            <a:ext cx="1543050" cy="4667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 sz="2400"/>
              <a:t>Русалочка</a:t>
            </a:r>
          </a:p>
        </p:txBody>
      </p:sp>
      <p:sp>
        <p:nvSpPr>
          <p:cNvPr id="31757" name="Text Box 19"/>
          <p:cNvSpPr txBox="1">
            <a:spLocks noChangeArrowheads="1"/>
          </p:cNvSpPr>
          <p:nvPr/>
        </p:nvSpPr>
        <p:spPr bwMode="auto">
          <a:xfrm>
            <a:off x="0" y="4437063"/>
            <a:ext cx="18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31758" name="Text Box 20"/>
          <p:cNvSpPr txBox="1">
            <a:spLocks noChangeArrowheads="1"/>
          </p:cNvSpPr>
          <p:nvPr/>
        </p:nvSpPr>
        <p:spPr bwMode="auto">
          <a:xfrm>
            <a:off x="0" y="3500438"/>
            <a:ext cx="5943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800">
                <a:solidFill>
                  <a:schemeClr val="bg1"/>
                </a:solidFill>
                <a:latin typeface="Arial" charset="0"/>
              </a:rPr>
              <a:t>Что потребовала ведьма у Русалочки за помощь?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250825" y="4005263"/>
            <a:ext cx="1287463" cy="4667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 sz="2400"/>
              <a:t>Золото 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1619250" y="4005263"/>
            <a:ext cx="958850" cy="4667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 sz="2400"/>
              <a:t>голос</a:t>
            </a:r>
          </a:p>
        </p:txBody>
      </p:sp>
      <p:sp>
        <p:nvSpPr>
          <p:cNvPr id="58391" name="Text Box 23"/>
          <p:cNvSpPr txBox="1">
            <a:spLocks noChangeArrowheads="1"/>
          </p:cNvSpPr>
          <p:nvPr/>
        </p:nvSpPr>
        <p:spPr bwMode="auto">
          <a:xfrm>
            <a:off x="2751138" y="4005263"/>
            <a:ext cx="1150937" cy="4667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 sz="2400"/>
              <a:t>волосы</a:t>
            </a:r>
          </a:p>
        </p:txBody>
      </p:sp>
      <p:sp>
        <p:nvSpPr>
          <p:cNvPr id="31762" name="Text Box 24"/>
          <p:cNvSpPr txBox="1">
            <a:spLocks noChangeArrowheads="1"/>
          </p:cNvSpPr>
          <p:nvPr/>
        </p:nvSpPr>
        <p:spPr bwMode="auto">
          <a:xfrm>
            <a:off x="131763" y="4652963"/>
            <a:ext cx="6354762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800">
                <a:solidFill>
                  <a:schemeClr val="bg1"/>
                </a:solidFill>
                <a:latin typeface="Arial" charset="0"/>
              </a:rPr>
              <a:t>Чем пожертвовали сёстры Русалочки ради её жизни?</a:t>
            </a:r>
          </a:p>
        </p:txBody>
      </p:sp>
      <p:sp>
        <p:nvSpPr>
          <p:cNvPr id="58393" name="Text Box 25"/>
          <p:cNvSpPr txBox="1">
            <a:spLocks noChangeArrowheads="1"/>
          </p:cNvSpPr>
          <p:nvPr/>
        </p:nvSpPr>
        <p:spPr bwMode="auto">
          <a:xfrm>
            <a:off x="158750" y="5157788"/>
            <a:ext cx="1289050" cy="4667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 sz="2400"/>
              <a:t>Волосы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1619250" y="5157788"/>
            <a:ext cx="1570038" cy="4667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 sz="2400"/>
              <a:t>богатство</a:t>
            </a:r>
          </a:p>
        </p:txBody>
      </p:sp>
      <p:sp>
        <p:nvSpPr>
          <p:cNvPr id="58395" name="Text Box 27"/>
          <p:cNvSpPr txBox="1">
            <a:spLocks noChangeArrowheads="1"/>
          </p:cNvSpPr>
          <p:nvPr/>
        </p:nvSpPr>
        <p:spPr bwMode="auto">
          <a:xfrm>
            <a:off x="3471863" y="5157788"/>
            <a:ext cx="1092200" cy="4667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 sz="2400"/>
              <a:t>жизнь</a:t>
            </a:r>
          </a:p>
        </p:txBody>
      </p:sp>
      <p:sp>
        <p:nvSpPr>
          <p:cNvPr id="58396" name="Rectangle 28"/>
          <p:cNvSpPr>
            <a:spLocks noChangeArrowheads="1"/>
          </p:cNvSpPr>
          <p:nvPr/>
        </p:nvSpPr>
        <p:spPr bwMode="auto">
          <a:xfrm>
            <a:off x="7816850" y="3860800"/>
            <a:ext cx="132715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397" name="Rectangle 29"/>
          <p:cNvSpPr>
            <a:spLocks noChangeArrowheads="1"/>
          </p:cNvSpPr>
          <p:nvPr/>
        </p:nvSpPr>
        <p:spPr bwMode="auto">
          <a:xfrm>
            <a:off x="7816850" y="5300663"/>
            <a:ext cx="13271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68" name="Text Box 31"/>
          <p:cNvSpPr txBox="1">
            <a:spLocks noChangeArrowheads="1"/>
          </p:cNvSpPr>
          <p:nvPr/>
        </p:nvSpPr>
        <p:spPr bwMode="auto">
          <a:xfrm>
            <a:off x="158750" y="5805488"/>
            <a:ext cx="5734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bg1"/>
                </a:solidFill>
                <a:latin typeface="Arial" charset="0"/>
              </a:rPr>
              <a:t>Во</a:t>
            </a:r>
            <a:r>
              <a:rPr lang="ru-RU" sz="1800">
                <a:latin typeface="Arial" charset="0"/>
              </a:rPr>
              <a:t> </a:t>
            </a:r>
            <a:r>
              <a:rPr lang="ru-RU" sz="1800">
                <a:solidFill>
                  <a:schemeClr val="bg1"/>
                </a:solidFill>
                <a:latin typeface="Arial" charset="0"/>
              </a:rPr>
              <a:t>что превратилась Русалочка в конце сказки?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158750" y="6243638"/>
            <a:ext cx="1149350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Пена 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1600200" y="6223000"/>
            <a:ext cx="1133475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волна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3040063" y="6223000"/>
            <a:ext cx="1244600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/>
              <a:t>ветер</a:t>
            </a:r>
          </a:p>
        </p:txBody>
      </p:sp>
      <p:sp>
        <p:nvSpPr>
          <p:cNvPr id="58403" name="Rectangle 35"/>
          <p:cNvSpPr>
            <a:spLocks noChangeArrowheads="1"/>
          </p:cNvSpPr>
          <p:nvPr/>
        </p:nvSpPr>
        <p:spPr bwMode="auto">
          <a:xfrm>
            <a:off x="7816850" y="5157788"/>
            <a:ext cx="13271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404" name="Rectangle 36"/>
          <p:cNvSpPr>
            <a:spLocks noChangeArrowheads="1"/>
          </p:cNvSpPr>
          <p:nvPr/>
        </p:nvSpPr>
        <p:spPr bwMode="auto">
          <a:xfrm>
            <a:off x="7816850" y="4005263"/>
            <a:ext cx="13271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405" name="Rectangle 37"/>
          <p:cNvSpPr>
            <a:spLocks noChangeArrowheads="1"/>
          </p:cNvSpPr>
          <p:nvPr/>
        </p:nvSpPr>
        <p:spPr bwMode="auto">
          <a:xfrm>
            <a:off x="7816850" y="5661025"/>
            <a:ext cx="132715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406" name="Rectangle 38"/>
          <p:cNvSpPr>
            <a:spLocks noChangeArrowheads="1"/>
          </p:cNvSpPr>
          <p:nvPr/>
        </p:nvSpPr>
        <p:spPr bwMode="auto">
          <a:xfrm>
            <a:off x="7816850" y="4292600"/>
            <a:ext cx="132715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407" name="Rectangle 39"/>
          <p:cNvSpPr>
            <a:spLocks noChangeArrowheads="1"/>
          </p:cNvSpPr>
          <p:nvPr/>
        </p:nvSpPr>
        <p:spPr bwMode="auto">
          <a:xfrm>
            <a:off x="7816850" y="4797425"/>
            <a:ext cx="132715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408" name="Rectangle 40"/>
          <p:cNvSpPr>
            <a:spLocks noChangeArrowheads="1"/>
          </p:cNvSpPr>
          <p:nvPr/>
        </p:nvSpPr>
        <p:spPr bwMode="auto">
          <a:xfrm>
            <a:off x="7816850" y="6021388"/>
            <a:ext cx="13271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409" name="Rectangle 41"/>
          <p:cNvSpPr>
            <a:spLocks noChangeArrowheads="1"/>
          </p:cNvSpPr>
          <p:nvPr/>
        </p:nvSpPr>
        <p:spPr bwMode="auto">
          <a:xfrm>
            <a:off x="7816850" y="4581525"/>
            <a:ext cx="132715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410" name="Rectangle 42"/>
          <p:cNvSpPr>
            <a:spLocks noChangeArrowheads="1"/>
          </p:cNvSpPr>
          <p:nvPr/>
        </p:nvSpPr>
        <p:spPr bwMode="auto">
          <a:xfrm>
            <a:off x="7816850" y="4437063"/>
            <a:ext cx="13271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411" name="Rectangle 43"/>
          <p:cNvSpPr>
            <a:spLocks noChangeArrowheads="1"/>
          </p:cNvSpPr>
          <p:nvPr/>
        </p:nvSpPr>
        <p:spPr bwMode="auto">
          <a:xfrm>
            <a:off x="7816850" y="6281738"/>
            <a:ext cx="13271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58412" name="Picture 44" descr="рус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59338" y="-26988"/>
            <a:ext cx="1441450" cy="1800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413" name="Picture 45" descr="рус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740650" y="-26988"/>
            <a:ext cx="1439863" cy="1800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414" name="Picture 46" descr="рус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667625" y="1773238"/>
            <a:ext cx="151288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415" name="Picture 47" descr="рус4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156325" y="-26988"/>
            <a:ext cx="1584325" cy="1800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416" name="Picture 48" descr="рус4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227763" y="1773238"/>
            <a:ext cx="151288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417" name="Picture 49" descr="рус4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859338" y="1773238"/>
            <a:ext cx="14414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87" name="Text Box 51">
            <a:hlinkClick r:id="rId9" action="ppaction://hlinksldjump"/>
          </p:cNvPr>
          <p:cNvSpPr txBox="1">
            <a:spLocks noChangeArrowheads="1"/>
          </p:cNvSpPr>
          <p:nvPr/>
        </p:nvSpPr>
        <p:spPr bwMode="auto">
          <a:xfrm>
            <a:off x="7000875" y="6027738"/>
            <a:ext cx="10525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hlinkClick r:id="rId10" action="ppaction://hlinksldjump"/>
              </a:rPr>
              <a:t>Далее 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83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7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83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7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83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8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8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8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8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83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8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8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83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8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8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83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8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83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8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583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8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584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8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40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84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58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402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583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8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7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583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8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81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583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8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8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583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8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0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583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58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584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58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400"/>
                  </p:tgtEl>
                </p:cond>
              </p:nextCondLst>
            </p:seq>
          </p:childTnLst>
        </p:cTn>
      </p:par>
    </p:tnLst>
    <p:bldLst>
      <p:bldP spid="58396" grpId="0" animBg="1"/>
      <p:bldP spid="58397" grpId="0" animBg="1"/>
      <p:bldP spid="58403" grpId="0" animBg="1"/>
      <p:bldP spid="58404" grpId="0" animBg="1"/>
      <p:bldP spid="58405" grpId="0" animBg="1"/>
      <p:bldP spid="58406" grpId="0" animBg="1"/>
      <p:bldP spid="58407" grpId="0" animBg="1"/>
      <p:bldP spid="58408" grpId="0" animBg="1"/>
      <p:bldP spid="58409" grpId="0" animBg="1"/>
      <p:bldP spid="58410" grpId="0" animBg="1"/>
      <p:bldP spid="5841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WordArt 2"/>
          <p:cNvSpPr>
            <a:spLocks noChangeArrowheads="1" noChangeShapeType="1" noTextEdit="1"/>
          </p:cNvSpPr>
          <p:nvPr/>
        </p:nvSpPr>
        <p:spPr bwMode="auto">
          <a:xfrm>
            <a:off x="2339975" y="2205038"/>
            <a:ext cx="4591050" cy="148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9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Молодец! </a:t>
            </a:r>
          </a:p>
        </p:txBody>
      </p:sp>
      <p:sp>
        <p:nvSpPr>
          <p:cNvPr id="32771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359650" y="5954713"/>
            <a:ext cx="10525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hlinkClick r:id="rId3" action="ppaction://hlinksldjump"/>
              </a:rPr>
              <a:t>Далее 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04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7" name="WordArt 5"/>
          <p:cNvSpPr>
            <a:spLocks noChangeArrowheads="1" noChangeShapeType="1" noTextEdit="1"/>
          </p:cNvSpPr>
          <p:nvPr/>
        </p:nvSpPr>
        <p:spPr bwMode="auto">
          <a:xfrm>
            <a:off x="2916238" y="260350"/>
            <a:ext cx="3240087" cy="809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Свинопас</a:t>
            </a:r>
          </a:p>
        </p:txBody>
      </p:sp>
      <p:sp>
        <p:nvSpPr>
          <p:cNvPr id="33795" name="Text Box 6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504113" y="6315075"/>
            <a:ext cx="10525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hlinkClick r:id="rId3" action="ppaction://hlinksldjump"/>
              </a:rPr>
              <a:t>Далее </a:t>
            </a:r>
            <a:endParaRPr lang="ru-RU"/>
          </a:p>
        </p:txBody>
      </p:sp>
      <p:pic>
        <p:nvPicPr>
          <p:cNvPr id="33798" name="Picture 6" descr="http://im2-tub-ru.yandex.net/i?id=101329085-21-72&amp;n=1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472" y="1071546"/>
            <a:ext cx="3752850" cy="2857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3800" name="Picture 8" descr="http://im7-tub-ru.yandex.net/i?id=301332048-22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714876" y="1071546"/>
            <a:ext cx="4000500" cy="2857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3802" name="Picture 10" descr="http://im8-tub-ru.yandex.net/i?id=602488971-23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286117" y="4000500"/>
            <a:ext cx="2554605" cy="25717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8" name="WordArt 8"/>
          <p:cNvSpPr>
            <a:spLocks noChangeArrowheads="1" noChangeShapeType="1" noTextEdit="1"/>
          </p:cNvSpPr>
          <p:nvPr/>
        </p:nvSpPr>
        <p:spPr bwMode="auto">
          <a:xfrm>
            <a:off x="539750" y="549275"/>
            <a:ext cx="8048625" cy="809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Стойкий оловянный солдатик</a:t>
            </a:r>
          </a:p>
        </p:txBody>
      </p:sp>
      <p:sp>
        <p:nvSpPr>
          <p:cNvPr id="34819" name="Text Box 9"/>
          <p:cNvSpPr txBox="1">
            <a:spLocks noChangeArrowheads="1"/>
          </p:cNvSpPr>
          <p:nvPr/>
        </p:nvSpPr>
        <p:spPr bwMode="auto">
          <a:xfrm>
            <a:off x="7359650" y="5954713"/>
            <a:ext cx="10525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hlinkClick r:id="rId3" action="ppaction://hlinksldjump"/>
              </a:rPr>
              <a:t>Далее </a:t>
            </a:r>
            <a:endParaRPr lang="ru-RU"/>
          </a:p>
        </p:txBody>
      </p:sp>
      <p:pic>
        <p:nvPicPr>
          <p:cNvPr id="34823" name="Picture 7" descr="http://im2-tub-ru.yandex.net/i?id=330830529-31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596" y="3429000"/>
            <a:ext cx="3600450" cy="2857500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00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4825" name="Picture 9" descr="http://im5-tub-ru.yandex.net/i?id=18527376-40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57818" y="3643314"/>
            <a:ext cx="1928826" cy="2571768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00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4827" name="Picture 11" descr="http://im0-tub-ru.yandex.net/i?id=84463759-40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214810" y="1428736"/>
            <a:ext cx="1864534" cy="1928839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000066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1" name="WordArt 7"/>
          <p:cNvSpPr>
            <a:spLocks noChangeArrowheads="1" noChangeShapeType="1" noTextEdit="1"/>
          </p:cNvSpPr>
          <p:nvPr/>
        </p:nvSpPr>
        <p:spPr bwMode="auto">
          <a:xfrm>
            <a:off x="2268538" y="260350"/>
            <a:ext cx="4464050" cy="809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Дикие лебеди</a:t>
            </a:r>
          </a:p>
        </p:txBody>
      </p:sp>
      <p:sp>
        <p:nvSpPr>
          <p:cNvPr id="35843" name="Text Box 8"/>
          <p:cNvSpPr txBox="1">
            <a:spLocks noChangeArrowheads="1"/>
          </p:cNvSpPr>
          <p:nvPr/>
        </p:nvSpPr>
        <p:spPr bwMode="auto">
          <a:xfrm>
            <a:off x="7524750" y="6165850"/>
            <a:ext cx="1079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hlinkClick r:id="rId3" action="ppaction://hlinksldjump"/>
              </a:rPr>
              <a:t>Далее </a:t>
            </a:r>
            <a:endParaRPr lang="ru-RU"/>
          </a:p>
        </p:txBody>
      </p:sp>
      <p:pic>
        <p:nvPicPr>
          <p:cNvPr id="35846" name="Picture 6" descr="http://im3-tub-ru.yandex.net/i?id=235215554-40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28926" y="3643314"/>
            <a:ext cx="3200400" cy="28575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35848" name="Picture 8" descr="http://im6-tub-ru.yandex.net/i?id=100690288-16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215074" y="1142984"/>
            <a:ext cx="2667000" cy="28575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5852" name="Picture 12" descr="http://im2-tub-ru.yandex.net/i?id=212513473-63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28596" y="1285860"/>
            <a:ext cx="2457450" cy="28575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3" name="WordArt 5"/>
          <p:cNvSpPr>
            <a:spLocks noChangeArrowheads="1" noChangeShapeType="1" noTextEdit="1"/>
          </p:cNvSpPr>
          <p:nvPr/>
        </p:nvSpPr>
        <p:spPr bwMode="auto">
          <a:xfrm>
            <a:off x="2124075" y="260350"/>
            <a:ext cx="4751388" cy="809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Гадкий утёнок</a:t>
            </a:r>
          </a:p>
        </p:txBody>
      </p:sp>
      <p:sp>
        <p:nvSpPr>
          <p:cNvPr id="36867" name="Text Box 6"/>
          <p:cNvSpPr txBox="1">
            <a:spLocks noChangeArrowheads="1"/>
          </p:cNvSpPr>
          <p:nvPr/>
        </p:nvSpPr>
        <p:spPr bwMode="auto">
          <a:xfrm>
            <a:off x="7648575" y="6027738"/>
            <a:ext cx="10525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hlinkClick r:id="rId3" action="ppaction://hlinksldjump"/>
              </a:rPr>
              <a:t>Далее </a:t>
            </a:r>
            <a:endParaRPr lang="ru-RU"/>
          </a:p>
        </p:txBody>
      </p:sp>
      <p:pic>
        <p:nvPicPr>
          <p:cNvPr id="36874" name="Picture 10" descr="http://im8-tub-ru.yandex.net/i?id=330352543-45-72&amp;n=21"/>
          <p:cNvPicPr>
            <a:picLocks noChangeAspect="1" noChangeArrowheads="1"/>
          </p:cNvPicPr>
          <p:nvPr/>
        </p:nvPicPr>
        <p:blipFill>
          <a:blip r:embed="rId4" cstate="email"/>
          <a:srcRect r="-468"/>
          <a:stretch>
            <a:fillRect/>
          </a:stretch>
        </p:blipFill>
        <p:spPr bwMode="auto">
          <a:xfrm>
            <a:off x="1214414" y="4500570"/>
            <a:ext cx="2047890" cy="1904980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rgbClr val="000066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6876" name="Picture 12" descr="http://im6-tub-ru.yandex.net/i?id=483141346-20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572132" y="1428736"/>
            <a:ext cx="1857364" cy="2143126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rgbClr val="000066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6878" name="Picture 14" descr="http://im3-tub-ru.yandex.net/i?id=589264025-32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71472" y="1285860"/>
            <a:ext cx="3657600" cy="2857500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rgbClr val="000066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6880" name="Picture 16" descr="http://im5-tub-ru.yandex.net/i?id=69818178-56-72&amp;n=21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286380" y="4071942"/>
            <a:ext cx="1643100" cy="2286028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rgbClr val="000066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WordArt 4"/>
          <p:cNvSpPr>
            <a:spLocks noChangeArrowheads="1" noChangeShapeType="1" noTextEdit="1"/>
          </p:cNvSpPr>
          <p:nvPr/>
        </p:nvSpPr>
        <p:spPr bwMode="auto">
          <a:xfrm>
            <a:off x="1187450" y="1341438"/>
            <a:ext cx="7086600" cy="3343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7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Подумай, </a:t>
            </a:r>
          </a:p>
          <a:p>
            <a:pPr algn="ctr"/>
            <a:r>
              <a:rPr lang="ru-RU" sz="7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как ответить </a:t>
            </a:r>
          </a:p>
          <a:p>
            <a:pPr algn="ctr"/>
            <a:r>
              <a:rPr lang="ru-RU" sz="7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правильно на вопрос.</a:t>
            </a:r>
          </a:p>
        </p:txBody>
      </p:sp>
      <p:sp>
        <p:nvSpPr>
          <p:cNvPr id="24582" name="WordArt 6">
            <a:hlinkClick r:id="" action="ppaction://hlinkshowjump?jump=lastslideviewed"/>
          </p:cNvPr>
          <p:cNvSpPr>
            <a:spLocks noChangeArrowheads="1" noChangeShapeType="1" noTextEdit="1"/>
          </p:cNvSpPr>
          <p:nvPr/>
        </p:nvSpPr>
        <p:spPr bwMode="auto">
          <a:xfrm>
            <a:off x="4067175" y="5734050"/>
            <a:ext cx="1095375" cy="542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Monotype Corsiva"/>
              </a:rPr>
              <a:t>Назад</a:t>
            </a:r>
          </a:p>
        </p:txBody>
      </p:sp>
      <p:sp>
        <p:nvSpPr>
          <p:cNvPr id="37892" name="Text Box 7"/>
          <p:cNvSpPr txBox="1">
            <a:spLocks noChangeArrowheads="1"/>
          </p:cNvSpPr>
          <p:nvPr/>
        </p:nvSpPr>
        <p:spPr bwMode="auto">
          <a:xfrm>
            <a:off x="158750" y="2079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 b="0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050" name="Picture 2" descr="http://im7-tub-ru.yandex.net/i?id=241034782-14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28875" y="2428875"/>
            <a:ext cx="21145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52" name="Picture 4" descr="http://im6-tub-ru.yandex.net/i?id=425100083-58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3" y="214313"/>
            <a:ext cx="21717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54" name="Picture 6" descr="http://im4-tub-ru.yandex.net/i?id=444565811-70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429000" y="214313"/>
            <a:ext cx="16859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56" name="Picture 8" descr="http://im6-tub-ru.yandex.net/i?id=21828893-67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358063" y="2500313"/>
            <a:ext cx="14859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58" name="Picture 10" descr="http://im7-tub-ru.yandex.net/i?id=97738776-64-72&amp;n=21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000500" y="4714875"/>
            <a:ext cx="15462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60" name="Picture 12" descr="http://im6-tub-ru.yandex.net/i?id=236797574-06-72&amp;n=21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285750" y="2428875"/>
            <a:ext cx="1785938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62" name="Picture 14" descr="http://im3-tub-ru.yandex.net/i?id=47549886-68-72&amp;n=21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5214938" y="2428875"/>
            <a:ext cx="1700212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64" name="Picture 16" descr="http://im8-tub-ru.yandex.net/i?id=45629409-55-72&amp;n=21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285750" y="4714875"/>
            <a:ext cx="274637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66" name="Picture 18" descr="http://im2-tub-ru.yandex.net/i?id=272087003-09-72&amp;n=21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6715125" y="4714875"/>
            <a:ext cx="19875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68" name="Picture 20" descr="http://im2-tub-ru.yandex.net/i?id=255037708-20-72&amp;n=21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6143625" y="214313"/>
            <a:ext cx="2728913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0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http://im0-tub-ru.yandex.net/i?id=363561190-66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472" y="500042"/>
            <a:ext cx="3829050" cy="2857500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rgbClr val="000066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6" descr="http://im0-tub-ru.yandex.net/i?id=82833566-09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43636" y="428604"/>
            <a:ext cx="2152650" cy="2857500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rgbClr val="000066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5954" name="Picture 2" descr="http://im6-tub-ru.yandex.net/i?id=171796182-05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71472" y="3714752"/>
            <a:ext cx="3810000" cy="2857500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rgbClr val="000066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5958" name="Picture 6" descr="http://im5-tub-ru.yandex.net/i?id=241899577-25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000628" y="3714752"/>
            <a:ext cx="3810000" cy="2857500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rgbClr val="000066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25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2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http://www.ripleys.com/copenhagen/files/2010/08/attractions_s1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3857628"/>
            <a:ext cx="4429156" cy="2786062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rgbClr val="000066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5" descr="http://img1.1tv.ru/imgsize460x345/20080703150224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357686" y="214290"/>
            <a:ext cx="4419600" cy="3314700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rgbClr val="000066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8002" name="Picture 2" descr="http://im8-tub-ru.yandex.net/i?id=142850278-42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857224" y="428604"/>
            <a:ext cx="2838450" cy="2857500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rgbClr val="000066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8004" name="Picture 4" descr="http://im6-tub-ru.yandex.net/i?id=71513969-31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072066" y="3786190"/>
            <a:ext cx="3638550" cy="2857500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rgbClr val="000066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8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28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горшочек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48038" y="2565400"/>
            <a:ext cx="252095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13" descr="дюймов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419475" y="2565400"/>
            <a:ext cx="2447925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15" descr="русалочка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348038" y="2565400"/>
            <a:ext cx="2447925" cy="178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14" descr="принцеса на орошине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276600" y="2565400"/>
            <a:ext cx="2592388" cy="178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16" descr="солдатик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708400" y="2420938"/>
            <a:ext cx="1593850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дикие леб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851275" y="2420938"/>
            <a:ext cx="1347788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3" name="Picture 17" descr="утенок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708400" y="2420938"/>
            <a:ext cx="157480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2700338" y="3068638"/>
            <a:ext cx="35369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>
                <a:solidFill>
                  <a:srgbClr val="FFFF00"/>
                </a:solidFill>
              </a:rPr>
              <a:t>Выбери</a:t>
            </a:r>
            <a:r>
              <a:rPr lang="ru-RU" sz="4800"/>
              <a:t> </a:t>
            </a:r>
            <a:r>
              <a:rPr lang="ru-RU" sz="4800">
                <a:solidFill>
                  <a:srgbClr val="FFFF00"/>
                </a:solidFill>
              </a:rPr>
              <a:t>сказку</a:t>
            </a:r>
          </a:p>
        </p:txBody>
      </p:sp>
      <p:sp>
        <p:nvSpPr>
          <p:cNvPr id="4117" name="AutoShape 21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2051050" y="1268413"/>
            <a:ext cx="863600" cy="792162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1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3600"/>
              <a:t>Да </a:t>
            </a:r>
          </a:p>
        </p:txBody>
      </p:sp>
      <p:sp>
        <p:nvSpPr>
          <p:cNvPr id="4119" name="AutoShape 2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5940425" y="1341438"/>
            <a:ext cx="863600" cy="792162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1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3600"/>
              <a:t>Да </a:t>
            </a:r>
          </a:p>
        </p:txBody>
      </p:sp>
      <p:sp>
        <p:nvSpPr>
          <p:cNvPr id="4120" name="AutoShape 24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2195513" y="3789363"/>
            <a:ext cx="863600" cy="792162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1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3600"/>
              <a:t>Да </a:t>
            </a:r>
          </a:p>
        </p:txBody>
      </p:sp>
      <p:sp>
        <p:nvSpPr>
          <p:cNvPr id="4121" name="AutoShape 25">
            <a:hlinkClick r:id="rId13" action="ppaction://hlinksldjump"/>
          </p:cNvPr>
          <p:cNvSpPr>
            <a:spLocks noChangeArrowheads="1"/>
          </p:cNvSpPr>
          <p:nvPr/>
        </p:nvSpPr>
        <p:spPr bwMode="auto">
          <a:xfrm>
            <a:off x="6084888" y="3644900"/>
            <a:ext cx="863600" cy="792163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1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3600"/>
              <a:t>Да </a:t>
            </a:r>
          </a:p>
        </p:txBody>
      </p:sp>
      <p:sp>
        <p:nvSpPr>
          <p:cNvPr id="4122" name="AutoShape 26">
            <a:hlinkClick r:id="rId14" action="ppaction://hlinksldjump"/>
          </p:cNvPr>
          <p:cNvSpPr>
            <a:spLocks noChangeArrowheads="1"/>
          </p:cNvSpPr>
          <p:nvPr/>
        </p:nvSpPr>
        <p:spPr bwMode="auto">
          <a:xfrm>
            <a:off x="1908175" y="5876925"/>
            <a:ext cx="863600" cy="792163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1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3600"/>
              <a:t>Да </a:t>
            </a:r>
          </a:p>
        </p:txBody>
      </p:sp>
      <p:sp>
        <p:nvSpPr>
          <p:cNvPr id="4123" name="AutoShape 2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3779838" y="5876925"/>
            <a:ext cx="863600" cy="792163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1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3600"/>
              <a:t>Да </a:t>
            </a:r>
          </a:p>
        </p:txBody>
      </p:sp>
      <p:sp>
        <p:nvSpPr>
          <p:cNvPr id="4124" name="AutoShape 28">
            <a:hlinkClick r:id="rId16" action="ppaction://hlinksldjump"/>
          </p:cNvPr>
          <p:cNvSpPr>
            <a:spLocks noChangeArrowheads="1"/>
          </p:cNvSpPr>
          <p:nvPr/>
        </p:nvSpPr>
        <p:spPr bwMode="auto">
          <a:xfrm>
            <a:off x="6659563" y="5876925"/>
            <a:ext cx="863600" cy="792163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tx1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3600"/>
              <a:t>Да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85185E-6 L -0.33472 -0.3340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85185E-6 L 0.33854 -0.3340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1481E-6 L -0.34653 -0.0143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" y="-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000"/>
                            </p:stCondLst>
                            <p:childTnLst>
                              <p:par>
                                <p:cTn id="26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4000"/>
                            </p:stCondLst>
                            <p:childTnLst>
                              <p:par>
                                <p:cTn id="3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81481E-6 L 0.34653 -0.0039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6000"/>
                            </p:stCondLst>
                            <p:childTnLst>
                              <p:par>
                                <p:cTn id="3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8000"/>
                            </p:stCondLst>
                            <p:childTnLst>
                              <p:par>
                                <p:cTn id="3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07407E-6 L -0.33924 0.3203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" y="1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0"/>
                            </p:stCondLst>
                            <p:childTnLst>
                              <p:par>
                                <p:cTn id="4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2000"/>
                            </p:stCondLst>
                            <p:childTnLst>
                              <p:par>
                                <p:cTn id="4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85185E-6 L -0.00278 0.3169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4000"/>
                            </p:stCondLst>
                            <p:childTnLst>
                              <p:par>
                                <p:cTn id="4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6000"/>
                            </p:stCondLst>
                            <p:childTnLst>
                              <p:par>
                                <p:cTn id="5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33333E-6 L 0.32344 0.32569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" y="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8000"/>
                            </p:stCondLst>
                            <p:childTnLst>
                              <p:par>
                                <p:cTn id="54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1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6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11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1600"/>
                            </p:stCondLst>
                            <p:childTnLst>
                              <p:par>
                                <p:cTn id="7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21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2600"/>
                            </p:stCondLst>
                            <p:childTnLst>
                              <p:par>
                                <p:cTn id="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310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5" grpId="0"/>
      <p:bldP spid="4117" grpId="0" animBg="1"/>
      <p:bldP spid="4119" grpId="0" animBg="1"/>
      <p:bldP spid="4120" grpId="0" animBg="1"/>
      <p:bldP spid="4121" grpId="0" animBg="1"/>
      <p:bldP spid="4122" grpId="0" animBg="1"/>
      <p:bldP spid="4123" grpId="0" animBg="1"/>
      <p:bldP spid="41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WordArt 5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276600" y="4868863"/>
            <a:ext cx="2143125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Monotype Corsiva"/>
              </a:rPr>
              <a:t>Кроссворд</a:t>
            </a:r>
          </a:p>
        </p:txBody>
      </p:sp>
      <p:sp>
        <p:nvSpPr>
          <p:cNvPr id="13319" name="WordArt 7"/>
          <p:cNvSpPr>
            <a:spLocks noChangeArrowheads="1" noChangeShapeType="1" noTextEdit="1"/>
          </p:cNvSpPr>
          <p:nvPr/>
        </p:nvSpPr>
        <p:spPr bwMode="auto">
          <a:xfrm>
            <a:off x="1835150" y="404813"/>
            <a:ext cx="5972175" cy="809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Monotype Corsiva"/>
              </a:rPr>
              <a:t>Принцесса на горошине</a:t>
            </a:r>
          </a:p>
        </p:txBody>
      </p:sp>
      <p:pic>
        <p:nvPicPr>
          <p:cNvPr id="9222" name="Picture 6" descr="http://im7-tub-ru.yandex.net/i?id=51924228-57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72063" y="1714500"/>
            <a:ext cx="3295650" cy="2857500"/>
          </a:xfrm>
          <a:prstGeom prst="rect">
            <a:avLst/>
          </a:prstGeom>
          <a:noFill/>
          <a:ln w="38100">
            <a:solidFill>
              <a:srgbClr val="000066"/>
            </a:solidFill>
            <a:miter lim="800000"/>
            <a:headEnd/>
            <a:tailEnd/>
          </a:ln>
        </p:spPr>
      </p:pic>
      <p:pic>
        <p:nvPicPr>
          <p:cNvPr id="9224" name="Picture 8" descr="http://im7-tub-ru.yandex.net/i?id=302375542-18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357313" y="1714500"/>
            <a:ext cx="2209800" cy="2857500"/>
          </a:xfrm>
          <a:prstGeom prst="rect">
            <a:avLst/>
          </a:prstGeom>
          <a:noFill/>
          <a:ln w="38100">
            <a:solidFill>
              <a:srgbClr val="000066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utoUpdateAnimBg="0"/>
      <p:bldP spid="1331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692" name="Group 356"/>
          <p:cNvGraphicFramePr>
            <a:graphicFrameLocks noGrp="1"/>
          </p:cNvGraphicFramePr>
          <p:nvPr/>
        </p:nvGraphicFramePr>
        <p:xfrm>
          <a:off x="1692275" y="549275"/>
          <a:ext cx="5927725" cy="3600451"/>
        </p:xfrm>
        <a:graphic>
          <a:graphicData uri="http://schemas.openxmlformats.org/drawingml/2006/table">
            <a:tbl>
              <a:tblPr/>
              <a:tblGrid>
                <a:gridCol w="538163"/>
                <a:gridCol w="539750"/>
                <a:gridCol w="538162"/>
                <a:gridCol w="542925"/>
                <a:gridCol w="534988"/>
                <a:gridCol w="539750"/>
                <a:gridCol w="539750"/>
                <a:gridCol w="538162"/>
                <a:gridCol w="538163"/>
                <a:gridCol w="539750"/>
                <a:gridCol w="538162"/>
              </a:tblGrid>
              <a:tr h="7191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725">
                <a:tc rowSpan="2"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7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593" name="Rectangle 257"/>
          <p:cNvSpPr>
            <a:spLocks noChangeArrowheads="1"/>
          </p:cNvSpPr>
          <p:nvPr/>
        </p:nvSpPr>
        <p:spPr bwMode="auto">
          <a:xfrm>
            <a:off x="684213" y="4437063"/>
            <a:ext cx="4095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На что положили горошину?</a:t>
            </a:r>
            <a:r>
              <a:rPr lang="ru-RU" sz="2400" b="0"/>
              <a:t> </a:t>
            </a:r>
          </a:p>
        </p:txBody>
      </p:sp>
      <p:sp>
        <p:nvSpPr>
          <p:cNvPr id="14594" name="Rectangle 25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55650" y="5229225"/>
            <a:ext cx="1295400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/>
              <a:t>Доски</a:t>
            </a:r>
          </a:p>
        </p:txBody>
      </p:sp>
      <p:sp>
        <p:nvSpPr>
          <p:cNvPr id="14595" name="Rectangle 25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339975" y="5229225"/>
            <a:ext cx="1152525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/>
              <a:t>ковёр</a:t>
            </a:r>
            <a:r>
              <a:rPr lang="ru-RU" sz="2400"/>
              <a:t>  </a:t>
            </a:r>
          </a:p>
        </p:txBody>
      </p:sp>
      <p:sp>
        <p:nvSpPr>
          <p:cNvPr id="14599" name="Text Box 263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759200" y="5214938"/>
            <a:ext cx="1370013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тюфяк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93" grpId="0"/>
      <p:bldP spid="14594" grpId="0" animBg="1"/>
      <p:bldP spid="14595" grpId="0" animBg="1"/>
      <p:bldP spid="14599" grpId="0" animBg="1"/>
    </p:bldLst>
  </p:timing>
</p:sld>
</file>

<file path=ppt/theme/theme1.xml><?xml version="1.0" encoding="utf-8"?>
<a:theme xmlns:a="http://schemas.openxmlformats.org/drawingml/2006/main" name="1_Оформление по умолчанию">
  <a:themeElements>
    <a:clrScheme name="1_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onotype Corsiva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onotype Corsiva" pitchFamily="66" charset="0"/>
          </a:defRPr>
        </a:defPPr>
      </a:lstStyle>
    </a:lnDef>
  </a:objectDefaults>
  <a:extraClrSchemeLst>
    <a:extraClrScheme>
      <a:clrScheme name="1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1244</TotalTime>
  <Words>798</Words>
  <Application>Microsoft Office PowerPoint</Application>
  <PresentationFormat>Экран (4:3)</PresentationFormat>
  <Paragraphs>563</Paragraphs>
  <Slides>36</Slides>
  <Notes>36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1" baseType="lpstr">
      <vt:lpstr>Monotype Corsiva</vt:lpstr>
      <vt:lpstr>Arial</vt:lpstr>
      <vt:lpstr>Calibri</vt:lpstr>
      <vt:lpstr>Times New Roman</vt:lpstr>
      <vt:lpstr>1_Оформление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Mozar</dc:creator>
  <cp:lastModifiedBy>revaz</cp:lastModifiedBy>
  <cp:revision>68</cp:revision>
  <dcterms:created xsi:type="dcterms:W3CDTF">2007-06-27T18:18:01Z</dcterms:created>
  <dcterms:modified xsi:type="dcterms:W3CDTF">2013-04-19T17:04:04Z</dcterms:modified>
</cp:coreProperties>
</file>