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2F97-3930-43A4-846C-0243D78C93EE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A04C-AFD7-49D4-9F2F-0F26733E5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11CE6-F7D0-4CB5-8776-44B796F0B598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EEF1-B569-4E4E-BEC9-5A802BE89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B35A-D545-43C4-B426-E503ADF70DF9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F329-0E03-4A05-A900-A2D3EB9AB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E962-C59A-43E4-880B-E43B41B8B763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21E4-6078-47AE-A208-75FBE5D24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26A3-1D48-43D1-8C65-2BBAAD3C09DE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3816-40BB-4988-B075-F389C2B9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26EE-6C76-4C57-90BE-6DC1B12F3D26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D828-7A23-45A5-874B-2C6FB1DC1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74B7A-4774-4AF0-878D-45B36BFFB495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A20B4-CEBE-4006-B694-BBC38703F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D9E6-37D7-4405-847D-02CBDA61058A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F7EE4-0F25-4DEB-B214-3B1795F73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5ABA-EB93-45EC-94AA-BCAD06CBBED5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E5D3-87B1-4211-94C6-E8C0082FA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CDD7-141D-46B0-9BAF-11F52453EE46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18B1-C28E-4007-85E0-DD320C1BF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26F21-1864-49BC-929B-745237024FC0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CA8FB-2C84-4B9A-B11D-60D4F7A0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C8E1C1-88DD-4926-BC2C-78517CAA1F94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5B4776-6863-41E5-ACBB-1844B7F29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llopite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1304925"/>
            <a:ext cx="8242300" cy="3005138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4300" y="5157788"/>
            <a:ext cx="4968875" cy="1417637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Чернописская  С.В.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учитель  начальных  классов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ГБОУ СОШ № 507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г.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Санкт-Петербург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1582738"/>
          </a:xfrm>
        </p:spPr>
        <p:txBody>
          <a:bodyPr>
            <a:normAutofit fontScale="70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Триумфальная арка украшена массивным аттиком с полукруглым  фронтоном.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На нем – деревянный резной барельеф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«Низвержение </a:t>
            </a:r>
            <a:r>
              <a:rPr lang="ru-RU" dirty="0" err="1" smtClean="0"/>
              <a:t>Симона-волхва</a:t>
            </a:r>
            <a:r>
              <a:rPr lang="ru-RU" dirty="0" smtClean="0"/>
              <a:t> апостолом Петром» (аллегория победы России над Швецией в Северной войне)</a:t>
            </a:r>
            <a:endParaRPr lang="ru-RU" dirty="0"/>
          </a:p>
        </p:txBody>
      </p:sp>
      <p:pic>
        <p:nvPicPr>
          <p:cNvPr id="4100" name="Picture 4" descr="C:\Users\byME\Desktop\Петровские ворота\petrovskie_vorota_01.jpg"/>
          <p:cNvPicPr>
            <a:picLocks noChangeAspect="1" noChangeArrowheads="1"/>
          </p:cNvPicPr>
          <p:nvPr/>
        </p:nvPicPr>
        <p:blipFill>
          <a:blip r:embed="rId2"/>
          <a:srcRect l="17879" r="20374" b="53453"/>
          <a:stretch>
            <a:fillRect/>
          </a:stretch>
        </p:blipFill>
        <p:spPr bwMode="auto">
          <a:xfrm>
            <a:off x="1601788" y="2852738"/>
            <a:ext cx="585152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byME\Desktop\Петровские ворота\0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989138"/>
            <a:ext cx="62896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96838"/>
            <a:ext cx="8242300" cy="1446212"/>
          </a:xfrm>
        </p:spPr>
      </p:pic>
      <p:pic>
        <p:nvPicPr>
          <p:cNvPr id="5123" name="Picture 3" descr="C:\Users\byME\Desktop\Петровские ворота\800px-Петровские_ворота._Низвержение_Симона-волхва_апостолом_Петр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989138"/>
            <a:ext cx="6900863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byME\Desktop\Петровские ворота\Петровские_ворота_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1844675"/>
            <a:ext cx="8143875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713787" cy="2016125"/>
          </a:xfrm>
        </p:spPr>
        <p:txBody>
          <a:bodyPr>
            <a:normAutofit fontScale="85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20-30-х годах XVIII века Петровские ворота пока еще не были закрыты Иоанновским равелином и служили главным входом в крепость.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Обилие скульптурных украшений, общий парадный характер выделяют их среди прочих ранних построек первой четверти XVIII века.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026" name="Picture 2" descr="C:\Users\byME\Desktop\Петровские ворота\5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488" y="2420938"/>
            <a:ext cx="6553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497888" cy="1079500"/>
          </a:xfrm>
        </p:spPr>
        <p:txBody>
          <a:bodyPr>
            <a:normAutofit fontScale="925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Под барельефом над аркой - отлитый из свинца двуглавый орел со скипетром и державой в когтях.</a:t>
            </a:r>
            <a:endParaRPr lang="ru-RU" dirty="0"/>
          </a:p>
        </p:txBody>
      </p:sp>
      <p:pic>
        <p:nvPicPr>
          <p:cNvPr id="1026" name="Picture 2" descr="C:\Users\byME\Desktop\Петровские ворота\petro-pav-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133600"/>
            <a:ext cx="29606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byME\Desktop\Петровские ворота\Герб_на_Петровских_воротах_Петропавловской_крепос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1508125"/>
            <a:ext cx="7524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1925"/>
            <a:ext cx="8964613" cy="1584325"/>
          </a:xfrm>
        </p:spPr>
        <p:txBody>
          <a:bodyPr>
            <a:normAutofit fontScale="70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 обеим сторонам арки в небольших нишах – аллегорические  скульптуры Афины: справа - фигура в шлеме и воинских доспехах, символизирующая богиню войны Палладу (</a:t>
            </a:r>
            <a:r>
              <a:rPr lang="ru-RU" dirty="0" err="1" smtClean="0"/>
              <a:t>Беллону</a:t>
            </a:r>
            <a:r>
              <a:rPr lang="ru-RU" dirty="0" smtClean="0"/>
              <a:t>),слева - женственная фигура со змеей и зеркалом в руках, олицетворяющая мудрость – </a:t>
            </a:r>
            <a:r>
              <a:rPr lang="ru-RU" dirty="0" err="1" smtClean="0"/>
              <a:t>Полиада</a:t>
            </a:r>
            <a:r>
              <a:rPr lang="ru-RU" dirty="0" smtClean="0"/>
              <a:t> (Минерва).</a:t>
            </a: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95963" y="6237288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Афина – Паллада</a:t>
            </a:r>
          </a:p>
        </p:txBody>
      </p:sp>
      <p:pic>
        <p:nvPicPr>
          <p:cNvPr id="2051" name="Picture 3" descr="C:\Users\byME\Desktop\Петровские ворота\petropavlovv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4675"/>
            <a:ext cx="2886075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27088" y="6210300"/>
            <a:ext cx="230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Афина – Полиада</a:t>
            </a:r>
          </a:p>
        </p:txBody>
      </p:sp>
      <p:pic>
        <p:nvPicPr>
          <p:cNvPr id="2053" name="Picture 5" descr="C:\Users\byME\Desktop\Петровские ворота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916113"/>
            <a:ext cx="30607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byME\Desktop\Петровские ворота\afina1_pp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00213"/>
            <a:ext cx="2960688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byME\Desktop\Петровские ворота\afina1_pp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628775"/>
            <a:ext cx="3024188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byME\Desktop\Петровские ворота\DSC05349.previ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1773238"/>
            <a:ext cx="320675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byME\Desktop\Петровские ворота\petro-pav-08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1557338"/>
            <a:ext cx="33845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Петровские  ворота</a:t>
            </a: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100" name="Picture 4" descr="C:\Users\byME\Desktop\Петровские ворота\big_p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341438"/>
            <a:ext cx="42481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byME\Desktop\Петровские ворота\petrovskie_vorot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052513"/>
            <a:ext cx="7072312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75" y="-6350"/>
            <a:ext cx="8242300" cy="1158875"/>
          </a:xfrm>
        </p:spPr>
      </p:pic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r>
              <a:rPr lang="ru-RU" smtClean="0">
                <a:hlinkClick r:id="rId3"/>
              </a:rPr>
              <a:t>Л.К. Ермолаева, И.М. Лебедева. Чудесный город. Петербургская тетрадь. АО «Норинт», С-Пб, 1996 и 2006 г.</a:t>
            </a:r>
          </a:p>
          <a:p>
            <a:r>
              <a:rPr lang="ru-RU" smtClean="0">
                <a:hlinkClick r:id="rId3"/>
              </a:rPr>
              <a:t>А. Калюжная. Мифы и были в скульптуре Северной Пальмиры. И.Д. «Литера», С-Пб, 2001 г. </a:t>
            </a:r>
          </a:p>
          <a:p>
            <a:r>
              <a:rPr lang="en-US" smtClean="0">
                <a:hlinkClick r:id="rId3"/>
              </a:rPr>
              <a:t>http://www.google.ru</a:t>
            </a:r>
            <a:endParaRPr lang="ru-RU" smtClean="0"/>
          </a:p>
          <a:p>
            <a:r>
              <a:rPr lang="en-US" smtClean="0">
                <a:hlinkClick r:id="rId4"/>
              </a:rPr>
              <a:t>http://www.hellopiter.ru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863600"/>
          </a:xfrm>
        </p:spPr>
        <p:txBody>
          <a:bodyPr>
            <a:normAutofit fontScale="70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1703 году, 16 мая (27 по новому стилю), в праздник Святой Троицы, Петр I заложил на Заячьем острове крепость. Этот день считается днём основания Санкт-Петербурга.</a:t>
            </a:r>
          </a:p>
        </p:txBody>
      </p:sp>
      <p:pic>
        <p:nvPicPr>
          <p:cNvPr id="1026" name="Picture 2" descr="C:\Users\byME\Desktop\Петропавловская крепость\image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492375"/>
            <a:ext cx="72802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463" y="260350"/>
            <a:ext cx="4197350" cy="3455988"/>
          </a:xfrm>
        </p:spPr>
        <p:txBody>
          <a:bodyPr>
            <a:normAutofit fontScale="85000" lnSpcReduction="1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По замыслу Петра I крепость, стоявшая в устье Невы, должна была защищать новую российскую территорию от шведов. Однако её ни разу </a:t>
            </a:r>
            <a:r>
              <a:rPr lang="ru-RU" sz="2000" smtClean="0"/>
              <a:t>никто больше </a:t>
            </a:r>
            <a:r>
              <a:rPr lang="ru-RU" sz="2000" dirty="0" smtClean="0"/>
              <a:t>не </a:t>
            </a:r>
            <a:r>
              <a:rPr lang="ru-RU" sz="2000" smtClean="0"/>
              <a:t>пытался захватить. </a:t>
            </a:r>
            <a:r>
              <a:rPr lang="ru-RU" sz="2000" dirty="0" smtClean="0"/>
              <a:t>Первоначально эта крепость именовалась </a:t>
            </a:r>
            <a:r>
              <a:rPr lang="ru-RU" sz="2000" dirty="0" err="1" smtClean="0"/>
              <a:t>Занхт-Питер-Бурх</a:t>
            </a:r>
            <a:r>
              <a:rPr lang="ru-RU" sz="2000" dirty="0" smtClean="0"/>
              <a:t>. На финских и шведских картах остров длиной 750 и шириной 400 метров назывался </a:t>
            </a:r>
            <a:r>
              <a:rPr lang="ru-RU" sz="2000" dirty="0" err="1" smtClean="0"/>
              <a:t>Енисаари</a:t>
            </a:r>
            <a:r>
              <a:rPr lang="ru-RU" sz="2000" dirty="0" smtClean="0"/>
              <a:t> (с финского - Заячий) или </a:t>
            </a:r>
            <a:r>
              <a:rPr lang="ru-RU" sz="2000" dirty="0" err="1" smtClean="0"/>
              <a:t>Люст-гольм</a:t>
            </a:r>
            <a:r>
              <a:rPr lang="ru-RU" sz="2000" dirty="0" smtClean="0"/>
              <a:t> (со шведского - Весёлый).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4076700"/>
            <a:ext cx="3600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entury Schoolbook" pitchFamily="18" charset="0"/>
              </a:rPr>
              <a:t> Существует мнение, </a:t>
            </a:r>
          </a:p>
          <a:p>
            <a:pPr algn="just"/>
            <a:r>
              <a:rPr lang="ru-RU">
                <a:latin typeface="Century Schoolbook" pitchFamily="18" charset="0"/>
              </a:rPr>
              <a:t>что Петропавловская крепость </a:t>
            </a:r>
          </a:p>
          <a:p>
            <a:pPr algn="just"/>
            <a:r>
              <a:rPr lang="ru-RU">
                <a:latin typeface="Century Schoolbook" pitchFamily="18" charset="0"/>
              </a:rPr>
              <a:t>имеет свой прообраз – </a:t>
            </a:r>
          </a:p>
          <a:p>
            <a:pPr algn="just"/>
            <a:r>
              <a:rPr lang="ru-RU">
                <a:latin typeface="Century Schoolbook" pitchFamily="18" charset="0"/>
              </a:rPr>
              <a:t>Новодвинскую крепость </a:t>
            </a:r>
          </a:p>
          <a:p>
            <a:pPr algn="just"/>
            <a:r>
              <a:rPr lang="ru-RU">
                <a:latin typeface="Century Schoolbook" pitchFamily="18" charset="0"/>
              </a:rPr>
              <a:t>в устье Северной Двины, </a:t>
            </a:r>
          </a:p>
          <a:p>
            <a:pPr algn="just"/>
            <a:r>
              <a:rPr lang="ru-RU">
                <a:latin typeface="Century Schoolbook" pitchFamily="18" charset="0"/>
              </a:rPr>
              <a:t>вблизи от Архангельска, </a:t>
            </a:r>
          </a:p>
          <a:p>
            <a:pPr algn="just"/>
            <a:r>
              <a:rPr lang="ru-RU">
                <a:latin typeface="Century Schoolbook" pitchFamily="18" charset="0"/>
              </a:rPr>
              <a:t>построенную в 1702 году Петром I. </a:t>
            </a:r>
          </a:p>
        </p:txBody>
      </p:sp>
      <p:pic>
        <p:nvPicPr>
          <p:cNvPr id="6" name="Picture 2" descr="C:\Users\byME\Desktop\Петропавловская крепость\f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4321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byME\Desktop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005263"/>
            <a:ext cx="33242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byME\Desktop\_dscn2068-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86080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byME\Desktop\ed240a808a1a5ff90e8ab30e8cf4821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1188" y="3681413"/>
            <a:ext cx="44926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3600450" cy="431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9338" y="333375"/>
            <a:ext cx="4054475" cy="2159000"/>
          </a:xfrm>
        </p:spPr>
        <p:txBody>
          <a:bodyPr>
            <a:normAutofit fontScale="70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 Существовавшую ранее крепость </a:t>
            </a:r>
            <a:r>
              <a:rPr lang="ru-RU" dirty="0" err="1" smtClean="0"/>
              <a:t>Ниеншанц</a:t>
            </a:r>
            <a:r>
              <a:rPr lang="ru-RU" dirty="0" smtClean="0"/>
              <a:t> (у впадения в Неву </a:t>
            </a:r>
            <a:r>
              <a:rPr lang="ru-RU" dirty="0" err="1" smtClean="0"/>
              <a:t>Охты</a:t>
            </a:r>
            <a:r>
              <a:rPr lang="ru-RU" dirty="0" smtClean="0"/>
              <a:t>) Петр I посчитал недостаточно пригодной для защиты Невы, новое место было выбрано им  на Заячьем острове.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074" name="Picture 2" descr="C:\Users\byME\Desktop\001_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50813"/>
            <a:ext cx="44323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byME\Desktop\293px-Nyenschantz_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781300"/>
            <a:ext cx="406876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byME\Desktop\006.SPb._Krepost_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500438"/>
            <a:ext cx="37274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580063" y="6084888"/>
            <a:ext cx="316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Century Schoolbook" pitchFamily="18" charset="0"/>
                <a:ea typeface="Times New Roman" pitchFamily="18" charset="0"/>
                <a:cs typeface="Arial" charset="0"/>
              </a:rPr>
              <a:t>Макет  крепости  в  музее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0825" y="6237288"/>
            <a:ext cx="437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entury Schoolbook" pitchFamily="18" charset="0"/>
                <a:cs typeface="Arial" charset="0"/>
              </a:rPr>
              <a:t>На  месте  крепости  у  Большеохтинского  моста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31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935038"/>
          </a:xfrm>
        </p:spPr>
        <p:txBody>
          <a:bodyPr>
            <a:normAutofit lnSpcReduction="1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1703 году Заячий остров соединён с Петроградским  Иоанновским  мостом.</a:t>
            </a:r>
            <a:endParaRPr lang="ru-RU" dirty="0"/>
          </a:p>
        </p:txBody>
      </p:sp>
      <p:pic>
        <p:nvPicPr>
          <p:cNvPr id="4101" name="Picture 5" descr="C:\Users\byME\Desktop\Иоанновские ворота\petro-pav-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31321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C:\Users\byME\Desktop\Иоанновские ворота\pic4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916113"/>
            <a:ext cx="4133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C:\Users\byME\Desktop\Иоанновские ворота\defaul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916113"/>
            <a:ext cx="4433888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C:\Users\byME\Desktop\Иоанновские ворота\krepost-petr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1916113"/>
            <a:ext cx="489585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63938" y="5589588"/>
            <a:ext cx="2293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Иоанновский  мост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260350"/>
            <a:ext cx="8229600" cy="1081088"/>
          </a:xfrm>
        </p:spPr>
        <p:txBody>
          <a:bodyPr>
            <a:normAutofit fontScale="925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 мосту мы подходим к </a:t>
            </a:r>
            <a:r>
              <a:rPr lang="ru-RU" dirty="0" err="1" smtClean="0"/>
              <a:t>Иоанновскому</a:t>
            </a:r>
            <a:r>
              <a:rPr lang="ru-RU" dirty="0" smtClean="0"/>
              <a:t> равелину  и  входим  в  </a:t>
            </a:r>
            <a:r>
              <a:rPr lang="ru-RU" dirty="0" err="1" smtClean="0"/>
              <a:t>Иоанновские</a:t>
            </a:r>
            <a:r>
              <a:rPr lang="ru-RU" dirty="0" smtClean="0"/>
              <a:t>  ворота.</a:t>
            </a:r>
            <a:endParaRPr lang="ru-RU" dirty="0"/>
          </a:p>
        </p:txBody>
      </p:sp>
      <p:pic>
        <p:nvPicPr>
          <p:cNvPr id="1030" name="Picture 6" descr="C:\Users\byME\Desktop\Иоанновские ворота\petro-pav-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989138"/>
            <a:ext cx="41624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byME\Desktop\Иоанновские ворота\37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773238"/>
            <a:ext cx="59055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byME\Desktop\Иоанновские ворота\aur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700213"/>
            <a:ext cx="6443663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620713"/>
            <a:ext cx="8362950" cy="2663825"/>
          </a:xfrm>
        </p:spPr>
        <p:txBody>
          <a:bodyPr>
            <a:normAutofit fontScale="775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Триумфальные арки (арка в переводе с латинского означает «дуга»)  в честь ратных побед строились еще в Древней Греции и Древнем Риме. Древнерусские зодчие также часто строили арки, обелиски и колонны в честь военных триумфов. Например, князь Ярослав, стремясь возвеличить Киев, повелел построить в 1037 году парадные Золотые ворота с широкими арками и надвратной церковью. </a:t>
            </a:r>
          </a:p>
        </p:txBody>
      </p:sp>
      <p:pic>
        <p:nvPicPr>
          <p:cNvPr id="2050" name="Picture 2" descr="C:\Users\byME\Desktop\Zolotye-vorota-v-Kie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924175"/>
            <a:ext cx="4808538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55650" y="6165850"/>
            <a:ext cx="3019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Золотые ворота  в  Киеве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323850"/>
            <a:ext cx="8229600" cy="1008063"/>
          </a:xfrm>
        </p:spPr>
        <p:txBody>
          <a:bodyPr>
            <a:normAutofit fontScale="85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Арки и триумфальные ворота в Санкт-Петербурге строили по строгим классическим законам античного искусства.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412875"/>
            <a:ext cx="2894012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Первыми триумфальными воротами в Петербурге стали Петровские ворота Петропавловской крепости. Они были возведены в честь освобождения берегов Невы. Петровские ворота расположены между Государевым и Меншиковым бастионами, в Петровской куртине. Вначале они служили главным входом в крепость, но затем был построен Иоанновский равелин.</a:t>
            </a:r>
          </a:p>
        </p:txBody>
      </p:sp>
      <p:pic>
        <p:nvPicPr>
          <p:cNvPr id="3074" name="Picture 2" descr="C:\Users\byME\Desktop\Петровские ворота\ар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412875"/>
            <a:ext cx="41402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Петровские  ворота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1150937"/>
          </a:xfrm>
        </p:spPr>
        <p:txBody>
          <a:bodyPr>
            <a:normAutofit fontScale="775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Деревянные ворота были построены в 1707-1708 годах по проекту Д. Трезини. В 1718 году они были заменены каменными, и в таком виде дошли до нас. 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95963" y="2276475"/>
            <a:ext cx="2520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Первоначально ворота были украшены также деревянными статуями апостола Петра (в честь которого и названы Петровскими), а также гениями славы и аллегорическими фигурами Веры и Надежды. Они, к сожалению, не сохранились.</a:t>
            </a:r>
          </a:p>
        </p:txBody>
      </p:sp>
      <p:pic>
        <p:nvPicPr>
          <p:cNvPr id="5" name="Picture 4" descr="C:\Users\byME\Desktop\Петровские ворота\c093ad1be8a4ebb57ee6bb9e55fda0d0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92375"/>
            <a:ext cx="45466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422</TotalTime>
  <Words>487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Century Schoolbook</vt:lpstr>
      <vt:lpstr>Arial</vt:lpstr>
      <vt:lpstr>Wingdings 2</vt:lpstr>
      <vt:lpstr>Wingdings</vt:lpstr>
      <vt:lpstr>Wingdings 3</vt:lpstr>
      <vt:lpstr>Calibri</vt:lpstr>
      <vt:lpstr>Times New Roman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Петропавловская  крепость  Петровские  ворота</dc:title>
  <dc:creator>byME</dc:creator>
  <cp:lastModifiedBy>User</cp:lastModifiedBy>
  <cp:revision>51</cp:revision>
  <dcterms:created xsi:type="dcterms:W3CDTF">2012-11-13T15:44:43Z</dcterms:created>
  <dcterms:modified xsi:type="dcterms:W3CDTF">2013-03-10T19:44:08Z</dcterms:modified>
</cp:coreProperties>
</file>