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sldIdLst>
    <p:sldId id="270" r:id="rId2"/>
    <p:sldId id="258" r:id="rId3"/>
    <p:sldId id="259" r:id="rId4"/>
    <p:sldId id="257" r:id="rId5"/>
    <p:sldId id="260" r:id="rId6"/>
    <p:sldId id="271" r:id="rId7"/>
    <p:sldId id="272" r:id="rId8"/>
    <p:sldId id="273" r:id="rId9"/>
    <p:sldId id="276" r:id="rId10"/>
    <p:sldId id="286" r:id="rId11"/>
    <p:sldId id="285" r:id="rId12"/>
    <p:sldId id="279" r:id="rId13"/>
    <p:sldId id="280" r:id="rId14"/>
    <p:sldId id="281" r:id="rId15"/>
    <p:sldId id="282" r:id="rId16"/>
    <p:sldId id="283" r:id="rId17"/>
    <p:sldId id="265" r:id="rId18"/>
    <p:sldId id="27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20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77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906C70C-635A-42E8-A35D-21A613AAF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65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658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A1A7F-50B4-413F-AAEF-CEB2154F3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07E0-3440-474A-9D58-59C4C367F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57F37-2E82-45B9-A59D-51F58206C7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0A3F2-828C-4728-854A-0FACDDEA2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6DD30-0719-455F-A00C-058194268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3838-04B6-4B28-9627-ACF5FBA10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29CA-E834-42E3-8912-05F6FF9B3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89427-4A54-4D87-8E63-0464906B6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F5ACF-8BB9-4A46-9BA5-C92828A9A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60BB0-4DA9-4FF3-B8E3-C1F82D150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C2E39-B569-4D1C-AE16-83DB99E39C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A8E12-4CA9-44D5-90C5-54A8E9386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CE2B0-3425-4E2A-B94F-F6C6CF631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44A64-366C-4CAA-8B65-FE7E71450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54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6554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555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555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556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6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6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49E32D7-6CF5-4082-8CD0-626C2F669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7" r:id="rId2"/>
    <p:sldLayoutId id="2147483716" r:id="rId3"/>
    <p:sldLayoutId id="2147483715" r:id="rId4"/>
    <p:sldLayoutId id="2147483714" r:id="rId5"/>
    <p:sldLayoutId id="2147483713" r:id="rId6"/>
    <p:sldLayoutId id="2147483712" r:id="rId7"/>
    <p:sldLayoutId id="2147483711" r:id="rId8"/>
    <p:sldLayoutId id="2147483710" r:id="rId9"/>
    <p:sldLayoutId id="2147483709" r:id="rId10"/>
    <p:sldLayoutId id="2147483708" r:id="rId11"/>
    <p:sldLayoutId id="2147483707" r:id="rId12"/>
    <p:sldLayoutId id="2147483706" r:id="rId13"/>
    <p:sldLayoutId id="2147483705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676400"/>
            <a:ext cx="8229600" cy="17367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Урок алгебры в 8 «а» классе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Учитель математики</a:t>
            </a:r>
          </a:p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 ЦО №1458 г. Москвы –</a:t>
            </a:r>
          </a:p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Герина Л.А. (229-354-552)</a:t>
            </a:r>
          </a:p>
          <a:p>
            <a:pPr eaLnBrk="1" hangingPunct="1">
              <a:defRPr/>
            </a:pPr>
            <a:endParaRPr lang="ru-RU" b="1" i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4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4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i="1" smtClean="0">
                <a:latin typeface="Times New Roman" pitchFamily="18" charset="0"/>
              </a:rPr>
              <a:t>Самопроверка по образцу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4725" y="1600200"/>
            <a:ext cx="7192963" cy="4495800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685800"/>
            <a:ext cx="8229600" cy="5410200"/>
          </a:xfrm>
        </p:spPr>
        <p:txBody>
          <a:bodyPr/>
          <a:lstStyle/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FF0066"/>
                </a:solidFill>
                <a:latin typeface="Times New Roman" pitchFamily="18" charset="0"/>
              </a:rPr>
              <a:t>Задания из ГИА-9:</a:t>
            </a:r>
          </a:p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</a:rPr>
              <a:t>1. </a:t>
            </a:r>
            <a:r>
              <a:rPr lang="ru-RU" sz="2800" i="1" smtClean="0">
                <a:latin typeface="Times New Roman" pitchFamily="18" charset="0"/>
              </a:rPr>
              <a:t>Графиком какой из данных функций является парабола, расположенная в нижней полуплоскости?</a:t>
            </a:r>
          </a:p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а) у=х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/5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е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   </a:t>
            </a:r>
            <a:r>
              <a:rPr lang="ru-RU" sz="4400" smtClean="0">
                <a:latin typeface="Times New Roman" pitchFamily="18" charset="0"/>
              </a:rPr>
              <a:t>б) у=5/х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в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   </a:t>
            </a:r>
            <a:r>
              <a:rPr lang="ru-RU" sz="4400" smtClean="0">
                <a:latin typeface="Times New Roman" pitchFamily="18" charset="0"/>
              </a:rPr>
              <a:t>в) у=5х  </a:t>
            </a: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ш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г) у=-5х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г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838200"/>
            <a:ext cx="8229600" cy="6019800"/>
          </a:xfrm>
        </p:spPr>
        <p:txBody>
          <a:bodyPr/>
          <a:lstStyle/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2.Найдите область определения функции</a:t>
            </a:r>
          </a:p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 у=-5х</a:t>
            </a:r>
            <a:r>
              <a:rPr lang="ru-RU" sz="2800" i="1" baseline="30000" smtClean="0">
                <a:latin typeface="Times New Roman" pitchFamily="18" charset="0"/>
              </a:rPr>
              <a:t>2</a:t>
            </a:r>
            <a:endParaRPr lang="ru-RU" sz="2800" i="1" smtClean="0">
              <a:latin typeface="Times New Roman" pitchFamily="18" charset="0"/>
            </a:endParaRP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а) х</a:t>
            </a:r>
            <a:r>
              <a:rPr lang="en-US" sz="4400" smtClean="0">
                <a:latin typeface="Times New Roman" pitchFamily="18" charset="0"/>
              </a:rPr>
              <a:t>&gt;0</a:t>
            </a:r>
            <a:r>
              <a:rPr lang="ru-RU" sz="4400" smtClean="0">
                <a:latin typeface="Times New Roman" pitchFamily="18" charset="0"/>
              </a:rPr>
              <a:t> </a:t>
            </a: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</a:t>
            </a:r>
            <a:r>
              <a:rPr lang="en-US" sz="4400" smtClean="0">
                <a:solidFill>
                  <a:srgbClr val="002060"/>
                </a:solidFill>
                <a:latin typeface="Times New Roman" pitchFamily="18" charset="0"/>
              </a:rPr>
              <a:t>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а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б) </a:t>
            </a:r>
            <a:r>
              <a:rPr lang="ru-RU" sz="1800" i="1" smtClean="0">
                <a:latin typeface="Times New Roman" pitchFamily="18" charset="0"/>
              </a:rPr>
              <a:t>вся числовая прямая</a:t>
            </a:r>
            <a:r>
              <a:rPr lang="ru-RU" sz="4400" smtClean="0">
                <a:latin typeface="Times New Roman" pitchFamily="18" charset="0"/>
              </a:rPr>
              <a:t>  </a:t>
            </a:r>
            <a:r>
              <a:rPr lang="en-US" sz="4400" smtClean="0">
                <a:latin typeface="Times New Roman" pitchFamily="18" charset="0"/>
              </a:rPr>
              <a:t>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р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в) х</a:t>
            </a:r>
            <a:r>
              <a:rPr lang="en-US" sz="4400" smtClean="0">
                <a:latin typeface="Times New Roman" pitchFamily="18" charset="0"/>
              </a:rPr>
              <a:t>&lt;0</a:t>
            </a:r>
            <a:r>
              <a:rPr lang="ru-RU" sz="4400" smtClean="0">
                <a:latin typeface="Times New Roman" pitchFamily="18" charset="0"/>
              </a:rPr>
              <a:t>          </a:t>
            </a:r>
            <a:r>
              <a:rPr lang="en-US" sz="4400" smtClean="0">
                <a:latin typeface="Times New Roman" pitchFamily="18" charset="0"/>
              </a:rPr>
              <a:t>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й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г) х</a:t>
            </a:r>
            <a:r>
              <a:rPr lang="en-US" sz="4400" smtClean="0">
                <a:latin typeface="Times New Roman" pitchFamily="18" charset="0"/>
              </a:rPr>
              <a:t>&lt;-5</a:t>
            </a:r>
            <a:r>
              <a:rPr lang="ru-RU" sz="4400" smtClean="0">
                <a:latin typeface="Times New Roman" pitchFamily="18" charset="0"/>
              </a:rPr>
              <a:t>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п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914400"/>
            <a:ext cx="8229600" cy="5181600"/>
          </a:xfrm>
        </p:spPr>
        <p:txBody>
          <a:bodyPr/>
          <a:lstStyle/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3.Найти область значений функции у=-5х</a:t>
            </a:r>
            <a:r>
              <a:rPr lang="ru-RU" sz="2800" i="1" baseline="30000" smtClean="0">
                <a:latin typeface="Times New Roman" pitchFamily="18" charset="0"/>
              </a:rPr>
              <a:t>2</a:t>
            </a:r>
            <a:r>
              <a:rPr lang="ru-RU" sz="2800" i="1" smtClean="0">
                <a:latin typeface="Times New Roman" pitchFamily="18" charset="0"/>
              </a:rPr>
              <a:t> </a:t>
            </a:r>
            <a:endParaRPr lang="en-US" sz="2800" i="1" smtClean="0">
              <a:latin typeface="Times New Roman" pitchFamily="18" charset="0"/>
            </a:endParaRPr>
          </a:p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</a:t>
            </a:r>
            <a:r>
              <a:rPr lang="ru-RU" sz="4400" smtClean="0">
                <a:latin typeface="Times New Roman" pitchFamily="18" charset="0"/>
                <a:hlinkClick r:id="" action="ppaction://hlinkshowjump?jump=lastslide"/>
              </a:rPr>
              <a:t>а) у</a:t>
            </a:r>
            <a:r>
              <a:rPr lang="en-US" sz="4400" smtClean="0">
                <a:latin typeface="Times New Roman" pitchFamily="18" charset="0"/>
                <a:hlinkClick r:id="" action="ppaction://hlinkshowjump?jump=lastslide"/>
              </a:rPr>
              <a:t>&lt;0</a:t>
            </a:r>
            <a:r>
              <a:rPr lang="en-US" sz="4400" smtClean="0">
                <a:latin typeface="Times New Roman" pitchFamily="18" charset="0"/>
              </a:rPr>
              <a:t> </a:t>
            </a:r>
            <a:r>
              <a:rPr lang="ru-RU" sz="4400" smtClean="0">
                <a:latin typeface="Times New Roman" pitchFamily="18" charset="0"/>
              </a:rPr>
              <a:t> 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п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</a:t>
            </a:r>
            <a:r>
              <a:rPr lang="ru-RU" sz="4400" smtClean="0">
                <a:latin typeface="Times New Roman" pitchFamily="18" charset="0"/>
                <a:hlinkClick r:id="" action="ppaction://hlinkshowjump?jump=nextslide"/>
              </a:rPr>
              <a:t>б) у   </a:t>
            </a:r>
            <a:r>
              <a:rPr lang="en-US" sz="4400" smtClean="0">
                <a:latin typeface="Times New Roman" pitchFamily="18" charset="0"/>
                <a:hlinkClick r:id="" action="ppaction://hlinkshowjump?jump=nextslide"/>
              </a:rPr>
              <a:t>0</a:t>
            </a:r>
            <a:r>
              <a:rPr lang="ru-RU" sz="4400" smtClean="0">
                <a:latin typeface="Times New Roman" pitchFamily="18" charset="0"/>
              </a:rPr>
              <a:t> 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а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</a:t>
            </a:r>
            <a:r>
              <a:rPr lang="ru-RU" sz="4400" smtClean="0">
                <a:latin typeface="Times New Roman" pitchFamily="18" charset="0"/>
                <a:hlinkClick r:id="" action="ppaction://hlinkshowjump?jump=lastslide"/>
              </a:rPr>
              <a:t>в) у</a:t>
            </a:r>
            <a:r>
              <a:rPr lang="en-US" sz="4400" smtClean="0">
                <a:latin typeface="Times New Roman" pitchFamily="18" charset="0"/>
                <a:hlinkClick r:id="" action="ppaction://hlinkshowjump?jump=lastslide"/>
              </a:rPr>
              <a:t>&gt;0</a:t>
            </a:r>
            <a:r>
              <a:rPr lang="ru-RU" sz="4400" smtClean="0">
                <a:latin typeface="Times New Roman" pitchFamily="18" charset="0"/>
              </a:rPr>
              <a:t>   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ф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</a:t>
            </a:r>
            <a:r>
              <a:rPr lang="ru-RU" sz="4400" smtClean="0">
                <a:latin typeface="Times New Roman" pitchFamily="18" charset="0"/>
                <a:hlinkClick r:id="" action="ppaction://hlinkshowjump?jump=lastslide"/>
              </a:rPr>
              <a:t>г) </a:t>
            </a:r>
            <a:r>
              <a:rPr lang="ru-RU" sz="2800" smtClean="0">
                <a:latin typeface="Times New Roman" pitchFamily="18" charset="0"/>
                <a:hlinkClick r:id="" action="ppaction://hlinkshowjump?jump=lastslide"/>
              </a:rPr>
              <a:t>вся числовая прямая</a:t>
            </a:r>
            <a:r>
              <a:rPr lang="ru-RU" sz="4400" smtClean="0">
                <a:latin typeface="Times New Roman" pitchFamily="18" charset="0"/>
              </a:rPr>
              <a:t>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ь</a:t>
            </a:r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5367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365500" y="2362200"/>
          <a:ext cx="508000" cy="609600"/>
        </p:xfrm>
        <a:graphic>
          <a:graphicData uri="http://schemas.openxmlformats.org/presentationml/2006/ole">
            <p:oleObj spid="_x0000_s15369" name="Формула" r:id="rId4" imgW="126720" imgH="152280" progId="Equation.3">
              <p:embed/>
            </p:oleObj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3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47688" indent="-411163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4.</a:t>
            </a:r>
            <a:r>
              <a:rPr lang="ru-RU" sz="4400" smtClean="0">
                <a:latin typeface="Times New Roman" pitchFamily="18" charset="0"/>
              </a:rPr>
              <a:t> </a:t>
            </a:r>
            <a:r>
              <a:rPr lang="ru-RU" sz="2800" i="1" smtClean="0">
                <a:latin typeface="Times New Roman" pitchFamily="18" charset="0"/>
              </a:rPr>
              <a:t>Ветви какой параболы расположены дальше от оси ОУ ?</a:t>
            </a:r>
            <a:endParaRPr lang="ru-RU" sz="4400" b="1" smtClean="0">
              <a:latin typeface="Times New Roman" pitchFamily="18" charset="0"/>
            </a:endParaRPr>
          </a:p>
          <a:p>
            <a:pPr marL="547688" indent="-4111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</a:rPr>
              <a:t>               </a:t>
            </a:r>
            <a:r>
              <a:rPr lang="ru-RU" sz="4400" smtClean="0">
                <a:latin typeface="Times New Roman" pitchFamily="18" charset="0"/>
              </a:rPr>
              <a:t>а) у=-15х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ц</a:t>
            </a:r>
          </a:p>
          <a:p>
            <a:pPr marL="547688" indent="-4111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б) у=-9х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э</a:t>
            </a:r>
          </a:p>
          <a:p>
            <a:pPr marL="547688" indent="-4111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   </a:t>
            </a:r>
            <a:r>
              <a:rPr lang="ru-RU" sz="4400" smtClean="0">
                <a:latin typeface="Times New Roman" pitchFamily="18" charset="0"/>
              </a:rPr>
              <a:t>в) у=-х</a:t>
            </a:r>
            <a:r>
              <a:rPr lang="ru-RU" sz="4400" baseline="30000" smtClean="0">
                <a:latin typeface="Times New Roman" pitchFamily="18" charset="0"/>
              </a:rPr>
              <a:t>2</a:t>
            </a:r>
            <a:r>
              <a:rPr lang="ru-RU" sz="4400" smtClean="0">
                <a:latin typeface="Times New Roman" pitchFamily="18" charset="0"/>
              </a:rPr>
              <a:t>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ф</a:t>
            </a:r>
          </a:p>
          <a:p>
            <a:pPr marL="547688" indent="-4111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 г) у=-5х</a:t>
            </a:r>
            <a:r>
              <a:rPr lang="ru-RU" sz="4400" baseline="30000" smtClean="0">
                <a:latin typeface="Times New Roman" pitchFamily="18" charset="0"/>
              </a:rPr>
              <a:t>2  </a:t>
            </a:r>
            <a:r>
              <a:rPr lang="ru-RU" sz="4400" smtClean="0">
                <a:latin typeface="Times New Roman" pitchFamily="18" charset="0"/>
              </a:rPr>
              <a:t>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ж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5. Укажите промежутки возрастания функции у=-5х</a:t>
            </a:r>
            <a:r>
              <a:rPr lang="ru-RU" sz="2800" i="1" baseline="30000" smtClean="0">
                <a:latin typeface="Times New Roman" pitchFamily="18" charset="0"/>
              </a:rPr>
              <a:t>2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а) при х</a:t>
            </a:r>
            <a:r>
              <a:rPr lang="en-US" sz="4400" smtClean="0">
                <a:latin typeface="Times New Roman" pitchFamily="18" charset="0"/>
              </a:rPr>
              <a:t>&gt;0  </a:t>
            </a:r>
            <a:r>
              <a:rPr lang="ru-RU" sz="4400" smtClean="0">
                <a:latin typeface="Times New Roman" pitchFamily="18" charset="0"/>
              </a:rPr>
              <a:t>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ч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б) при х</a:t>
            </a:r>
            <a:r>
              <a:rPr lang="en-US" sz="4400" smtClean="0">
                <a:latin typeface="Times New Roman" pitchFamily="18" charset="0"/>
              </a:rPr>
              <a:t>&lt;0 </a:t>
            </a:r>
            <a:r>
              <a:rPr lang="ru-RU" sz="4400" smtClean="0">
                <a:latin typeface="Times New Roman" pitchFamily="18" charset="0"/>
              </a:rPr>
              <a:t>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о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в) при</a:t>
            </a:r>
            <a:r>
              <a:rPr lang="en-US" sz="4400" smtClean="0">
                <a:latin typeface="Times New Roman" pitchFamily="18" charset="0"/>
              </a:rPr>
              <a:t> </a:t>
            </a:r>
            <a:r>
              <a:rPr lang="ru-RU" sz="4400" smtClean="0">
                <a:latin typeface="Times New Roman" pitchFamily="18" charset="0"/>
              </a:rPr>
              <a:t>х   </a:t>
            </a:r>
            <a:r>
              <a:rPr lang="en-US" sz="4400" smtClean="0">
                <a:latin typeface="Times New Roman" pitchFamily="18" charset="0"/>
              </a:rPr>
              <a:t>0</a:t>
            </a:r>
            <a:r>
              <a:rPr lang="ru-RU" sz="4400" smtClean="0">
                <a:latin typeface="Times New Roman" pitchFamily="18" charset="0"/>
              </a:rPr>
              <a:t>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и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</a:t>
            </a:r>
            <a:r>
              <a:rPr lang="ru-RU" sz="4400" smtClean="0">
                <a:latin typeface="Times New Roman" pitchFamily="18" charset="0"/>
              </a:rPr>
              <a:t>г) при х   </a:t>
            </a:r>
            <a:r>
              <a:rPr lang="en-US" sz="4400" smtClean="0">
                <a:latin typeface="Times New Roman" pitchFamily="18" charset="0"/>
              </a:rPr>
              <a:t>0</a:t>
            </a:r>
            <a:r>
              <a:rPr lang="ru-RU" sz="4400" smtClean="0">
                <a:latin typeface="Times New Roman" pitchFamily="18" charset="0"/>
              </a:rPr>
              <a:t>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т</a:t>
            </a: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4267200" y="3657600"/>
          <a:ext cx="444500" cy="609600"/>
        </p:xfrm>
        <a:graphic>
          <a:graphicData uri="http://schemas.openxmlformats.org/presentationml/2006/ole">
            <p:oleObj spid="_x0000_s17413" name="Формула" r:id="rId3" imgW="126720" imgH="15228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191000" y="4495800"/>
          <a:ext cx="508000" cy="609600"/>
        </p:xfrm>
        <a:graphic>
          <a:graphicData uri="http://schemas.openxmlformats.org/presentationml/2006/ole">
            <p:oleObj spid="_x0000_s17415" name="Формула" r:id="rId4" imgW="126720" imgH="152280" progId="Equation.3">
              <p:embed/>
            </p:oleObj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762000"/>
            <a:ext cx="8229600" cy="5334000"/>
          </a:xfrm>
        </p:spPr>
        <p:txBody>
          <a:bodyPr/>
          <a:lstStyle/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6.Укажите наименьшее значение функции</a:t>
            </a:r>
            <a:endParaRPr lang="en-US" sz="2800" i="1" smtClean="0">
              <a:latin typeface="Times New Roman" pitchFamily="18" charset="0"/>
            </a:endParaRPr>
          </a:p>
          <a:p>
            <a:pPr marL="547688" indent="-411163" algn="ctr" eaLnBrk="1" hangingPunct="1">
              <a:buFont typeface="Wingdings" pitchFamily="2" charset="2"/>
              <a:buNone/>
            </a:pPr>
            <a:r>
              <a:rPr lang="ru-RU" sz="2800" i="1" smtClean="0">
                <a:latin typeface="Times New Roman" pitchFamily="18" charset="0"/>
              </a:rPr>
              <a:t> у=-5х</a:t>
            </a:r>
            <a:r>
              <a:rPr lang="ru-RU" sz="2800" i="1" baseline="30000" smtClean="0">
                <a:latin typeface="Times New Roman" pitchFamily="18" charset="0"/>
              </a:rPr>
              <a:t>2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а) 0    </a:t>
            </a: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ы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б) </a:t>
            </a:r>
            <a:r>
              <a:rPr lang="ru-RU" sz="2800" i="1" smtClean="0">
                <a:latin typeface="Times New Roman" pitchFamily="18" charset="0"/>
              </a:rPr>
              <a:t>не существует</a:t>
            </a: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к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rgbClr val="002060"/>
                </a:solidFill>
                <a:latin typeface="Times New Roman" pitchFamily="18" charset="0"/>
              </a:rPr>
              <a:t>              </a:t>
            </a:r>
            <a:r>
              <a:rPr lang="ru-RU" sz="4400" smtClean="0">
                <a:latin typeface="Times New Roman" pitchFamily="18" charset="0"/>
              </a:rPr>
              <a:t>в) -5    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д</a:t>
            </a:r>
          </a:p>
          <a:p>
            <a:pPr marL="547688" indent="-411163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              г) 5                       </a:t>
            </a:r>
            <a:r>
              <a:rPr lang="ru-RU" sz="4400" smtClean="0">
                <a:solidFill>
                  <a:srgbClr val="FF0000"/>
                </a:solidFill>
                <a:latin typeface="Times New Roman" pitchFamily="18" charset="0"/>
              </a:rPr>
              <a:t>в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78588" y="457200"/>
            <a:ext cx="2665412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990600" y="0"/>
            <a:ext cx="4000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611617"/>
              </a:solidFill>
            </a:endParaRPr>
          </a:p>
        </p:txBody>
      </p:sp>
      <p:graphicFrame>
        <p:nvGraphicFramePr>
          <p:cNvPr id="78857" name="Group 9"/>
          <p:cNvGraphicFramePr>
            <a:graphicFrameLocks noGrp="1"/>
          </p:cNvGraphicFramePr>
          <p:nvPr/>
        </p:nvGraphicFramePr>
        <p:xfrm>
          <a:off x="0" y="642938"/>
          <a:ext cx="6286500" cy="5427664"/>
        </p:xfrm>
        <a:graphic>
          <a:graphicData uri="http://schemas.openxmlformats.org/drawingml/2006/table">
            <a:tbl>
              <a:tblPr/>
              <a:tblGrid>
                <a:gridCol w="6286500"/>
              </a:tblGrid>
              <a:tr h="1303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Путь, пройденный телом за первые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секунд свободного падения,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может быть вычислен по формуле: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8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где 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≈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9,8 м/с</a:t>
                      </a:r>
                      <a:r>
                        <a:rPr kumimoji="0" lang="ru-RU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 рисунке приведен график зависимости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от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Найдите по графику: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а) расстояние, которое пролетит падающий  камень за первые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 с;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б) время, за которое камень пролетит вые 250 м.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64" name="Object 3"/>
          <p:cNvGraphicFramePr>
            <a:graphicFrameLocks noChangeAspect="1"/>
          </p:cNvGraphicFramePr>
          <p:nvPr/>
        </p:nvGraphicFramePr>
        <p:xfrm>
          <a:off x="2514600" y="1905000"/>
          <a:ext cx="1309688" cy="900113"/>
        </p:xfrm>
        <a:graphic>
          <a:graphicData uri="http://schemas.openxmlformats.org/presentationml/2006/ole">
            <p:oleObj spid="_x0000_s19464" name="Equation" r:id="rId4" imgW="609600" imgH="4191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д/з: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П.17 учебника читать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№17.2,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№17.3,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№17.11</a:t>
            </a:r>
          </a:p>
          <a:p>
            <a:pPr algn="ctr" eaLnBrk="1" hangingPunct="1">
              <a:buFontTx/>
              <a:buNone/>
            </a:pPr>
            <a:r>
              <a:rPr lang="ru-RU" smtClean="0">
                <a:latin typeface="Times New Roman" pitchFamily="18" charset="0"/>
              </a:rPr>
              <a:t>Удачи!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000" b="1" i="1" smtClean="0">
                <a:latin typeface="Times New Roman" pitchFamily="18" charset="0"/>
              </a:rPr>
              <a:t>Траектория движения комет</a:t>
            </a:r>
            <a:br>
              <a:rPr lang="ru-RU" sz="3000" b="1" i="1" smtClean="0">
                <a:latin typeface="Times New Roman" pitchFamily="18" charset="0"/>
              </a:rPr>
            </a:br>
            <a:r>
              <a:rPr lang="ru-RU" sz="3000" b="1" i="1" smtClean="0">
                <a:latin typeface="Times New Roman" pitchFamily="18" charset="0"/>
              </a:rPr>
              <a:t>в межпланетном пространстве</a:t>
            </a:r>
            <a:r>
              <a:rPr lang="ru-RU" sz="3000" b="1" smtClean="0"/>
              <a:t> </a:t>
            </a:r>
            <a:endParaRPr lang="ru-RU" sz="2900" b="1" smtClean="0"/>
          </a:p>
        </p:txBody>
      </p:sp>
      <p:pic>
        <p:nvPicPr>
          <p:cNvPr id="4099" name="Рисунок 6" descr="Parabolic_orbit.gif"/>
          <p:cNvPicPr>
            <a:picLocks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7750" y="2419350"/>
            <a:ext cx="2857500" cy="2857500"/>
          </a:xfrm>
          <a:noFill/>
        </p:spPr>
      </p:pic>
      <p:pic>
        <p:nvPicPr>
          <p:cNvPr id="18436" name="Рисунок 2" descr="Движение кометы.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5800" y="1447800"/>
            <a:ext cx="3429000" cy="1962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7" name="Picture 4" descr="934B Chaotic Parabolas Web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24600" y="3505200"/>
            <a:ext cx="2136775" cy="3086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latin typeface="Times New Roman" pitchFamily="18" charset="0"/>
              </a:rPr>
              <a:t>Архитектурные сооружения</a:t>
            </a:r>
          </a:p>
        </p:txBody>
      </p:sp>
      <p:pic>
        <p:nvPicPr>
          <p:cNvPr id="8" name="Picture 5" descr="9545-2000-20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371600"/>
            <a:ext cx="3810000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628" name="Picture 2" descr="most_okt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86400" y="1219200"/>
            <a:ext cx="3276600" cy="2620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625" name="Picture 4" descr="img_2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19400" y="3810000"/>
            <a:ext cx="2028825" cy="2705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4" descr="176_jk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105400" y="3962400"/>
            <a:ext cx="3216275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i="1" smtClean="0">
                <a:latin typeface="Times New Roman" pitchFamily="18" charset="0"/>
              </a:rPr>
              <a:t>Архитектурные сооружения</a:t>
            </a:r>
          </a:p>
        </p:txBody>
      </p:sp>
      <p:pic>
        <p:nvPicPr>
          <p:cNvPr id="4" name="Picture 3" descr="43-09-01_resiz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52600" y="1179513"/>
            <a:ext cx="6324600" cy="4745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Траектория движения</a:t>
            </a:r>
          </a:p>
        </p:txBody>
      </p:sp>
      <p:pic>
        <p:nvPicPr>
          <p:cNvPr id="19459" name="Picture 4" descr="oase-pond-jet-image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8200" y="1954213"/>
            <a:ext cx="4038600" cy="37861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58" name="Picture 3" descr="mpftimelaps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1600200"/>
            <a:ext cx="3843338" cy="2209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5" name="Picture 3" descr="7a5530bff8c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17600" y="3886200"/>
            <a:ext cx="2716213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Тема урока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4400" b="1" i="1" smtClean="0">
                <a:latin typeface="Georgia" pitchFamily="18" charset="0"/>
              </a:rPr>
              <a:t>  </a:t>
            </a:r>
            <a:r>
              <a:rPr lang="ru-RU" sz="4400" b="1" i="1" smtClean="0">
                <a:latin typeface="Times New Roman" pitchFamily="18" charset="0"/>
              </a:rPr>
              <a:t>Функция у=кх</a:t>
            </a:r>
            <a:r>
              <a:rPr lang="ru-RU" sz="4400" b="1" i="1" baseline="30000" smtClean="0">
                <a:latin typeface="Times New Roman" pitchFamily="18" charset="0"/>
              </a:rPr>
              <a:t>2</a:t>
            </a:r>
            <a:r>
              <a:rPr lang="ru-RU" sz="4400" b="1" i="1" smtClean="0">
                <a:latin typeface="Times New Roman" pitchFamily="18" charset="0"/>
              </a:rPr>
              <a:t>, ее график и свойства 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870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66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4000" b="1" i="1" smtClean="0">
                <a:latin typeface="Times New Roman" pitchFamily="18" charset="0"/>
              </a:rPr>
              <a:t>План построения графика функции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1.Заполнить таблицу значений</a:t>
            </a:r>
          </a:p>
          <a:p>
            <a:pPr eaLnBrk="1" hangingPunct="1">
              <a:buFontTx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2.Построить точки на координатной плоскости</a:t>
            </a:r>
          </a:p>
          <a:p>
            <a:pPr eaLnBrk="1" hangingPunct="1">
              <a:buFontTx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3.Соединить построенные точки плавной линией</a:t>
            </a:r>
          </a:p>
          <a:p>
            <a:pPr eaLnBrk="1" hangingPunct="1">
              <a:buFontTx/>
              <a:buNone/>
              <a:defRPr/>
            </a:pPr>
            <a:r>
              <a:rPr lang="ru-RU" sz="2800" b="1" i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4.Подписать название функции</a:t>
            </a:r>
          </a:p>
          <a:p>
            <a:pPr eaLnBrk="1" hangingPunct="1">
              <a:defRPr/>
            </a:pP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1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0" grpId="1"/>
      <p:bldP spid="89091" grpId="0" build="p"/>
      <p:bldP spid="89091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66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latin typeface="Times New Roman" pitchFamily="18" charset="0"/>
              </a:rPr>
              <a:t>Задание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600200"/>
            <a:ext cx="4038600" cy="4495800"/>
          </a:xfrm>
        </p:spPr>
        <p:txBody>
          <a:bodyPr/>
          <a:lstStyle/>
          <a:p>
            <a:pPr eaLnBrk="1" hangingPunct="1"/>
            <a:r>
              <a:rPr lang="ru-RU" sz="2400" b="1" i="1" smtClean="0">
                <a:latin typeface="Times New Roman" pitchFamily="18" charset="0"/>
              </a:rPr>
              <a:t>1,2 группа</a:t>
            </a:r>
          </a:p>
          <a:p>
            <a:pPr eaLnBrk="1" hangingPunct="1">
              <a:buFontTx/>
              <a:buNone/>
            </a:pPr>
            <a:r>
              <a:rPr lang="ru-RU" sz="1800" b="1" i="1" smtClean="0">
                <a:latin typeface="Times New Roman" pitchFamily="18" charset="0"/>
              </a:rPr>
              <a:t>     Постройте графики функций и определите, в каких координатных четвертях расположены графики данных функций.  Сделайте вывод как расположен график в зависимости от  коэффициента к :</a:t>
            </a:r>
          </a:p>
          <a:p>
            <a:pPr eaLnBrk="1" hangingPunct="1">
              <a:buFontTx/>
              <a:buNone/>
            </a:pPr>
            <a:r>
              <a:rPr lang="ru-RU" sz="1400" smtClean="0">
                <a:latin typeface="Times New Roman" pitchFamily="18" charset="0"/>
              </a:rPr>
              <a:t>                       </a:t>
            </a:r>
            <a:endParaRPr 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smtClean="0">
                <a:latin typeface="Times New Roman" pitchFamily="18" charset="0"/>
              </a:rPr>
              <a:t>    у=4х</a:t>
            </a:r>
            <a:r>
              <a:rPr lang="ru-RU" baseline="30000" smtClean="0">
                <a:latin typeface="Times New Roman" pitchFamily="18" charset="0"/>
              </a:rPr>
              <a:t>2</a:t>
            </a:r>
            <a:r>
              <a:rPr lang="ru-RU" sz="1400" smtClean="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1400" smtClean="0">
                <a:latin typeface="Times New Roman" pitchFamily="18" charset="0"/>
              </a:rPr>
              <a:t>         </a:t>
            </a:r>
            <a:r>
              <a:rPr lang="ru-RU" smtClean="0">
                <a:latin typeface="Times New Roman" pitchFamily="18" charset="0"/>
              </a:rPr>
              <a:t>У=2х</a:t>
            </a:r>
            <a:r>
              <a:rPr lang="ru-RU" baseline="30000" smtClean="0">
                <a:latin typeface="Times New Roman" pitchFamily="18" charset="0"/>
              </a:rPr>
              <a:t>2</a:t>
            </a:r>
            <a:r>
              <a:rPr lang="ru-RU" sz="1400" baseline="30000" smtClean="0">
                <a:latin typeface="Times New Roman" pitchFamily="18" charset="0"/>
              </a:rPr>
              <a:t> </a:t>
            </a:r>
            <a:r>
              <a:rPr lang="ru-RU" baseline="30000" smtClean="0">
                <a:latin typeface="Times New Roman" pitchFamily="18" charset="0"/>
              </a:rPr>
              <a:t> 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latin typeface="Times New Roman" pitchFamily="18" charset="0"/>
              </a:rPr>
              <a:t>3,4 группа</a:t>
            </a:r>
          </a:p>
          <a:p>
            <a:pPr eaLnBrk="1" hangingPunct="1">
              <a:buFontTx/>
              <a:buNone/>
              <a:defRPr/>
            </a:pPr>
            <a:r>
              <a:rPr lang="ru-RU" sz="1800" b="1" i="1" smtClean="0">
                <a:latin typeface="Times New Roman" pitchFamily="18" charset="0"/>
              </a:rPr>
              <a:t>     Постройте графики функций и определите, в каких координатных четвертях расположены графики данных функций.  Сделайте вывод  как расположен график в зависимости от  коэффициента к :</a:t>
            </a:r>
          </a:p>
          <a:p>
            <a:pPr eaLnBrk="1" hangingPunct="1">
              <a:buFontTx/>
              <a:buNone/>
              <a:defRPr/>
            </a:pPr>
            <a:r>
              <a:rPr lang="ru-RU" sz="1400" smtClean="0">
                <a:latin typeface="Times New Roman" pitchFamily="18" charset="0"/>
              </a:rPr>
              <a:t>                    </a:t>
            </a:r>
            <a:r>
              <a:rPr lang="ru-RU" smtClean="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ru-RU" smtClean="0">
                <a:latin typeface="Times New Roman" pitchFamily="18" charset="0"/>
              </a:rPr>
              <a:t>   у=-4х</a:t>
            </a:r>
            <a:r>
              <a:rPr lang="ru-RU" baseline="30000" smtClean="0">
                <a:latin typeface="Times New Roman" pitchFamily="18" charset="0"/>
              </a:rPr>
              <a:t>2</a:t>
            </a:r>
            <a:endParaRPr lang="ru-RU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mtClean="0">
                <a:latin typeface="Times New Roman" pitchFamily="18" charset="0"/>
              </a:rPr>
              <a:t>   У=-2х</a:t>
            </a:r>
            <a:r>
              <a:rPr lang="ru-RU" baseline="30000" smtClean="0">
                <a:latin typeface="Times New Roman" pitchFamily="18" charset="0"/>
              </a:rPr>
              <a:t>2</a:t>
            </a:r>
          </a:p>
          <a:p>
            <a:pPr eaLnBrk="1" hangingPunct="1">
              <a:defRPr/>
            </a:pPr>
            <a:endParaRPr lang="ru-RU" smtClean="0"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2400" b="1" i="1" smtClean="0">
              <a:effectLst>
                <a:outerShdw blurRad="38100" dist="38100" dir="2700000" algn="tl">
                  <a:srgbClr val="000000"/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i="1" smtClean="0">
                <a:latin typeface="Times New Roman" pitchFamily="18" charset="0"/>
              </a:rPr>
              <a:t>На рис. изображены графики функций у=кх</a:t>
            </a:r>
            <a:r>
              <a:rPr lang="ru-RU" sz="2000" i="1" baseline="30000" smtClean="0">
                <a:latin typeface="Times New Roman" pitchFamily="18" charset="0"/>
              </a:rPr>
              <a:t>2</a:t>
            </a:r>
            <a:r>
              <a:rPr lang="ru-RU" sz="2000" i="1" smtClean="0">
                <a:latin typeface="Times New Roman" pitchFamily="18" charset="0"/>
              </a:rPr>
              <a:t>.</a:t>
            </a:r>
            <a:br>
              <a:rPr lang="ru-RU" sz="2000" i="1" smtClean="0">
                <a:latin typeface="Times New Roman" pitchFamily="18" charset="0"/>
              </a:rPr>
            </a:br>
            <a:r>
              <a:rPr lang="ru-RU" sz="2000" i="1" smtClean="0">
                <a:latin typeface="Times New Roman" pitchFamily="18" charset="0"/>
              </a:rPr>
              <a:t>Для каждого графика укажите соответствующее ему значение коэффициента </a:t>
            </a:r>
            <a:r>
              <a:rPr lang="ru-RU" sz="2000" b="1" i="1" smtClean="0">
                <a:latin typeface="Times New Roman" pitchFamily="18" charset="0"/>
              </a:rPr>
              <a:t>к.</a:t>
            </a:r>
          </a:p>
        </p:txBody>
      </p:sp>
      <p:pic>
        <p:nvPicPr>
          <p:cNvPr id="11267" name="Picture 8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90600" y="1600200"/>
            <a:ext cx="7192963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371</TotalTime>
  <Words>384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Georgia</vt:lpstr>
      <vt:lpstr>Wingdings</vt:lpstr>
      <vt:lpstr>Вершина горы</vt:lpstr>
      <vt:lpstr>MathType 6.0 Equation</vt:lpstr>
      <vt:lpstr>Microsoft Equation 3.0</vt:lpstr>
      <vt:lpstr>Урок алгебры в 8 «а» классе</vt:lpstr>
      <vt:lpstr>Траектория движения комет в межпланетном пространстве </vt:lpstr>
      <vt:lpstr>Архитектурные сооружения</vt:lpstr>
      <vt:lpstr>Архитектурные сооружения</vt:lpstr>
      <vt:lpstr>Траектория движения</vt:lpstr>
      <vt:lpstr>Тема урока</vt:lpstr>
      <vt:lpstr>План построения графика функции</vt:lpstr>
      <vt:lpstr>Задание</vt:lpstr>
      <vt:lpstr>На рис. изображены графики функций у=кх2. Для каждого графика укажите соответствующее ему значение коэффициента к.</vt:lpstr>
      <vt:lpstr>Самопроверка по образцу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д/з: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123</dc:creator>
  <cp:lastModifiedBy>revaz</cp:lastModifiedBy>
  <cp:revision>30</cp:revision>
  <cp:lastPrinted>1601-01-01T00:00:00Z</cp:lastPrinted>
  <dcterms:created xsi:type="dcterms:W3CDTF">2012-12-06T18:21:30Z</dcterms:created>
  <dcterms:modified xsi:type="dcterms:W3CDTF">2013-04-16T15:08:10Z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