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6"/>
  </p:notesMasterIdLst>
  <p:sldIdLst>
    <p:sldId id="427" r:id="rId2"/>
    <p:sldId id="416" r:id="rId3"/>
    <p:sldId id="418" r:id="rId4"/>
    <p:sldId id="404" r:id="rId5"/>
    <p:sldId id="417" r:id="rId6"/>
    <p:sldId id="419" r:id="rId7"/>
    <p:sldId id="421" r:id="rId8"/>
    <p:sldId id="420" r:id="rId9"/>
    <p:sldId id="256" r:id="rId10"/>
    <p:sldId id="257" r:id="rId11"/>
    <p:sldId id="269" r:id="rId12"/>
    <p:sldId id="270" r:id="rId13"/>
    <p:sldId id="272" r:id="rId14"/>
    <p:sldId id="271" r:id="rId15"/>
    <p:sldId id="274" r:id="rId16"/>
    <p:sldId id="275" r:id="rId17"/>
    <p:sldId id="276" r:id="rId18"/>
    <p:sldId id="277" r:id="rId19"/>
    <p:sldId id="278" r:id="rId20"/>
    <p:sldId id="279" r:id="rId21"/>
    <p:sldId id="280" r:id="rId22"/>
    <p:sldId id="292" r:id="rId23"/>
    <p:sldId id="282" r:id="rId24"/>
    <p:sldId id="283" r:id="rId25"/>
    <p:sldId id="284" r:id="rId26"/>
    <p:sldId id="285" r:id="rId27"/>
    <p:sldId id="286" r:id="rId28"/>
    <p:sldId id="287" r:id="rId29"/>
    <p:sldId id="288" r:id="rId30"/>
    <p:sldId id="289" r:id="rId31"/>
    <p:sldId id="290" r:id="rId32"/>
    <p:sldId id="291" r:id="rId33"/>
    <p:sldId id="281" r:id="rId34"/>
    <p:sldId id="298" r:id="rId35"/>
    <p:sldId id="303" r:id="rId36"/>
    <p:sldId id="307" r:id="rId37"/>
    <p:sldId id="304" r:id="rId38"/>
    <p:sldId id="306" r:id="rId39"/>
    <p:sldId id="310" r:id="rId40"/>
    <p:sldId id="339" r:id="rId41"/>
    <p:sldId id="347" r:id="rId42"/>
    <p:sldId id="343" r:id="rId43"/>
    <p:sldId id="344" r:id="rId44"/>
    <p:sldId id="348" r:id="rId45"/>
    <p:sldId id="426" r:id="rId46"/>
    <p:sldId id="362" r:id="rId47"/>
    <p:sldId id="364" r:id="rId48"/>
    <p:sldId id="350" r:id="rId49"/>
    <p:sldId id="351" r:id="rId50"/>
    <p:sldId id="352" r:id="rId51"/>
    <p:sldId id="380" r:id="rId52"/>
    <p:sldId id="381" r:id="rId53"/>
    <p:sldId id="382" r:id="rId54"/>
    <p:sldId id="354" r:id="rId55"/>
    <p:sldId id="357" r:id="rId56"/>
    <p:sldId id="358" r:id="rId57"/>
    <p:sldId id="383" r:id="rId58"/>
    <p:sldId id="425" r:id="rId59"/>
    <p:sldId id="406" r:id="rId60"/>
    <p:sldId id="408" r:id="rId61"/>
    <p:sldId id="407" r:id="rId62"/>
    <p:sldId id="365" r:id="rId63"/>
    <p:sldId id="366" r:id="rId64"/>
    <p:sldId id="394" r:id="rId65"/>
    <p:sldId id="395" r:id="rId66"/>
    <p:sldId id="398" r:id="rId67"/>
    <p:sldId id="312" r:id="rId68"/>
    <p:sldId id="320" r:id="rId69"/>
    <p:sldId id="314" r:id="rId70"/>
    <p:sldId id="316" r:id="rId71"/>
    <p:sldId id="317" r:id="rId72"/>
    <p:sldId id="318" r:id="rId73"/>
    <p:sldId id="319" r:id="rId74"/>
    <p:sldId id="315" r:id="rId75"/>
    <p:sldId id="321" r:id="rId76"/>
    <p:sldId id="322" r:id="rId77"/>
    <p:sldId id="323" r:id="rId78"/>
    <p:sldId id="324" r:id="rId79"/>
    <p:sldId id="325" r:id="rId80"/>
    <p:sldId id="326" r:id="rId81"/>
    <p:sldId id="360" r:id="rId82"/>
    <p:sldId id="361" r:id="rId83"/>
    <p:sldId id="327" r:id="rId84"/>
    <p:sldId id="368" r:id="rId85"/>
    <p:sldId id="369" r:id="rId86"/>
    <p:sldId id="371" r:id="rId87"/>
    <p:sldId id="384" r:id="rId88"/>
    <p:sldId id="372" r:id="rId89"/>
    <p:sldId id="373" r:id="rId90"/>
    <p:sldId id="374" r:id="rId91"/>
    <p:sldId id="375" r:id="rId92"/>
    <p:sldId id="385" r:id="rId93"/>
    <p:sldId id="386" r:id="rId94"/>
    <p:sldId id="387" r:id="rId95"/>
    <p:sldId id="388" r:id="rId96"/>
    <p:sldId id="389" r:id="rId97"/>
    <p:sldId id="393" r:id="rId98"/>
    <p:sldId id="391" r:id="rId99"/>
    <p:sldId id="392" r:id="rId100"/>
    <p:sldId id="390" r:id="rId101"/>
    <p:sldId id="399" r:id="rId102"/>
    <p:sldId id="400" r:id="rId103"/>
    <p:sldId id="401" r:id="rId104"/>
    <p:sldId id="379" r:id="rId105"/>
    <p:sldId id="328" r:id="rId106"/>
    <p:sldId id="338" r:id="rId107"/>
    <p:sldId id="329" r:id="rId108"/>
    <p:sldId id="330" r:id="rId109"/>
    <p:sldId id="331" r:id="rId110"/>
    <p:sldId id="335" r:id="rId111"/>
    <p:sldId id="336" r:id="rId112"/>
    <p:sldId id="337" r:id="rId113"/>
    <p:sldId id="422" r:id="rId114"/>
    <p:sldId id="411" r:id="rId115"/>
    <p:sldId id="412" r:id="rId116"/>
    <p:sldId id="413" r:id="rId117"/>
    <p:sldId id="415" r:id="rId118"/>
    <p:sldId id="423" r:id="rId119"/>
    <p:sldId id="273" r:id="rId120"/>
    <p:sldId id="424" r:id="rId121"/>
    <p:sldId id="332" r:id="rId122"/>
    <p:sldId id="359" r:id="rId123"/>
    <p:sldId id="302" r:id="rId124"/>
    <p:sldId id="376" r:id="rId1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2881" autoAdjust="0"/>
  </p:normalViewPr>
  <p:slideViewPr>
    <p:cSldViewPr>
      <p:cViewPr varScale="1">
        <p:scale>
          <a:sx n="68" d="100"/>
          <a:sy n="68" d="100"/>
        </p:scale>
        <p:origin x="-1128" y="-96"/>
      </p:cViewPr>
      <p:guideLst>
        <p:guide orient="horz" pos="2160"/>
        <p:guide pos="2880"/>
      </p:guideLst>
    </p:cSldViewPr>
  </p:slideViewPr>
  <p:notesTextViewPr>
    <p:cViewPr>
      <p:scale>
        <a:sx n="100" d="100"/>
        <a:sy n="100" d="100"/>
      </p:scale>
      <p:origin x="0" y="3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D13CBC-3F14-4140-B845-62015CA785E0}" type="datetimeFigureOut">
              <a:rPr lang="ru-RU" smtClean="0"/>
              <a:pPr/>
              <a:t>17.01.2013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F58445-CFFA-462D-8C71-B496C2E5174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Команды выбирают любое число,</a:t>
            </a:r>
            <a:r>
              <a:rPr lang="ru-RU" baseline="0" dirty="0" smtClean="0"/>
              <a:t> ведущий открывает вопрос. Затем, нажав на снежинку, возвращается назад. Другая команда выбирает следующий вопрос и т.д. Чтобы перейти к рубрике «Словарь», нужно нажать на квадрат в левом углу.</a:t>
            </a:r>
            <a:endParaRPr lang="ru-RU" dirty="0"/>
          </a:p>
        </p:txBody>
      </p:sp>
      <p:sp>
        <p:nvSpPr>
          <p:cNvPr id="4" name="Номер слайда 3"/>
          <p:cNvSpPr>
            <a:spLocks noGrp="1"/>
          </p:cNvSpPr>
          <p:nvPr>
            <p:ph type="sldNum" sz="quarter" idx="10"/>
          </p:nvPr>
        </p:nvSpPr>
        <p:spPr/>
        <p:txBody>
          <a:bodyPr/>
          <a:lstStyle/>
          <a:p>
            <a:fld id="{6BF58445-CFFA-462D-8C71-B496C2E51740}" type="slidenum">
              <a:rPr lang="ru-RU" smtClean="0"/>
              <a:pPr/>
              <a:t>33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latin typeface="Times New Roman" pitchFamily="18" charset="0"/>
                <a:cs typeface="Times New Roman" pitchFamily="18" charset="0"/>
              </a:rPr>
              <a:t>Виктор Алексеев родился 30 апреля 1902 г. в г. Тарту, Эстония. Он начал изучать живопись в Воронеже и продолжил в </a:t>
            </a:r>
            <a:r>
              <a:rPr lang="ru-RU" dirty="0" err="1" smtClean="0">
                <a:latin typeface="Times New Roman" pitchFamily="18" charset="0"/>
                <a:cs typeface="Times New Roman" pitchFamily="18" charset="0"/>
              </a:rPr>
              <a:t>Лепциге</a:t>
            </a:r>
            <a:r>
              <a:rPr lang="ru-RU" dirty="0" smtClean="0">
                <a:latin typeface="Times New Roman" pitchFamily="18" charset="0"/>
                <a:cs typeface="Times New Roman" pitchFamily="18" charset="0"/>
              </a:rPr>
              <a:t>. В 1926 г. закончил Дрезденскую академию искусств. Он нарисовал иллюстрации к 9-ти книгам, включая "Гадкий утенок", "Оловянный солдатик" и "Соловей" Г.Х. Андерсена. Художник был заключен в тюрьму во время немецкой оккупации, и умер 15-го июня 1945 г.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Виктор Алексеев родился 30 апреля 1902 г. в г. Тарту, Эстония. Он начал изучать живопись в Воронеже и продолжил в </a:t>
            </a:r>
            <a:r>
              <a:rPr lang="ru-RU" dirty="0" err="1" smtClean="0">
                <a:latin typeface="Times New Roman" pitchFamily="18" charset="0"/>
                <a:cs typeface="Times New Roman" pitchFamily="18" charset="0"/>
              </a:rPr>
              <a:t>Лепциге</a:t>
            </a:r>
            <a:r>
              <a:rPr lang="ru-RU" dirty="0" smtClean="0">
                <a:latin typeface="Times New Roman" pitchFamily="18" charset="0"/>
                <a:cs typeface="Times New Roman" pitchFamily="18" charset="0"/>
              </a:rPr>
              <a:t>. В 1926 г. закончил Дрезденскую академию искусств. Он нарисовал иллюстрации к 9-ти книгам, включая "Гадкий утенок", "Оловянный солдатик" и "Соловей" Г.Х. Андерсена. Художник был заключен в тюрьму во время немецкой оккупации, и умер 15-го июня 1945 г.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Виктор Алексеев родился 30 апреля 1902 г. в г. Тарту, Эстония. Он начал изучать живопись в Воронеже и продолжил в </a:t>
            </a:r>
            <a:r>
              <a:rPr lang="ru-RU" dirty="0" err="1" smtClean="0">
                <a:latin typeface="Times New Roman" pitchFamily="18" charset="0"/>
                <a:cs typeface="Times New Roman" pitchFamily="18" charset="0"/>
              </a:rPr>
              <a:t>Лепциге</a:t>
            </a:r>
            <a:r>
              <a:rPr lang="ru-RU" dirty="0" smtClean="0">
                <a:latin typeface="Times New Roman" pitchFamily="18" charset="0"/>
                <a:cs typeface="Times New Roman" pitchFamily="18" charset="0"/>
              </a:rPr>
              <a:t>. В 1926 г. закончил Дрезденскую академию искусств. Он нарисовал иллюстрации к 9-ти книгам, включая "Гадкий утенок", "Оловянный солдатик" и "Соловей" Г.Х. Андерсена. Художник был заключен в тюрьму во время немецкой оккупации, и умер 15-го июня 1945 г. </a:t>
            </a:r>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6BF58445-CFFA-462D-8C71-B496C2E51740}" type="slidenum">
              <a:rPr lang="ru-RU" smtClean="0"/>
              <a:pPr/>
              <a:t>44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Музыкальная пауза – песня из кинофильма «Тайна Снежной</a:t>
            </a:r>
            <a:r>
              <a:rPr lang="ru-RU" baseline="0" dirty="0" smtClean="0"/>
              <a:t> королевы». Под музыку можно поделать любые несложные движения, чтобы дети размялись и отдохнули.</a:t>
            </a:r>
            <a:endParaRPr lang="ru-RU" dirty="0"/>
          </a:p>
        </p:txBody>
      </p:sp>
      <p:sp>
        <p:nvSpPr>
          <p:cNvPr id="4" name="Номер слайда 3"/>
          <p:cNvSpPr>
            <a:spLocks noGrp="1"/>
          </p:cNvSpPr>
          <p:nvPr>
            <p:ph type="sldNum" sz="quarter" idx="10"/>
          </p:nvPr>
        </p:nvSpPr>
        <p:spPr/>
        <p:txBody>
          <a:bodyPr/>
          <a:lstStyle/>
          <a:p>
            <a:fld id="{6BF58445-CFFA-462D-8C71-B496C2E51740}" type="slidenum">
              <a:rPr lang="ru-RU" smtClean="0"/>
              <a:pPr/>
              <a:t>83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Возможно, для детей эти задания достаточно сложные. Но даже если они не ответят на предложенные вопросы, им будет полезно узнать, что обозначают данные слова.</a:t>
            </a:r>
            <a:endParaRPr lang="ru-RU" dirty="0"/>
          </a:p>
        </p:txBody>
      </p:sp>
      <p:sp>
        <p:nvSpPr>
          <p:cNvPr id="4" name="Номер слайда 3"/>
          <p:cNvSpPr>
            <a:spLocks noGrp="1"/>
          </p:cNvSpPr>
          <p:nvPr>
            <p:ph type="sldNum" sz="quarter" idx="10"/>
          </p:nvPr>
        </p:nvSpPr>
        <p:spPr/>
        <p:txBody>
          <a:bodyPr/>
          <a:lstStyle/>
          <a:p>
            <a:fld id="{6BF58445-CFFA-462D-8C71-B496C2E51740}" type="slidenum">
              <a:rPr lang="ru-RU" smtClean="0"/>
              <a:pPr/>
              <a:t>85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Кроссворд,</a:t>
            </a:r>
            <a:r>
              <a:rPr lang="ru-RU" baseline="0" dirty="0" smtClean="0"/>
              <a:t> напечатанный на листах бумаги, дается для решения капитанам. Дл остальных членов команды в это время предлагается конкурс «Литература + математика». После того как капитаны сдадут листочки, ответы выводятся на экран.</a:t>
            </a:r>
            <a:endParaRPr lang="ru-RU" dirty="0"/>
          </a:p>
        </p:txBody>
      </p:sp>
      <p:sp>
        <p:nvSpPr>
          <p:cNvPr id="4" name="Номер слайда 3"/>
          <p:cNvSpPr>
            <a:spLocks noGrp="1"/>
          </p:cNvSpPr>
          <p:nvPr>
            <p:ph type="sldNum" sz="quarter" idx="10"/>
          </p:nvPr>
        </p:nvSpPr>
        <p:spPr/>
        <p:txBody>
          <a:bodyPr/>
          <a:lstStyle/>
          <a:p>
            <a:fld id="{6BF58445-CFFA-462D-8C71-B496C2E51740}" type="slidenum">
              <a:rPr lang="ru-RU" smtClean="0"/>
              <a:pPr/>
              <a:t>104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2.xml"/><Relationship Id="rId1" Type="http://schemas.openxmlformats.org/officeDocument/2006/relationships/audio" Target="file:///C:\Users\user\Desktop\&#1053;&#1091;&#1078;&#1085;&#1086;&#1077;%20&#1089;&#1077;&#1075;&#1086;&#1076;&#1085;&#1103;\&#1040;&#1085;&#1076;&#1077;&#1088;&#1089;&#1077;&#1085;\&#1053;&#1072;%20&#1082;&#1086;&#1085;&#1082;&#1091;&#1088;&#1089;\&#1055;&#1088;&#1077;&#1079;&#1077;&#1085;&#1090;&#1072;&#1094;&#1080;&#1103;\&#1048;%20&#1074;%20&#1089;&#1082;&#1072;&#1079;&#1082;&#1072;&#1093;%20&#1085;&#1072;&#1089;&#1090;&#1091;&#1087;&#1072;&#1077;&#1090;%20&#1085;&#1086;&#1095;&#1100;.mp3" TargetMode="External"/><Relationship Id="rId4" Type="http://schemas.openxmlformats.org/officeDocument/2006/relationships/image" Target="../media/image83.png"/></Relationships>
</file>

<file path=ppt/slides/_rels/slide10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8" Type="http://schemas.openxmlformats.org/officeDocument/2006/relationships/hyperlink" Target="http://io.ua/block_big.html" TargetMode="External"/><Relationship Id="rId13" Type="http://schemas.openxmlformats.org/officeDocument/2006/relationships/hyperlink" Target="http://glazami-fomy.livejournal.com/22267.html" TargetMode="External"/><Relationship Id="rId3" Type="http://schemas.openxmlformats.org/officeDocument/2006/relationships/hyperlink" Target="http://tonkosti.ru/%D0%A4%D0%BE%D1%82%D0%BE_%D0%9E%D0%B4%D0%B5%D0%BD%D1%81%D0%B5" TargetMode="External"/><Relationship Id="rId7" Type="http://schemas.openxmlformats.org/officeDocument/2006/relationships/hyperlink" Target="http://fotki.yandex.ru/users/igordopira/date/2009-01-13" TargetMode="External"/><Relationship Id="rId12" Type="http://schemas.openxmlformats.org/officeDocument/2006/relationships/hyperlink" Target="http://ocka3ke.ru/svinopas" TargetMode="External"/><Relationship Id="rId2" Type="http://schemas.openxmlformats.org/officeDocument/2006/relationships/hyperlink" Target="http://wordcreak.ru/chitalnyi-zal/detskii-zal/hans-kristian-andersen-dyuimovochka-skazka.html" TargetMode="External"/><Relationship Id="rId1" Type="http://schemas.openxmlformats.org/officeDocument/2006/relationships/slideLayout" Target="../slideLayouts/slideLayout2.xml"/><Relationship Id="rId6" Type="http://schemas.openxmlformats.org/officeDocument/2006/relationships/hyperlink" Target="http://www.livemaster.ru/topic/89607-hans-kristian-andersen-ne-tolko-izvestnyj-skazochnik" TargetMode="External"/><Relationship Id="rId11" Type="http://schemas.openxmlformats.org/officeDocument/2006/relationships/hyperlink" Target="http://faberlicclub.blogspot.ru/2009_01_01_archive.html" TargetMode="External"/><Relationship Id="rId5" Type="http://schemas.openxmlformats.org/officeDocument/2006/relationships/hyperlink" Target="http://lorien22.livejournal.com/203294.html" TargetMode="External"/><Relationship Id="rId10" Type="http://schemas.openxmlformats.org/officeDocument/2006/relationships/hyperlink" Target="http://anyamashka.ru/photo/zhivotnyj_mir/animashka_zajac/7-0-124" TargetMode="External"/><Relationship Id="rId4" Type="http://schemas.openxmlformats.org/officeDocument/2006/relationships/hyperlink" Target="http://www.nodima.ru/travel/denmark2012/odense/" TargetMode="External"/><Relationship Id="rId9" Type="http://schemas.openxmlformats.org/officeDocument/2006/relationships/hyperlink" Target="http://ketabak.org/khabar/node/2412" TargetMode="External"/><Relationship Id="rId14" Type="http://schemas.openxmlformats.org/officeDocument/2006/relationships/hyperlink" Target="http://www.livemaster.ru/topic/84975-illyustratsii-iz-detstva-maraja-libiko"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8" Type="http://schemas.openxmlformats.org/officeDocument/2006/relationships/hyperlink" Target="http://detochki-doma.ru/gadkiy-utenok/" TargetMode="External"/><Relationship Id="rId13" Type="http://schemas.openxmlformats.org/officeDocument/2006/relationships/hyperlink" Target="http://rusbereza.ru/html/jour/2008/200801/20080107.shtml" TargetMode="External"/><Relationship Id="rId3" Type="http://schemas.openxmlformats.org/officeDocument/2006/relationships/hyperlink" Target="http://www.sky-art.com/andersen/tales/ru/017_2_ru.htm" TargetMode="External"/><Relationship Id="rId7" Type="http://schemas.openxmlformats.org/officeDocument/2006/relationships/hyperlink" Target="http://www.illustr.narod.ru/html/queen.htm" TargetMode="External"/><Relationship Id="rId12" Type="http://schemas.openxmlformats.org/officeDocument/2006/relationships/hyperlink" Target="http://illustrators.ru/illustrations/420397" TargetMode="External"/><Relationship Id="rId17" Type="http://schemas.openxmlformats.org/officeDocument/2006/relationships/hyperlink" Target="http://top-antropos.com/history/item/136-andersen-dikie-lebedi-illjustracii" TargetMode="External"/><Relationship Id="rId2" Type="http://schemas.openxmlformats.org/officeDocument/2006/relationships/hyperlink" Target="http://900igr.net/kartinki/literatura/Skazki-Andersena/016-Bumazhnyj-korablik-Stojkij-olovjannyj-soldatik.html" TargetMode="External"/><Relationship Id="rId16" Type="http://schemas.openxmlformats.org/officeDocument/2006/relationships/hyperlink" Target="http://artinternational.ru/viewtopic.php?f=46&amp;t=92&amp;start=180" TargetMode="External"/><Relationship Id="rId1" Type="http://schemas.openxmlformats.org/officeDocument/2006/relationships/slideLayout" Target="../slideLayouts/slideLayout2.xml"/><Relationship Id="rId6" Type="http://schemas.openxmlformats.org/officeDocument/2006/relationships/hyperlink" Target="http://nnm.ru/block_big.html" TargetMode="External"/><Relationship Id="rId11" Type="http://schemas.openxmlformats.org/officeDocument/2006/relationships/hyperlink" Target="http://www.fairyroom.ru/?page_id=1561" TargetMode="External"/><Relationship Id="rId5" Type="http://schemas.openxmlformats.org/officeDocument/2006/relationships/hyperlink" Target="http://verycute.moy.su/news/zhaby_i_djujmovochka/2012-12-10-122" TargetMode="External"/><Relationship Id="rId15" Type="http://schemas.openxmlformats.org/officeDocument/2006/relationships/hyperlink" Target="http://www.flot.com/blog/historyofNVMU/?sphrase_id=224289&amp;%25__=&amp;PAGEN_1=81" TargetMode="External"/><Relationship Id="rId10" Type="http://schemas.openxmlformats.org/officeDocument/2006/relationships/hyperlink" Target="http://www.planetaskazok.ru/ghandersenskz/ognivo" TargetMode="External"/><Relationship Id="rId4" Type="http://schemas.openxmlformats.org/officeDocument/2006/relationships/hyperlink" Target="http://www.auladeruso.com/2011/07/blog-post_09.html" TargetMode="External"/><Relationship Id="rId9" Type="http://schemas.openxmlformats.org/officeDocument/2006/relationships/hyperlink" Target="http://music.tonnel.ru/index.php?l=music&amp;alb=41186" TargetMode="External"/><Relationship Id="rId14" Type="http://schemas.openxmlformats.org/officeDocument/2006/relationships/hyperlink" Target="http://www.melodrama.com.ua/proza/story/dyujmovochka-olya.html" TargetMode="External"/></Relationships>
</file>

<file path=ppt/slides/_rels/slide121.xml.rels><?xml version="1.0" encoding="UTF-8" standalone="yes"?>
<Relationships xmlns="http://schemas.openxmlformats.org/package/2006/relationships"><Relationship Id="rId8" Type="http://schemas.openxmlformats.org/officeDocument/2006/relationships/hyperlink" Target="http://www.stihi.ru/2012/01/14/10211" TargetMode="External"/><Relationship Id="rId13" Type="http://schemas.openxmlformats.org/officeDocument/2006/relationships/hyperlink" Target="http://kinoshljapa.net/sovetskie_multfilmy_online/1137-gadkiy-utenok-smotret-onlajn.html" TargetMode="External"/><Relationship Id="rId3" Type="http://schemas.openxmlformats.org/officeDocument/2006/relationships/hyperlink" Target="http://www.livemaster.ru/topic/84975-illyustratsii-iz-detstva-maraja-libiko" TargetMode="External"/><Relationship Id="rId7" Type="http://schemas.openxmlformats.org/officeDocument/2006/relationships/hyperlink" Target="http://www.dardeva.ru/2012/08/02/%D0%BA%D1%82%D0%BE-%D1%81%D1%82%D0%B0%D0%BD%D0%B5%D1%82-%D0%BF%D1%80%D0%B5%D0%B5%D0%BC%D0%BD%D0%B8%D0%BA%D0%BE%D0%BC-%D0%BA%D0%BE%D1%80%D0%BE%D0%BB%D1%8F/" TargetMode="External"/><Relationship Id="rId12" Type="http://schemas.openxmlformats.org/officeDocument/2006/relationships/hyperlink" Target="http://annablaze.livejournal.com/54203.html" TargetMode="External"/><Relationship Id="rId2" Type="http://schemas.openxmlformats.org/officeDocument/2006/relationships/hyperlink" Target="http://dreamworlds.ru/obzori/knigi/41351-gans-xristian-andersen-dikie-lebedi.html" TargetMode="External"/><Relationship Id="rId1" Type="http://schemas.openxmlformats.org/officeDocument/2006/relationships/slideLayout" Target="../slideLayouts/slideLayout2.xml"/><Relationship Id="rId6" Type="http://schemas.openxmlformats.org/officeDocument/2006/relationships/hyperlink" Target="http://www.planetaskazok.ru/ghandersenskz/stojkijolovjannyjsoldatikandersen" TargetMode="External"/><Relationship Id="rId11" Type="http://schemas.openxmlformats.org/officeDocument/2006/relationships/hyperlink" Target="http://users.livejournal.com/_infusion_27/165006.html" TargetMode="External"/><Relationship Id="rId5" Type="http://schemas.openxmlformats.org/officeDocument/2006/relationships/hyperlink" Target="http://dirtysoles.1bb.ru/index.php?showtopic=791&amp;st=1230" TargetMode="External"/><Relationship Id="rId10" Type="http://schemas.openxmlformats.org/officeDocument/2006/relationships/hyperlink" Target="http://kandaliza2008.ucoz.ru/publ/foto/grafika/anton_lomaev/157-1-0-1081" TargetMode="External"/><Relationship Id="rId4" Type="http://schemas.openxmlformats.org/officeDocument/2006/relationships/hyperlink" Target="http://hrensoo.mindmix.ru/tag/%D1%F2%EE%E9%EA%E8%E9%20%EE%EB%EE%E2%FF%ED%ED%FB%E9%20%F1%EE%EB%E4%E0%F2%E8%EA/" TargetMode="External"/><Relationship Id="rId9" Type="http://schemas.openxmlformats.org/officeDocument/2006/relationships/hyperlink" Target="http://www.advertology.ru/index.php?name=Forums&amp;file=viewtopic&amp;p=120717" TargetMode="External"/><Relationship Id="rId14" Type="http://schemas.openxmlformats.org/officeDocument/2006/relationships/hyperlink" Target="http://1love.at.ua/index/gadkij_utjonok/0-40" TargetMode="External"/></Relationships>
</file>

<file path=ppt/slides/_rels/slide122.xml.rels><?xml version="1.0" encoding="UTF-8" standalone="yes"?>
<Relationships xmlns="http://schemas.openxmlformats.org/package/2006/relationships"><Relationship Id="rId8" Type="http://schemas.openxmlformats.org/officeDocument/2006/relationships/hyperlink" Target="http://www.planetaskazok.ru/ghandersenskz/snejnaiakorolevaskz?start=5" TargetMode="External"/><Relationship Id="rId13" Type="http://schemas.openxmlformats.org/officeDocument/2006/relationships/hyperlink" Target="http://mynewspaper.ru/grechka-kalorijnost-poleznye-svojstva-polza-grechki/" TargetMode="External"/><Relationship Id="rId18" Type="http://schemas.openxmlformats.org/officeDocument/2006/relationships/hyperlink" Target="http://www.svet-istinnoj-liubvi.ru/p/blog-page_3227.html" TargetMode="External"/><Relationship Id="rId3" Type="http://schemas.openxmlformats.org/officeDocument/2006/relationships/hyperlink" Target="http://www.skazochki.narod.ru/skazki/gadutka.html" TargetMode="External"/><Relationship Id="rId7" Type="http://schemas.openxmlformats.org/officeDocument/2006/relationships/hyperlink" Target="http://culture.ru/press-centre/events/3281/" TargetMode="External"/><Relationship Id="rId12" Type="http://schemas.openxmlformats.org/officeDocument/2006/relationships/hyperlink" Target="http://catfoxbrocante.blogspot.ru/2010/03/9-40-50.html" TargetMode="External"/><Relationship Id="rId17" Type="http://schemas.openxmlformats.org/officeDocument/2006/relationships/hyperlink" Target="http://www.velvet.by/blog/anfisa/2011-06-23/kto-ne-s-nami-tot-protiv-chupa-chups" TargetMode="External"/><Relationship Id="rId2" Type="http://schemas.openxmlformats.org/officeDocument/2006/relationships/hyperlink" Target="http://www.planetaskazok.ru/ghandersenskz/gadkyutenokandersen?start=1" TargetMode="External"/><Relationship Id="rId16" Type="http://schemas.openxmlformats.org/officeDocument/2006/relationships/hyperlink" Target="http://www.web-gendalf.ru/horoscopes/flowers/rose/" TargetMode="External"/><Relationship Id="rId1" Type="http://schemas.openxmlformats.org/officeDocument/2006/relationships/slideLayout" Target="../slideLayouts/slideLayout2.xml"/><Relationship Id="rId6" Type="http://schemas.openxmlformats.org/officeDocument/2006/relationships/hyperlink" Target="http://900igr.net/fotografii/literatura/Skazki-Andersena/006-Sanki-Kaj-Snezhnaja-koroleva.html" TargetMode="External"/><Relationship Id="rId11" Type="http://schemas.openxmlformats.org/officeDocument/2006/relationships/hyperlink" Target="http://zdravstvuem.narod.ru/krapiva.html" TargetMode="External"/><Relationship Id="rId5" Type="http://schemas.openxmlformats.org/officeDocument/2006/relationships/hyperlink" Target="http://www.labirint.ru/screenshot/goods/208411/1/" TargetMode="External"/><Relationship Id="rId15" Type="http://schemas.openxmlformats.org/officeDocument/2006/relationships/hyperlink" Target="http://kosarev.prom.ua/p6327664-kolektsionnaya-olovyannaya-lozhka.html" TargetMode="External"/><Relationship Id="rId10" Type="http://schemas.openxmlformats.org/officeDocument/2006/relationships/hyperlink" Target="http://makeitdo.files.wordpress.com/2010/03/peas3" TargetMode="External"/><Relationship Id="rId4" Type="http://schemas.openxmlformats.org/officeDocument/2006/relationships/hyperlink" Target="http://www.planetaskazok.ru/ghandersenskz/svinopas" TargetMode="External"/><Relationship Id="rId9" Type="http://schemas.openxmlformats.org/officeDocument/2006/relationships/hyperlink" Target="http://colossusofrhode.com/category/randomness/" TargetMode="External"/><Relationship Id="rId14" Type="http://schemas.openxmlformats.org/officeDocument/2006/relationships/hyperlink" Target="http://ifaq.su/blog/obshestvo/" TargetMode="External"/></Relationships>
</file>

<file path=ppt/slides/_rels/slide123.xml.rels><?xml version="1.0" encoding="UTF-8" standalone="yes"?>
<Relationships xmlns="http://schemas.openxmlformats.org/package/2006/relationships"><Relationship Id="rId8" Type="http://schemas.openxmlformats.org/officeDocument/2006/relationships/hyperlink" Target="http://turtravel.com.ua/rozhdestvenskie-kanikuly-v-laplandii.html" TargetMode="External"/><Relationship Id="rId13" Type="http://schemas.openxmlformats.org/officeDocument/2006/relationships/hyperlink" Target="http://www.boni-tour.ru/toures/48-grand-tur-po-skandinavii" TargetMode="External"/><Relationship Id="rId3" Type="http://schemas.openxmlformats.org/officeDocument/2006/relationships/hyperlink" Target="http://www.toontrivia.ru/soviet/dyujmovochka/grustnaya-pravda-pro-priemnuyu-mat-dyujmovochki.html" TargetMode="External"/><Relationship Id="rId7" Type="http://schemas.openxmlformats.org/officeDocument/2006/relationships/hyperlink" Target="http://www.anna.aero/2010/12/01/laplands-six-airports-gearing-up-for-peak-travel-season/" TargetMode="External"/><Relationship Id="rId12" Type="http://schemas.openxmlformats.org/officeDocument/2006/relationships/hyperlink" Target="http://nodima.livejournal.com/47681.html" TargetMode="External"/><Relationship Id="rId2" Type="http://schemas.openxmlformats.org/officeDocument/2006/relationships/hyperlink" Target="http://futubra.com/posts/997046" TargetMode="External"/><Relationship Id="rId1" Type="http://schemas.openxmlformats.org/officeDocument/2006/relationships/slideLayout" Target="../slideLayouts/slideLayout2.xml"/><Relationship Id="rId6" Type="http://schemas.openxmlformats.org/officeDocument/2006/relationships/hyperlink" Target="http://smallbay.narod.ru/velasquez.html" TargetMode="External"/><Relationship Id="rId11" Type="http://schemas.openxmlformats.org/officeDocument/2006/relationships/hyperlink" Target="http://love-multik.ru/info/Pamjatniki-Gansu-Hristianu-Andersenu-i-gerojam-ego-skazok.html" TargetMode="External"/><Relationship Id="rId5" Type="http://schemas.openxmlformats.org/officeDocument/2006/relationships/hyperlink" Target="http://www.infoniac.ru/news/Interesnye-fakty-o-12-dekabrya-2012-goda-12.12.12.html" TargetMode="External"/><Relationship Id="rId10" Type="http://schemas.openxmlformats.org/officeDocument/2006/relationships/hyperlink" Target="http://lonvio.dnevnik2x2.ru/index.htm" TargetMode="External"/><Relationship Id="rId4" Type="http://schemas.openxmlformats.org/officeDocument/2006/relationships/hyperlink" Target="http://forum.sherwood-tavern.net/viewtopic.php?id=2092&amp;p=2" TargetMode="External"/><Relationship Id="rId9" Type="http://schemas.openxmlformats.org/officeDocument/2006/relationships/hyperlink" Target="http://prostointeresno.com/2012/11/laplandiya-oleni-i-xaski/" TargetMode="External"/><Relationship Id="rId14" Type="http://schemas.openxmlformats.org/officeDocument/2006/relationships/hyperlink" Target="http://reports.travel.ru/reports/2011/10/193851.html" TargetMode="External"/></Relationships>
</file>

<file path=ppt/slides/_rels/slide124.xml.rels><?xml version="1.0" encoding="UTF-8" standalone="yes"?>
<Relationships xmlns="http://schemas.openxmlformats.org/package/2006/relationships"><Relationship Id="rId3" Type="http://schemas.openxmlformats.org/officeDocument/2006/relationships/hyperlink" Target="http://io.ua/block_big.html" TargetMode="External"/><Relationship Id="rId2" Type="http://schemas.openxmlformats.org/officeDocument/2006/relationships/hyperlink" Target="http://love-multik.ru/info/Pamjatniki-Gansu-Hristianu-Andersenu-i-gerojam-ego-skazok.html" TargetMode="External"/><Relationship Id="rId1" Type="http://schemas.openxmlformats.org/officeDocument/2006/relationships/slideLayout" Target="../slideLayouts/slideLayout2.xml"/><Relationship Id="rId5" Type="http://schemas.openxmlformats.org/officeDocument/2006/relationships/hyperlink" Target="http://www.stihi.ru/2012/01/14/10211" TargetMode="External"/><Relationship Id="rId4" Type="http://schemas.openxmlformats.org/officeDocument/2006/relationships/hyperlink" Target="http://seance.ru/n/25-26/andersen/g-h-andersen-zolochenyie-sharyi-spravedlivosti/"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38.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3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4.gif"/></Relationships>
</file>

<file path=ppt/slides/_rels/slide42.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35.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4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44.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28.gif"/></Relationships>
</file>

<file path=ppt/slides/_rels/slide45.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38.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4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40.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48.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5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5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5.jpeg"/></Relationships>
</file>

<file path=ppt/slides/_rels/slide5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54.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5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5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5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51.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59.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52.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53.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61.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54.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6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6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64.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65.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58.jpeg"/><Relationship Id="rId1" Type="http://schemas.openxmlformats.org/officeDocument/2006/relationships/slideLayout" Target="../slideLayouts/slideLayout4.xml"/><Relationship Id="rId4" Type="http://schemas.openxmlformats.org/officeDocument/2006/relationships/image" Target="../media/image28.gif"/></Relationships>
</file>

<file path=ppt/slides/_rels/slide6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1055;&#1088;&#1077;&#1079;&#1077;&#1085;&#1090;&#1072;&#1094;&#1080;&#1103;.pptx" TargetMode="Externa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67.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68.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69.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1.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72.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3.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5.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76.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7.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78.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9.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81.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2.xml"/><Relationship Id="rId1" Type="http://schemas.openxmlformats.org/officeDocument/2006/relationships/audio" Target="file:///C:\Users\user\Desktop\chtogdekogda-chernyy_yaschik.mp3" TargetMode="External"/><Relationship Id="rId4" Type="http://schemas.openxmlformats.org/officeDocument/2006/relationships/image" Target="../media/image61.png"/></Relationships>
</file>

<file path=ppt/slides/_rels/slide82.xml.rels><?xml version="1.0" encoding="UTF-8" standalone="yes"?>
<Relationships xmlns="http://schemas.openxmlformats.org/package/2006/relationships"><Relationship Id="rId3" Type="http://schemas.openxmlformats.org/officeDocument/2006/relationships/hyperlink" Target="&#1055;&#1088;&#1077;&#1079;&#1077;&#1085;&#1090;&#1072;&#1094;&#1080;&#1103;.pptx" TargetMode="External"/><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audio" Target="file:///C:\Users\user\Desktop\&#1053;&#1091;&#1078;&#1085;&#1086;&#1077;%20&#1089;&#1077;&#1075;&#1086;&#1076;&#1085;&#1103;\&#1040;&#1085;&#1076;&#1077;&#1088;&#1089;&#1077;&#1085;\&#1053;&#1072;%20&#1082;&#1086;&#1085;&#1082;&#1091;&#1088;&#1089;\&#1055;&#1088;&#1077;&#1079;&#1077;&#1085;&#1090;&#1072;&#1094;&#1080;&#1103;\&#1055;&#1077;&#1089;&#1085;&#1103;%20&#1072;&#1090;&#1072;&#1084;&#1072;&#1085;&#1096;&#1080;.mp3" TargetMode="External"/><Relationship Id="rId6" Type="http://schemas.openxmlformats.org/officeDocument/2006/relationships/image" Target="../media/image28.gif"/><Relationship Id="rId5" Type="http://schemas.openxmlformats.org/officeDocument/2006/relationships/hyperlink" Target="&#1055;&#1088;&#1077;&#1079;&#1077;&#1085;&#1090;&#1072;&#1094;&#1080;&#1103;.pptx" TargetMode="External"/><Relationship Id="rId4" Type="http://schemas.openxmlformats.org/officeDocument/2006/relationships/image" Target="../media/image70.png"/></Relationships>
</file>

<file path=ppt/slides/_rels/slide84.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audio" Target="file:///C:\Users\user\Desktop\&#1053;&#1091;&#1078;&#1085;&#1086;&#1077;%20&#1089;&#1077;&#1075;&#1086;&#1076;&#1085;&#1103;\&#1040;&#1085;&#1076;&#1077;&#1088;&#1089;&#1077;&#1085;\&#1053;&#1072;%20&#1082;&#1086;&#1085;&#1082;&#1091;&#1088;&#1089;\&#1055;&#1088;&#1077;&#1079;&#1077;&#1085;&#1090;&#1072;&#1094;&#1080;&#1103;\&#1055;&#1077;&#1089;&#1085;&#1103;%20&#1089;&#1082;&#1072;&#1079;&#1086;&#1095;&#1085;&#1080;&#1082;&#1072;.mp3"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Литературный праздник </a:t>
            </a:r>
            <a:r>
              <a:rPr lang="ru-RU" b="1" dirty="0" smtClean="0"/>
              <a:t>«Сказки Х.К.Андерсена»</a:t>
            </a:r>
            <a:endParaRPr lang="ru-RU" b="1" dirty="0"/>
          </a:p>
        </p:txBody>
      </p:sp>
      <p:sp>
        <p:nvSpPr>
          <p:cNvPr id="3" name="Подзаголовок 2"/>
          <p:cNvSpPr>
            <a:spLocks noGrp="1"/>
          </p:cNvSpPr>
          <p:nvPr>
            <p:ph type="subTitle" idx="1"/>
          </p:nvPr>
        </p:nvSpPr>
        <p:spPr/>
        <p:txBody>
          <a:bodyPr>
            <a:normAutofit fontScale="62500" lnSpcReduction="20000"/>
          </a:bodyPr>
          <a:lstStyle/>
          <a:p>
            <a:r>
              <a:rPr lang="ru-RU" dirty="0" smtClean="0">
                <a:solidFill>
                  <a:schemeClr val="tx1"/>
                </a:solidFill>
              </a:rPr>
              <a:t>Автор: </a:t>
            </a:r>
            <a:r>
              <a:rPr lang="ru-RU" dirty="0" err="1" smtClean="0">
                <a:solidFill>
                  <a:schemeClr val="tx1"/>
                </a:solidFill>
              </a:rPr>
              <a:t>Бойкова</a:t>
            </a:r>
            <a:r>
              <a:rPr lang="ru-RU" dirty="0" smtClean="0">
                <a:solidFill>
                  <a:schemeClr val="tx1"/>
                </a:solidFill>
              </a:rPr>
              <a:t> Марина Егоровна,</a:t>
            </a:r>
          </a:p>
          <a:p>
            <a:r>
              <a:rPr lang="ru-RU" dirty="0" smtClean="0">
                <a:solidFill>
                  <a:schemeClr val="tx1"/>
                </a:solidFill>
              </a:rPr>
              <a:t>учитель русского языка и литературы </a:t>
            </a:r>
            <a:r>
              <a:rPr lang="ru-RU" dirty="0" err="1" smtClean="0">
                <a:solidFill>
                  <a:schemeClr val="tx1"/>
                </a:solidFill>
              </a:rPr>
              <a:t>МОУ</a:t>
            </a:r>
            <a:r>
              <a:rPr lang="ru-RU" dirty="0" smtClean="0">
                <a:solidFill>
                  <a:schemeClr val="tx1"/>
                </a:solidFill>
              </a:rPr>
              <a:t> «</a:t>
            </a:r>
            <a:r>
              <a:rPr lang="ru-RU" dirty="0" err="1" smtClean="0">
                <a:solidFill>
                  <a:schemeClr val="tx1"/>
                </a:solidFill>
              </a:rPr>
              <a:t>Медновская</a:t>
            </a:r>
            <a:r>
              <a:rPr lang="ru-RU" dirty="0" smtClean="0">
                <a:solidFill>
                  <a:schemeClr val="tx1"/>
                </a:solidFill>
              </a:rPr>
              <a:t> </a:t>
            </a:r>
            <a:r>
              <a:rPr lang="ru-RU" dirty="0" err="1" smtClean="0">
                <a:solidFill>
                  <a:schemeClr val="tx1"/>
                </a:solidFill>
              </a:rPr>
              <a:t>СОШ</a:t>
            </a:r>
            <a:r>
              <a:rPr lang="ru-RU" dirty="0" smtClean="0">
                <a:solidFill>
                  <a:schemeClr val="tx1"/>
                </a:solidFill>
              </a:rPr>
              <a:t>» Калининского района Тверской области</a:t>
            </a:r>
          </a:p>
          <a:p>
            <a:endParaRPr lang="ru-RU" dirty="0" smtClean="0">
              <a:solidFill>
                <a:schemeClr val="tx1"/>
              </a:solidFill>
            </a:endParaRPr>
          </a:p>
          <a:p>
            <a:r>
              <a:rPr lang="ru-RU" dirty="0" smtClean="0">
                <a:solidFill>
                  <a:schemeClr val="tx1"/>
                </a:solidFill>
              </a:rPr>
              <a:t>2013 год</a:t>
            </a:r>
            <a:endParaRPr lang="ru-RU"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Снежная королева обещала подарить Каю весь мир и что-то в придачу. Что же?</a:t>
            </a:r>
          </a:p>
          <a:p>
            <a:pPr>
              <a:buBlip>
                <a:blip r:embed="rId2"/>
              </a:buBlip>
            </a:pPr>
            <a:r>
              <a:rPr lang="ru-RU" sz="3600" dirty="0" smtClean="0">
                <a:latin typeface="Times New Roman" pitchFamily="18" charset="0"/>
                <a:cs typeface="Times New Roman" pitchFamily="18" charset="0"/>
              </a:rPr>
              <a:t>Пару коньков</a:t>
            </a:r>
          </a:p>
          <a:p>
            <a:pPr>
              <a:buBlip>
                <a:blip r:embed="rId2"/>
              </a:buBlip>
            </a:pPr>
            <a:r>
              <a:rPr lang="ru-RU" sz="3600" dirty="0" smtClean="0">
                <a:latin typeface="Times New Roman" pitchFamily="18" charset="0"/>
                <a:cs typeface="Times New Roman" pitchFamily="18" charset="0"/>
              </a:rPr>
              <a:t>Снегоход</a:t>
            </a:r>
          </a:p>
          <a:p>
            <a:pPr>
              <a:buBlip>
                <a:blip r:embed="rId2"/>
              </a:buBlip>
            </a:pPr>
            <a:r>
              <a:rPr lang="ru-RU" sz="3600" dirty="0" smtClean="0">
                <a:latin typeface="Times New Roman" pitchFamily="18" charset="0"/>
                <a:cs typeface="Times New Roman" pitchFamily="18" charset="0"/>
              </a:rPr>
              <a:t>Горные лыжи</a:t>
            </a:r>
          </a:p>
          <a:p>
            <a:pPr>
              <a:buBlip>
                <a:blip r:embed="rId2"/>
              </a:buBlip>
            </a:pPr>
            <a:r>
              <a:rPr lang="ru-RU" sz="3600" dirty="0" smtClean="0">
                <a:latin typeface="Times New Roman" pitchFamily="18" charset="0"/>
                <a:cs typeface="Times New Roman" pitchFamily="18" charset="0"/>
              </a:rPr>
              <a:t>Ледокол</a:t>
            </a: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iterate type="lt">
                                    <p:tmAbs val="0"/>
                                  </p:iterate>
                                  <p:childTnLst>
                                    <p:set>
                                      <p:cBhvr override="childStyle">
                                        <p:cTn id="31" dur="indefinite"/>
                                        <p:tgtEl>
                                          <p:spTgt spid="3">
                                            <p:txEl>
                                              <p:pRg st="1" end="1"/>
                                            </p:txEl>
                                          </p:spTgt>
                                        </p:tgtEl>
                                        <p:attrNameLst>
                                          <p:attrName>style.fontStyle</p:attrName>
                                        </p:attrNameLst>
                                      </p:cBhvr>
                                      <p:to>
                                        <p:strVal val="normal"/>
                                      </p:to>
                                    </p:set>
                                    <p:set>
                                      <p:cBhvr override="childStyle">
                                        <p:cTn id="32" dur="indefinite"/>
                                        <p:tgtEl>
                                          <p:spTgt spid="3">
                                            <p:txEl>
                                              <p:pRg st="1" end="1"/>
                                            </p:txEl>
                                          </p:spTgt>
                                        </p:tgtEl>
                                        <p:attrNameLst>
                                          <p:attrName>style.fontWeight</p:attrName>
                                        </p:attrNameLst>
                                      </p:cBhvr>
                                      <p:to>
                                        <p:strVal val="bold"/>
                                      </p:to>
                                    </p:set>
                                    <p:set>
                                      <p:cBhvr override="childStyle">
                                        <p:cTn id="33"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Лапландия</a:t>
            </a:r>
            <a:endParaRPr lang="ru-RU" sz="5400" b="1" dirty="0">
              <a:latin typeface="Monotype Corsiva" pitchFamily="66" charset="0"/>
            </a:endParaRPr>
          </a:p>
        </p:txBody>
      </p:sp>
      <p:pic>
        <p:nvPicPr>
          <p:cNvPr id="7" name="Содержимое 6" descr="lapland-map-2.png"/>
          <p:cNvPicPr>
            <a:picLocks noGrp="1" noChangeAspect="1"/>
          </p:cNvPicPr>
          <p:nvPr>
            <p:ph idx="1"/>
          </p:nvPr>
        </p:nvPicPr>
        <p:blipFill>
          <a:blip r:embed="rId2" cstate="email"/>
          <a:stretch>
            <a:fillRect/>
          </a:stretch>
        </p:blipFill>
        <p:spPr>
          <a:xfrm>
            <a:off x="126634" y="1628800"/>
            <a:ext cx="8899229" cy="4464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Лапландия</a:t>
            </a:r>
            <a:endParaRPr lang="ru-RU" sz="5400" dirty="0"/>
          </a:p>
        </p:txBody>
      </p:sp>
      <p:pic>
        <p:nvPicPr>
          <p:cNvPr id="4" name="Содержимое 3" descr="11175749.jpg"/>
          <p:cNvPicPr>
            <a:picLocks noGrp="1" noChangeAspect="1"/>
          </p:cNvPicPr>
          <p:nvPr>
            <p:ph idx="1"/>
          </p:nvPr>
        </p:nvPicPr>
        <p:blipFill>
          <a:blip r:embed="rId2" cstate="email"/>
          <a:stretch>
            <a:fillRect/>
          </a:stretch>
        </p:blipFill>
        <p:spPr>
          <a:xfrm>
            <a:off x="1331640" y="1556792"/>
            <a:ext cx="6573910" cy="46126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Лапландия</a:t>
            </a:r>
            <a:endParaRPr lang="ru-RU" sz="5400" dirty="0"/>
          </a:p>
        </p:txBody>
      </p:sp>
      <p:pic>
        <p:nvPicPr>
          <p:cNvPr id="4" name="Содержимое 3" descr="Laplandiya_-_oleni_i_haski_2.jpg"/>
          <p:cNvPicPr>
            <a:picLocks noGrp="1" noChangeAspect="1"/>
          </p:cNvPicPr>
          <p:nvPr>
            <p:ph idx="1"/>
          </p:nvPr>
        </p:nvPicPr>
        <p:blipFill>
          <a:blip r:embed="rId2" cstate="email"/>
          <a:stretch>
            <a:fillRect/>
          </a:stretch>
        </p:blipFill>
        <p:spPr>
          <a:xfrm>
            <a:off x="1115616" y="1556792"/>
            <a:ext cx="6984776" cy="4659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Лапландия</a:t>
            </a:r>
            <a:endParaRPr lang="ru-RU" sz="5400" dirty="0"/>
          </a:p>
        </p:txBody>
      </p:sp>
      <p:pic>
        <p:nvPicPr>
          <p:cNvPr id="4" name="Содержимое 3" descr="x_c629bcc4.jpg"/>
          <p:cNvPicPr>
            <a:picLocks noGrp="1" noChangeAspect="1"/>
          </p:cNvPicPr>
          <p:nvPr>
            <p:ph idx="1"/>
          </p:nvPr>
        </p:nvPicPr>
        <p:blipFill>
          <a:blip r:embed="rId2" cstate="email"/>
          <a:stretch>
            <a:fillRect/>
          </a:stretch>
        </p:blipFill>
        <p:spPr>
          <a:xfrm>
            <a:off x="1115616" y="1556792"/>
            <a:ext cx="6962069" cy="46413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4125144" y="93610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4845224" y="936104"/>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Прямоугольник 17"/>
          <p:cNvSpPr/>
          <p:nvPr/>
        </p:nvSpPr>
        <p:spPr>
          <a:xfrm>
            <a:off x="5565304" y="93610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Прямоугольник 18"/>
          <p:cNvSpPr/>
          <p:nvPr/>
        </p:nvSpPr>
        <p:spPr>
          <a:xfrm>
            <a:off x="6285384" y="93610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Прямоугольник 19"/>
          <p:cNvSpPr/>
          <p:nvPr/>
        </p:nvSpPr>
        <p:spPr>
          <a:xfrm>
            <a:off x="3405064" y="162880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4125144" y="162880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4845224" y="1628800"/>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5565304" y="162880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6285384" y="162880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2684984" y="227687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3405064" y="227687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4125144" y="227687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4845224" y="2276872"/>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5565304" y="227687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412514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845224" y="2924944"/>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556530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628538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700546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772554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8445624" y="2924944"/>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4125144" y="3573016"/>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4845224" y="3573016"/>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p:cNvSpPr/>
          <p:nvPr/>
        </p:nvSpPr>
        <p:spPr>
          <a:xfrm>
            <a:off x="5565304" y="3573016"/>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6285384" y="3573016"/>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p:cNvSpPr/>
          <p:nvPr/>
        </p:nvSpPr>
        <p:spPr>
          <a:xfrm>
            <a:off x="340506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412514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4845224" y="4221088"/>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556530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p:nvSpPr>
        <p:spPr>
          <a:xfrm>
            <a:off x="628538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Прямоугольник 45"/>
          <p:cNvSpPr/>
          <p:nvPr/>
        </p:nvSpPr>
        <p:spPr>
          <a:xfrm>
            <a:off x="700546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p:nvSpPr>
        <p:spPr>
          <a:xfrm>
            <a:off x="772554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p:nvSpPr>
        <p:spPr>
          <a:xfrm>
            <a:off x="8445624" y="4221088"/>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рямоугольник 48"/>
          <p:cNvSpPr/>
          <p:nvPr/>
        </p:nvSpPr>
        <p:spPr>
          <a:xfrm>
            <a:off x="1316832" y="486916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Прямоугольник 49"/>
          <p:cNvSpPr/>
          <p:nvPr/>
        </p:nvSpPr>
        <p:spPr>
          <a:xfrm>
            <a:off x="2036912" y="486916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2756992" y="486916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рямоугольник 51"/>
          <p:cNvSpPr/>
          <p:nvPr/>
        </p:nvSpPr>
        <p:spPr>
          <a:xfrm>
            <a:off x="3405064" y="486916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рямоугольник 52"/>
          <p:cNvSpPr/>
          <p:nvPr/>
        </p:nvSpPr>
        <p:spPr>
          <a:xfrm>
            <a:off x="4125144" y="4869160"/>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Прямоугольник 53"/>
          <p:cNvSpPr/>
          <p:nvPr/>
        </p:nvSpPr>
        <p:spPr>
          <a:xfrm>
            <a:off x="4845224" y="4869160"/>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5565304" y="4869160"/>
            <a:ext cx="698376" cy="648072"/>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Прямоугольник 55"/>
          <p:cNvSpPr/>
          <p:nvPr/>
        </p:nvSpPr>
        <p:spPr>
          <a:xfrm>
            <a:off x="596752"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рямоугольник 56"/>
          <p:cNvSpPr/>
          <p:nvPr/>
        </p:nvSpPr>
        <p:spPr>
          <a:xfrm>
            <a:off x="1316832"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рямоугольник 57"/>
          <p:cNvSpPr/>
          <p:nvPr/>
        </p:nvSpPr>
        <p:spPr>
          <a:xfrm>
            <a:off x="2036912"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2756992"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3477072"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4125144" y="5517232"/>
            <a:ext cx="698376" cy="6480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Прямоугольник 61"/>
          <p:cNvSpPr/>
          <p:nvPr/>
        </p:nvSpPr>
        <p:spPr>
          <a:xfrm>
            <a:off x="4845224" y="5517232"/>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7" name="Прямоугольник 66"/>
          <p:cNvSpPr/>
          <p:nvPr/>
        </p:nvSpPr>
        <p:spPr>
          <a:xfrm>
            <a:off x="4125144" y="692696"/>
            <a:ext cx="716863" cy="923330"/>
          </a:xfrm>
          <a:prstGeom prst="rect">
            <a:avLst/>
          </a:prstGeom>
          <a:noFill/>
        </p:spPr>
        <p:txBody>
          <a:bodyPr wrap="none" lIns="91440" tIns="45720" rIns="91440" bIns="45720">
            <a:spAutoFit/>
          </a:bodyPr>
          <a:lstStyle/>
          <a:p>
            <a:pPr algn="ctr"/>
            <a:r>
              <a:rPr lang="ru-RU"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м</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8" name="Прямоугольник 67"/>
          <p:cNvSpPr/>
          <p:nvPr/>
        </p:nvSpPr>
        <p:spPr>
          <a:xfrm>
            <a:off x="4864460" y="692696"/>
            <a:ext cx="52610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а</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9" name="Прямоугольник 68"/>
          <p:cNvSpPr/>
          <p:nvPr/>
        </p:nvSpPr>
        <p:spPr>
          <a:xfrm>
            <a:off x="5565304" y="764704"/>
            <a:ext cx="607859" cy="923330"/>
          </a:xfrm>
          <a:prstGeom prst="rect">
            <a:avLst/>
          </a:prstGeom>
          <a:noFill/>
        </p:spPr>
        <p:txBody>
          <a:bodyPr wrap="none" lIns="91440" tIns="45720" rIns="91440" bIns="45720">
            <a:spAutoFit/>
          </a:bodyPr>
          <a:lstStyle/>
          <a:p>
            <a:pPr algn="ctr"/>
            <a:r>
              <a:rPr lang="ru-RU"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й</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0" name="Прямоугольник 69"/>
          <p:cNvSpPr/>
          <p:nvPr/>
        </p:nvSpPr>
        <p:spPr>
          <a:xfrm>
            <a:off x="6285384" y="764704"/>
            <a:ext cx="567784"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я</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1" name="Прямоугольник 70"/>
          <p:cNvSpPr/>
          <p:nvPr/>
        </p:nvSpPr>
        <p:spPr>
          <a:xfrm>
            <a:off x="3405064" y="1412776"/>
            <a:ext cx="691215"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ф</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2" name="Прямоугольник 71"/>
          <p:cNvSpPr/>
          <p:nvPr/>
        </p:nvSpPr>
        <p:spPr>
          <a:xfrm>
            <a:off x="4125144" y="1412776"/>
            <a:ext cx="607859"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и</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3" name="Прямоугольник 72"/>
          <p:cNvSpPr/>
          <p:nvPr/>
        </p:nvSpPr>
        <p:spPr>
          <a:xfrm>
            <a:off x="4864460" y="1412776"/>
            <a:ext cx="56297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4" name="Прямоугольник 73"/>
          <p:cNvSpPr/>
          <p:nvPr/>
        </p:nvSpPr>
        <p:spPr>
          <a:xfrm>
            <a:off x="5637312" y="1412776"/>
            <a:ext cx="5661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к</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5" name="Прямоугольник 74"/>
          <p:cNvSpPr/>
          <p:nvPr/>
        </p:nvSpPr>
        <p:spPr>
          <a:xfrm>
            <a:off x="6285384" y="1412776"/>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6" name="Прямоугольник 75"/>
          <p:cNvSpPr/>
          <p:nvPr/>
        </p:nvSpPr>
        <p:spPr>
          <a:xfrm>
            <a:off x="2756992" y="2060848"/>
            <a:ext cx="46839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г</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7" name="Прямоугольник 76"/>
          <p:cNvSpPr/>
          <p:nvPr/>
        </p:nvSpPr>
        <p:spPr>
          <a:xfrm>
            <a:off x="3477072" y="2060848"/>
            <a:ext cx="570989"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е</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8" name="Прямоугольник 77"/>
          <p:cNvSpPr/>
          <p:nvPr/>
        </p:nvSpPr>
        <p:spPr>
          <a:xfrm>
            <a:off x="4125144" y="2060848"/>
            <a:ext cx="595035"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р</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79" name="Прямоугольник 78"/>
          <p:cNvSpPr/>
          <p:nvPr/>
        </p:nvSpPr>
        <p:spPr>
          <a:xfrm>
            <a:off x="4864460" y="2060848"/>
            <a:ext cx="58701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0" name="Прямоугольник 79"/>
          <p:cNvSpPr/>
          <p:nvPr/>
        </p:nvSpPr>
        <p:spPr>
          <a:xfrm>
            <a:off x="5637312" y="2060848"/>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1" name="Прямоугольник 80"/>
          <p:cNvSpPr/>
          <p:nvPr/>
        </p:nvSpPr>
        <p:spPr>
          <a:xfrm>
            <a:off x="4197152" y="2780928"/>
            <a:ext cx="518091"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з</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2" name="Прямоугольник 81"/>
          <p:cNvSpPr/>
          <p:nvPr/>
        </p:nvSpPr>
        <p:spPr>
          <a:xfrm>
            <a:off x="4864460" y="2780928"/>
            <a:ext cx="53251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е</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3" name="Прямоугольник 82"/>
          <p:cNvSpPr/>
          <p:nvPr/>
        </p:nvSpPr>
        <p:spPr>
          <a:xfrm>
            <a:off x="5565304" y="2780928"/>
            <a:ext cx="595035"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р</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4" name="Прямоугольник 83"/>
          <p:cNvSpPr/>
          <p:nvPr/>
        </p:nvSpPr>
        <p:spPr>
          <a:xfrm>
            <a:off x="6285384" y="2780928"/>
            <a:ext cx="5661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к</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5" name="Прямоугольник 84"/>
          <p:cNvSpPr/>
          <p:nvPr/>
        </p:nvSpPr>
        <p:spPr>
          <a:xfrm>
            <a:off x="7077472" y="2780928"/>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6" name="Прямоугольник 85"/>
          <p:cNvSpPr/>
          <p:nvPr/>
        </p:nvSpPr>
        <p:spPr>
          <a:xfrm>
            <a:off x="7725544" y="2780928"/>
            <a:ext cx="587020"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л</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7" name="Прямоугольник 86"/>
          <p:cNvSpPr/>
          <p:nvPr/>
        </p:nvSpPr>
        <p:spPr>
          <a:xfrm>
            <a:off x="8445624" y="2780928"/>
            <a:ext cx="595035"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8" name="Прямоугольник 87"/>
          <p:cNvSpPr/>
          <p:nvPr/>
        </p:nvSpPr>
        <p:spPr>
          <a:xfrm>
            <a:off x="4197152" y="3429000"/>
            <a:ext cx="5661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к</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9" name="Прямоугольник 88"/>
          <p:cNvSpPr/>
          <p:nvPr/>
        </p:nvSpPr>
        <p:spPr>
          <a:xfrm>
            <a:off x="4864460" y="3429000"/>
            <a:ext cx="55656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р</a:t>
            </a: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0" name="Прямоугольник 89"/>
          <p:cNvSpPr/>
          <p:nvPr/>
        </p:nvSpPr>
        <p:spPr>
          <a:xfrm>
            <a:off x="5637312" y="3429000"/>
            <a:ext cx="595035"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1" name="Прямоугольник 90"/>
          <p:cNvSpPr/>
          <p:nvPr/>
        </p:nvSpPr>
        <p:spPr>
          <a:xfrm>
            <a:off x="6357392" y="3429000"/>
            <a:ext cx="492443"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т</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2" name="Прямоугольник 91"/>
          <p:cNvSpPr/>
          <p:nvPr/>
        </p:nvSpPr>
        <p:spPr>
          <a:xfrm>
            <a:off x="3477072" y="4005064"/>
            <a:ext cx="587020"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л</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3" name="Прямоугольник 92"/>
          <p:cNvSpPr/>
          <p:nvPr/>
        </p:nvSpPr>
        <p:spPr>
          <a:xfrm>
            <a:off x="4197152" y="4005064"/>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5" name="Прямоугольник 94"/>
          <p:cNvSpPr/>
          <p:nvPr/>
        </p:nvSpPr>
        <p:spPr>
          <a:xfrm>
            <a:off x="4917232" y="4005064"/>
            <a:ext cx="47481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6" name="Прямоугольник 95"/>
          <p:cNvSpPr/>
          <p:nvPr/>
        </p:nvSpPr>
        <p:spPr>
          <a:xfrm>
            <a:off x="5637312" y="4005064"/>
            <a:ext cx="492443"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т</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7" name="Прямоугольник 96"/>
          <p:cNvSpPr/>
          <p:nvPr/>
        </p:nvSpPr>
        <p:spPr>
          <a:xfrm>
            <a:off x="6285384" y="4005064"/>
            <a:ext cx="595035"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8" name="Прямоугольник 97"/>
          <p:cNvSpPr/>
          <p:nvPr/>
        </p:nvSpPr>
        <p:spPr>
          <a:xfrm>
            <a:off x="7077472" y="4005064"/>
            <a:ext cx="561372"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ч</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99" name="Прямоугольник 98"/>
          <p:cNvSpPr/>
          <p:nvPr/>
        </p:nvSpPr>
        <p:spPr>
          <a:xfrm>
            <a:off x="7797552" y="4005064"/>
            <a:ext cx="5661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к</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0" name="Прямоугольник 99"/>
          <p:cNvSpPr/>
          <p:nvPr/>
        </p:nvSpPr>
        <p:spPr>
          <a:xfrm>
            <a:off x="8445624" y="4005064"/>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1" name="Прямоугольник 100"/>
          <p:cNvSpPr/>
          <p:nvPr/>
        </p:nvSpPr>
        <p:spPr>
          <a:xfrm>
            <a:off x="1388840" y="4653136"/>
            <a:ext cx="5132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с</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2" name="Прямоугольник 101"/>
          <p:cNvSpPr/>
          <p:nvPr/>
        </p:nvSpPr>
        <p:spPr>
          <a:xfrm>
            <a:off x="2108920" y="4653136"/>
            <a:ext cx="595035"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3" name="Прямоугольник 102"/>
          <p:cNvSpPr/>
          <p:nvPr/>
        </p:nvSpPr>
        <p:spPr>
          <a:xfrm>
            <a:off x="2756992" y="4653136"/>
            <a:ext cx="587020"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л</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4" name="Прямоугольник 103"/>
          <p:cNvSpPr/>
          <p:nvPr/>
        </p:nvSpPr>
        <p:spPr>
          <a:xfrm>
            <a:off x="3477072" y="4653136"/>
            <a:ext cx="595035"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5" name="Прямоугольник 104"/>
          <p:cNvSpPr/>
          <p:nvPr/>
        </p:nvSpPr>
        <p:spPr>
          <a:xfrm>
            <a:off x="4197152" y="4653136"/>
            <a:ext cx="566181"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в</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6" name="Прямоугольник 105"/>
          <p:cNvSpPr/>
          <p:nvPr/>
        </p:nvSpPr>
        <p:spPr>
          <a:xfrm>
            <a:off x="4845224" y="4653136"/>
            <a:ext cx="53251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е</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7" name="Прямоугольник 106"/>
          <p:cNvSpPr/>
          <p:nvPr/>
        </p:nvSpPr>
        <p:spPr>
          <a:xfrm>
            <a:off x="5565304" y="4725144"/>
            <a:ext cx="607859"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й</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8" name="Прямоугольник 107"/>
          <p:cNvSpPr/>
          <p:nvPr/>
        </p:nvSpPr>
        <p:spPr>
          <a:xfrm>
            <a:off x="668760" y="5373216"/>
            <a:ext cx="492443"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т</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9" name="Прямоугольник 108"/>
          <p:cNvSpPr/>
          <p:nvPr/>
        </p:nvSpPr>
        <p:spPr>
          <a:xfrm>
            <a:off x="1316832" y="5373216"/>
            <a:ext cx="744113"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ю</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0" name="Прямоугольник 109"/>
          <p:cNvSpPr/>
          <p:nvPr/>
        </p:nvSpPr>
        <p:spPr>
          <a:xfrm>
            <a:off x="2036912" y="5373216"/>
            <a:ext cx="587020"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л</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1" name="Прямоугольник 110"/>
          <p:cNvSpPr/>
          <p:nvPr/>
        </p:nvSpPr>
        <p:spPr>
          <a:xfrm>
            <a:off x="2829000" y="5373216"/>
            <a:ext cx="566181"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ь</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2" name="Прямоугольник 111"/>
          <p:cNvSpPr/>
          <p:nvPr/>
        </p:nvSpPr>
        <p:spPr>
          <a:xfrm>
            <a:off x="3477072" y="5373216"/>
            <a:ext cx="593432" cy="923330"/>
          </a:xfrm>
          <a:prstGeom prst="rect">
            <a:avLst/>
          </a:prstGeom>
          <a:noFill/>
        </p:spPr>
        <p:txBody>
          <a:bodyPr wrap="non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п</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3" name="Прямоугольник 112"/>
          <p:cNvSpPr/>
          <p:nvPr/>
        </p:nvSpPr>
        <p:spPr>
          <a:xfrm>
            <a:off x="4125144" y="5373216"/>
            <a:ext cx="564577" cy="923330"/>
          </a:xfrm>
          <a:prstGeom prst="rect">
            <a:avLst/>
          </a:prstGeom>
          <a:noFill/>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а</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4" name="Прямоугольник 113"/>
          <p:cNvSpPr/>
          <p:nvPr/>
        </p:nvSpPr>
        <p:spPr>
          <a:xfrm>
            <a:off x="4917232" y="5373216"/>
            <a:ext cx="56297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5" name="Заголовок 114"/>
          <p:cNvSpPr>
            <a:spLocks noGrp="1"/>
          </p:cNvSpPr>
          <p:nvPr>
            <p:ph type="title"/>
          </p:nvPr>
        </p:nvSpPr>
        <p:spPr/>
        <p:txBody>
          <a:bodyPr>
            <a:normAutofit/>
          </a:bodyPr>
          <a:lstStyle/>
          <a:p>
            <a:pPr algn="l"/>
            <a:r>
              <a:rPr lang="ru-RU" sz="5400" b="1" dirty="0" smtClean="0">
                <a:latin typeface="Monotype Corsiva" pitchFamily="66" charset="0"/>
              </a:rPr>
              <a:t>Кроссворд</a:t>
            </a:r>
            <a:endParaRPr lang="ru-RU" sz="5400" b="1" dirty="0">
              <a:latin typeface="Monotype Corsiva" pitchFamily="66" charset="0"/>
            </a:endParaRPr>
          </a:p>
        </p:txBody>
      </p:sp>
      <p:sp>
        <p:nvSpPr>
          <p:cNvPr id="124" name="Прямоугольник 123"/>
          <p:cNvSpPr/>
          <p:nvPr/>
        </p:nvSpPr>
        <p:spPr>
          <a:xfrm>
            <a:off x="2684984" y="4221088"/>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6</a:t>
            </a:r>
            <a:endParaRPr lang="ru-RU" sz="3200" b="1" dirty="0">
              <a:solidFill>
                <a:schemeClr val="tx1"/>
              </a:solidFill>
            </a:endParaRPr>
          </a:p>
        </p:txBody>
      </p:sp>
      <p:sp>
        <p:nvSpPr>
          <p:cNvPr id="125" name="Прямоугольник 124"/>
          <p:cNvSpPr/>
          <p:nvPr/>
        </p:nvSpPr>
        <p:spPr>
          <a:xfrm>
            <a:off x="3405064" y="3573016"/>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5</a:t>
            </a:r>
            <a:endParaRPr lang="ru-RU" sz="3200" b="1" dirty="0">
              <a:solidFill>
                <a:schemeClr val="tx1"/>
              </a:solidFill>
            </a:endParaRPr>
          </a:p>
        </p:txBody>
      </p:sp>
      <p:sp>
        <p:nvSpPr>
          <p:cNvPr id="126" name="Прямоугольник 125"/>
          <p:cNvSpPr/>
          <p:nvPr/>
        </p:nvSpPr>
        <p:spPr>
          <a:xfrm>
            <a:off x="3405064" y="2924944"/>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4</a:t>
            </a:r>
            <a:endParaRPr lang="ru-RU" sz="3200" b="1" dirty="0">
              <a:solidFill>
                <a:schemeClr val="tx1"/>
              </a:solidFill>
            </a:endParaRPr>
          </a:p>
        </p:txBody>
      </p:sp>
      <p:sp>
        <p:nvSpPr>
          <p:cNvPr id="127" name="Прямоугольник 126"/>
          <p:cNvSpPr/>
          <p:nvPr/>
        </p:nvSpPr>
        <p:spPr>
          <a:xfrm>
            <a:off x="1964904" y="2276872"/>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3</a:t>
            </a:r>
            <a:endParaRPr lang="ru-RU" sz="3200" b="1" dirty="0">
              <a:solidFill>
                <a:schemeClr val="tx1"/>
              </a:solidFill>
            </a:endParaRPr>
          </a:p>
        </p:txBody>
      </p:sp>
      <p:sp>
        <p:nvSpPr>
          <p:cNvPr id="128" name="Прямоугольник 127"/>
          <p:cNvSpPr/>
          <p:nvPr/>
        </p:nvSpPr>
        <p:spPr>
          <a:xfrm>
            <a:off x="2684984" y="1628800"/>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2</a:t>
            </a:r>
            <a:endParaRPr lang="ru-RU" sz="3200" b="1" dirty="0">
              <a:solidFill>
                <a:schemeClr val="tx1"/>
              </a:solidFill>
            </a:endParaRPr>
          </a:p>
        </p:txBody>
      </p:sp>
      <p:sp>
        <p:nvSpPr>
          <p:cNvPr id="129" name="Прямоугольник 128"/>
          <p:cNvSpPr/>
          <p:nvPr/>
        </p:nvSpPr>
        <p:spPr>
          <a:xfrm>
            <a:off x="3405064" y="908720"/>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1</a:t>
            </a:r>
            <a:endParaRPr lang="ru-RU" sz="3200" b="1" dirty="0">
              <a:solidFill>
                <a:schemeClr val="tx1"/>
              </a:solidFill>
            </a:endParaRPr>
          </a:p>
        </p:txBody>
      </p:sp>
      <p:sp>
        <p:nvSpPr>
          <p:cNvPr id="130" name="Прямоугольник 129"/>
          <p:cNvSpPr/>
          <p:nvPr/>
        </p:nvSpPr>
        <p:spPr>
          <a:xfrm>
            <a:off x="-75964" y="5517232"/>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8</a:t>
            </a:r>
            <a:endParaRPr lang="ru-RU" sz="3200" b="1" dirty="0">
              <a:solidFill>
                <a:schemeClr val="tx1"/>
              </a:solidFill>
            </a:endParaRPr>
          </a:p>
        </p:txBody>
      </p:sp>
      <p:sp>
        <p:nvSpPr>
          <p:cNvPr id="131" name="Прямоугольник 130"/>
          <p:cNvSpPr/>
          <p:nvPr/>
        </p:nvSpPr>
        <p:spPr>
          <a:xfrm>
            <a:off x="668760" y="4869160"/>
            <a:ext cx="698376" cy="648072"/>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rPr>
              <a:t>7</a:t>
            </a:r>
            <a:endParaRPr lang="ru-RU"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9">
                                            <p:bg/>
                                          </p:spTgt>
                                        </p:tgtEl>
                                        <p:attrNameLst>
                                          <p:attrName>style.visibility</p:attrName>
                                        </p:attrNameLst>
                                      </p:cBhvr>
                                      <p:to>
                                        <p:strVal val="visible"/>
                                      </p:to>
                                    </p:set>
                                    <p:anim to="" calcmode="lin" valueType="num">
                                      <p:cBhvr>
                                        <p:cTn id="7" dur="1" fill="hold"/>
                                        <p:tgtEl>
                                          <p:spTgt spid="9">
                                            <p:bg/>
                                          </p:spTgt>
                                        </p:tgtEl>
                                        <p:attrNameLst>
                                          <p:attrName/>
                                        </p:attrNameLst>
                                      </p:cBhvr>
                                    </p:anim>
                                  </p:childTnLst>
                                </p:cTn>
                              </p:par>
                              <p:par>
                                <p:cTn id="8" presetID="24" presetClass="entr" presetSubtype="0" fill="hold" grpId="0" nodeType="withEffect" nodePh="1">
                                  <p:stCondLst>
                                    <p:cond delay="0"/>
                                  </p:stCondLst>
                                  <p:endCondLst>
                                    <p:cond evt="begin" delay="0">
                                      <p:tn val="8"/>
                                    </p:cond>
                                  </p:endCondLst>
                                  <p:childTnLst>
                                    <p:set>
                                      <p:cBhvr>
                                        <p:cTn id="9" dur="1" fill="hold">
                                          <p:stCondLst>
                                            <p:cond delay="0"/>
                                          </p:stCondLst>
                                        </p:cTn>
                                        <p:tgtEl>
                                          <p:spTgt spid="9">
                                            <p:txEl>
                                              <p:pRg st="0" end="0"/>
                                            </p:txEl>
                                          </p:spTgt>
                                        </p:tgtEl>
                                        <p:attrNameLst>
                                          <p:attrName>style.visibility</p:attrName>
                                        </p:attrNameLst>
                                      </p:cBhvr>
                                      <p:to>
                                        <p:strVal val="visible"/>
                                      </p:to>
                                    </p:set>
                                    <p:anim to="" calcmode="lin" valueType="num">
                                      <p:cBhvr>
                                        <p:cTn id="10" dur="1" fill="hold"/>
                                        <p:tgtEl>
                                          <p:spTgt spid="9">
                                            <p:txEl>
                                              <p:pRg st="0" end="0"/>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129"/>
                                        </p:tgtEl>
                                        <p:attrNameLst>
                                          <p:attrName>style.visibility</p:attrName>
                                        </p:attrNameLst>
                                      </p:cBhvr>
                                      <p:to>
                                        <p:strVal val="visible"/>
                                      </p:to>
                                    </p:set>
                                    <p:anim to="" calcmode="lin" valueType="num">
                                      <p:cBhvr>
                                        <p:cTn id="13" dur="1" fill="hold"/>
                                        <p:tgtEl>
                                          <p:spTgt spid="129"/>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28"/>
                                        </p:tgtEl>
                                        <p:attrNameLst>
                                          <p:attrName>style.visibility</p:attrName>
                                        </p:attrNameLst>
                                      </p:cBhvr>
                                      <p:to>
                                        <p:strVal val="visible"/>
                                      </p:to>
                                    </p:set>
                                    <p:anim to="" calcmode="lin" valueType="num">
                                      <p:cBhvr>
                                        <p:cTn id="16" dur="1" fill="hold"/>
                                        <p:tgtEl>
                                          <p:spTgt spid="128"/>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to="" calcmode="lin" valueType="num">
                                      <p:cBhvr>
                                        <p:cTn id="19" dur="1" fill="hold"/>
                                        <p:tgtEl>
                                          <p:spTgt spid="1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27"/>
                                        </p:tgtEl>
                                        <p:attrNameLst>
                                          <p:attrName>style.visibility</p:attrName>
                                        </p:attrNameLst>
                                      </p:cBhvr>
                                      <p:to>
                                        <p:strVal val="visible"/>
                                      </p:to>
                                    </p:set>
                                    <p:anim to="" calcmode="lin" valueType="num">
                                      <p:cBhvr>
                                        <p:cTn id="22" dur="1" fill="hold"/>
                                        <p:tgtEl>
                                          <p:spTgt spid="127"/>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to="" calcmode="lin" valueType="num">
                                      <p:cBhvr>
                                        <p:cTn id="25" dur="1" fill="hold"/>
                                        <p:tgtEl>
                                          <p:spTgt spid="1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26"/>
                                        </p:tgtEl>
                                        <p:attrNameLst>
                                          <p:attrName>style.visibility</p:attrName>
                                        </p:attrNameLst>
                                      </p:cBhvr>
                                      <p:to>
                                        <p:strVal val="visible"/>
                                      </p:to>
                                    </p:set>
                                    <p:anim to="" calcmode="lin" valueType="num">
                                      <p:cBhvr>
                                        <p:cTn id="28" dur="1" fill="hold"/>
                                        <p:tgtEl>
                                          <p:spTgt spid="126"/>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to="" calcmode="lin" valueType="num">
                                      <p:cBhvr>
                                        <p:cTn id="31" dur="1" fill="hold"/>
                                        <p:tgtEl>
                                          <p:spTgt spid="19"/>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5"/>
                                        </p:tgtEl>
                                        <p:attrNameLst>
                                          <p:attrName>style.visibility</p:attrName>
                                        </p:attrNameLst>
                                      </p:cBhvr>
                                      <p:to>
                                        <p:strVal val="visible"/>
                                      </p:to>
                                    </p:set>
                                    <p:anim to="" calcmode="lin" valueType="num">
                                      <p:cBhvr>
                                        <p:cTn id="34" dur="1" fill="hold"/>
                                        <p:tgtEl>
                                          <p:spTgt spid="125"/>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to="" calcmode="lin" valueType="num">
                                      <p:cBhvr>
                                        <p:cTn id="37" dur="1" fill="hold"/>
                                        <p:tgtEl>
                                          <p:spTgt spid="20"/>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to="" calcmode="lin" valueType="num">
                                      <p:cBhvr>
                                        <p:cTn id="40" dur="1" fill="hold"/>
                                        <p:tgtEl>
                                          <p:spTgt spid="21"/>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to="" calcmode="lin" valueType="num">
                                      <p:cBhvr>
                                        <p:cTn id="43" dur="1" fill="hold"/>
                                        <p:tgtEl>
                                          <p:spTgt spid="22"/>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to="" calcmode="lin" valueType="num">
                                      <p:cBhvr>
                                        <p:cTn id="46" dur="1" fill="hold"/>
                                        <p:tgtEl>
                                          <p:spTgt spid="23"/>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to="" calcmode="lin" valueType="num">
                                      <p:cBhvr>
                                        <p:cTn id="49" dur="1" fill="hold"/>
                                        <p:tgtEl>
                                          <p:spTgt spid="24"/>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to="" calcmode="lin" valueType="num">
                                      <p:cBhvr>
                                        <p:cTn id="52" dur="1" fill="hold"/>
                                        <p:tgtEl>
                                          <p:spTgt spid="25"/>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to="" calcmode="lin" valueType="num">
                                      <p:cBhvr>
                                        <p:cTn id="55" dur="1" fill="hold"/>
                                        <p:tgtEl>
                                          <p:spTgt spid="26"/>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to="" calcmode="lin" valueType="num">
                                      <p:cBhvr>
                                        <p:cTn id="58" dur="1" fill="hold"/>
                                        <p:tgtEl>
                                          <p:spTgt spid="27"/>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 to="" calcmode="lin" valueType="num">
                                      <p:cBhvr>
                                        <p:cTn id="61" dur="1" fill="hold"/>
                                        <p:tgtEl>
                                          <p:spTgt spid="28"/>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to="" calcmode="lin" valueType="num">
                                      <p:cBhvr>
                                        <p:cTn id="64" dur="1" fill="hold"/>
                                        <p:tgtEl>
                                          <p:spTgt spid="29"/>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to="" calcmode="lin" valueType="num">
                                      <p:cBhvr>
                                        <p:cTn id="67" dur="1" fill="hold"/>
                                        <p:tgtEl>
                                          <p:spTgt spid="30"/>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to="" calcmode="lin" valueType="num">
                                      <p:cBhvr>
                                        <p:cTn id="70" dur="1" fill="hold"/>
                                        <p:tgtEl>
                                          <p:spTgt spid="31"/>
                                        </p:tgtEl>
                                        <p:attrNameLst>
                                          <p:attrName/>
                                        </p:attrNameLst>
                                      </p:cBhvr>
                                    </p:anim>
                                  </p:childTnLst>
                                </p:cTn>
                              </p:par>
                              <p:par>
                                <p:cTn id="71" presetID="24"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 to="" calcmode="lin" valueType="num">
                                      <p:cBhvr>
                                        <p:cTn id="73" dur="1" fill="hold"/>
                                        <p:tgtEl>
                                          <p:spTgt spid="32"/>
                                        </p:tgtEl>
                                        <p:attrNameLst>
                                          <p:attrName/>
                                        </p:attrNameLst>
                                      </p:cBhvr>
                                    </p:anim>
                                  </p:childTnLst>
                                </p:cTn>
                              </p:par>
                              <p:par>
                                <p:cTn id="74" presetID="24"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 to="" calcmode="lin" valueType="num">
                                      <p:cBhvr>
                                        <p:cTn id="76" dur="1" fill="hold"/>
                                        <p:tgtEl>
                                          <p:spTgt spid="33"/>
                                        </p:tgtEl>
                                        <p:attrNameLst>
                                          <p:attrName/>
                                        </p:attrNameLst>
                                      </p:cBhvr>
                                    </p:anim>
                                  </p:childTnLst>
                                </p:cTn>
                              </p:par>
                              <p:par>
                                <p:cTn id="77" presetID="24"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to="" calcmode="lin" valueType="num">
                                      <p:cBhvr>
                                        <p:cTn id="79" dur="1" fill="hold"/>
                                        <p:tgtEl>
                                          <p:spTgt spid="34"/>
                                        </p:tgtEl>
                                        <p:attrNameLst>
                                          <p:attrName/>
                                        </p:attrNameLst>
                                      </p:cBhvr>
                                    </p:anim>
                                  </p:childTnLst>
                                </p:cTn>
                              </p:par>
                              <p:par>
                                <p:cTn id="80" presetID="24"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to="" calcmode="lin" valueType="num">
                                      <p:cBhvr>
                                        <p:cTn id="82" dur="1" fill="hold"/>
                                        <p:tgtEl>
                                          <p:spTgt spid="35"/>
                                        </p:tgtEl>
                                        <p:attrNameLst>
                                          <p:attrName/>
                                        </p:attrNameLst>
                                      </p:cBhvr>
                                    </p:anim>
                                  </p:childTnLst>
                                </p:cTn>
                              </p:par>
                              <p:par>
                                <p:cTn id="83" presetID="24" presetClass="entr" presetSubtype="0"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to="" calcmode="lin" valueType="num">
                                      <p:cBhvr>
                                        <p:cTn id="85" dur="1" fill="hold"/>
                                        <p:tgtEl>
                                          <p:spTgt spid="36"/>
                                        </p:tgtEl>
                                        <p:attrNameLst>
                                          <p:attrName/>
                                        </p:attrNameLst>
                                      </p:cBhvr>
                                    </p:anim>
                                  </p:childTnLst>
                                </p:cTn>
                              </p:par>
                              <p:par>
                                <p:cTn id="86" presetID="24" presetClass="entr" presetSubtype="0" fill="hold" grpId="0" nodeType="withEffect">
                                  <p:stCondLst>
                                    <p:cond delay="0"/>
                                  </p:stCondLst>
                                  <p:childTnLst>
                                    <p:set>
                                      <p:cBhvr>
                                        <p:cTn id="87" dur="1" fill="hold">
                                          <p:stCondLst>
                                            <p:cond delay="0"/>
                                          </p:stCondLst>
                                        </p:cTn>
                                        <p:tgtEl>
                                          <p:spTgt spid="37"/>
                                        </p:tgtEl>
                                        <p:attrNameLst>
                                          <p:attrName>style.visibility</p:attrName>
                                        </p:attrNameLst>
                                      </p:cBhvr>
                                      <p:to>
                                        <p:strVal val="visible"/>
                                      </p:to>
                                    </p:set>
                                    <p:anim to="" calcmode="lin" valueType="num">
                                      <p:cBhvr>
                                        <p:cTn id="88" dur="1" fill="hold"/>
                                        <p:tgtEl>
                                          <p:spTgt spid="37"/>
                                        </p:tgtEl>
                                        <p:attrNameLst>
                                          <p:attrName/>
                                        </p:attrNameLst>
                                      </p:cBhvr>
                                    </p:anim>
                                  </p:childTnLst>
                                </p:cTn>
                              </p:par>
                              <p:par>
                                <p:cTn id="89" presetID="24" presetClass="entr" presetSubtype="0"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 to="" calcmode="lin" valueType="num">
                                      <p:cBhvr>
                                        <p:cTn id="91" dur="1" fill="hold"/>
                                        <p:tgtEl>
                                          <p:spTgt spid="38"/>
                                        </p:tgtEl>
                                        <p:attrNameLst>
                                          <p:attrName/>
                                        </p:attrNameLst>
                                      </p:cBhvr>
                                    </p:anim>
                                  </p:childTnLst>
                                </p:cTn>
                              </p:par>
                              <p:par>
                                <p:cTn id="92" presetID="24" presetClass="entr" presetSubtype="0"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 to="" calcmode="lin" valueType="num">
                                      <p:cBhvr>
                                        <p:cTn id="94" dur="1" fill="hold"/>
                                        <p:tgtEl>
                                          <p:spTgt spid="39"/>
                                        </p:tgtEl>
                                        <p:attrNameLst>
                                          <p:attrName/>
                                        </p:attrNameLst>
                                      </p:cBhvr>
                                    </p:anim>
                                  </p:childTnLst>
                                </p:cTn>
                              </p:par>
                              <p:par>
                                <p:cTn id="95" presetID="24"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 to="" calcmode="lin" valueType="num">
                                      <p:cBhvr>
                                        <p:cTn id="97" dur="1" fill="hold"/>
                                        <p:tgtEl>
                                          <p:spTgt spid="40"/>
                                        </p:tgtEl>
                                        <p:attrNameLst>
                                          <p:attrName/>
                                        </p:attrNameLst>
                                      </p:cBhvr>
                                    </p:anim>
                                  </p:childTnLst>
                                </p:cTn>
                              </p:par>
                              <p:par>
                                <p:cTn id="98" presetID="24"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 to="" calcmode="lin" valueType="num">
                                      <p:cBhvr>
                                        <p:cTn id="100" dur="1" fill="hold"/>
                                        <p:tgtEl>
                                          <p:spTgt spid="41"/>
                                        </p:tgtEl>
                                        <p:attrNameLst>
                                          <p:attrName/>
                                        </p:attrNameLst>
                                      </p:cBhvr>
                                    </p:anim>
                                  </p:childTnLst>
                                </p:cTn>
                              </p:par>
                              <p:par>
                                <p:cTn id="101" presetID="24" presetClass="entr" presetSubtype="0"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 to="" calcmode="lin" valueType="num">
                                      <p:cBhvr>
                                        <p:cTn id="103" dur="1" fill="hold"/>
                                        <p:tgtEl>
                                          <p:spTgt spid="42"/>
                                        </p:tgtEl>
                                        <p:attrNameLst>
                                          <p:attrName/>
                                        </p:attrNameLst>
                                      </p:cBhvr>
                                    </p:anim>
                                  </p:childTnLst>
                                </p:cTn>
                              </p:par>
                              <p:par>
                                <p:cTn id="104" presetID="24"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 to="" calcmode="lin" valueType="num">
                                      <p:cBhvr>
                                        <p:cTn id="106" dur="1" fill="hold"/>
                                        <p:tgtEl>
                                          <p:spTgt spid="43"/>
                                        </p:tgtEl>
                                        <p:attrNameLst>
                                          <p:attrName/>
                                        </p:attrNameLst>
                                      </p:cBhvr>
                                    </p:anim>
                                  </p:childTnLst>
                                </p:cTn>
                              </p:par>
                              <p:par>
                                <p:cTn id="107" presetID="24" presetClass="entr" presetSubtype="0"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 to="" calcmode="lin" valueType="num">
                                      <p:cBhvr>
                                        <p:cTn id="109" dur="1" fill="hold"/>
                                        <p:tgtEl>
                                          <p:spTgt spid="44"/>
                                        </p:tgtEl>
                                        <p:attrNameLst>
                                          <p:attrName/>
                                        </p:attrNameLst>
                                      </p:cBhvr>
                                    </p:anim>
                                  </p:childTnLst>
                                </p:cTn>
                              </p:par>
                              <p:par>
                                <p:cTn id="110" presetID="24" presetClass="entr" presetSubtype="0" fill="hold" grpId="0" nodeType="withEffect">
                                  <p:stCondLst>
                                    <p:cond delay="0"/>
                                  </p:stCondLst>
                                  <p:childTnLst>
                                    <p:set>
                                      <p:cBhvr>
                                        <p:cTn id="111" dur="1" fill="hold">
                                          <p:stCondLst>
                                            <p:cond delay="0"/>
                                          </p:stCondLst>
                                        </p:cTn>
                                        <p:tgtEl>
                                          <p:spTgt spid="45"/>
                                        </p:tgtEl>
                                        <p:attrNameLst>
                                          <p:attrName>style.visibility</p:attrName>
                                        </p:attrNameLst>
                                      </p:cBhvr>
                                      <p:to>
                                        <p:strVal val="visible"/>
                                      </p:to>
                                    </p:set>
                                    <p:anim to="" calcmode="lin" valueType="num">
                                      <p:cBhvr>
                                        <p:cTn id="112" dur="1" fill="hold"/>
                                        <p:tgtEl>
                                          <p:spTgt spid="45"/>
                                        </p:tgtEl>
                                        <p:attrNameLst>
                                          <p:attrName/>
                                        </p:attrNameLst>
                                      </p:cBhvr>
                                    </p:anim>
                                  </p:childTnLst>
                                </p:cTn>
                              </p:par>
                              <p:par>
                                <p:cTn id="113" presetID="24" presetClass="entr" presetSubtype="0" fill="hold" grpId="0" nodeType="withEffect">
                                  <p:stCondLst>
                                    <p:cond delay="0"/>
                                  </p:stCondLst>
                                  <p:childTnLst>
                                    <p:set>
                                      <p:cBhvr>
                                        <p:cTn id="114" dur="1" fill="hold">
                                          <p:stCondLst>
                                            <p:cond delay="0"/>
                                          </p:stCondLst>
                                        </p:cTn>
                                        <p:tgtEl>
                                          <p:spTgt spid="46"/>
                                        </p:tgtEl>
                                        <p:attrNameLst>
                                          <p:attrName>style.visibility</p:attrName>
                                        </p:attrNameLst>
                                      </p:cBhvr>
                                      <p:to>
                                        <p:strVal val="visible"/>
                                      </p:to>
                                    </p:set>
                                    <p:anim to="" calcmode="lin" valueType="num">
                                      <p:cBhvr>
                                        <p:cTn id="115" dur="1" fill="hold"/>
                                        <p:tgtEl>
                                          <p:spTgt spid="46"/>
                                        </p:tgtEl>
                                        <p:attrNameLst>
                                          <p:attrName/>
                                        </p:attrNameLst>
                                      </p:cBhvr>
                                    </p:anim>
                                  </p:childTnLst>
                                </p:cTn>
                              </p:par>
                              <p:par>
                                <p:cTn id="116" presetID="24" presetClass="entr" presetSubtype="0" fill="hold" grpId="0" nodeType="withEffect">
                                  <p:stCondLst>
                                    <p:cond delay="0"/>
                                  </p:stCondLst>
                                  <p:childTnLst>
                                    <p:set>
                                      <p:cBhvr>
                                        <p:cTn id="117" dur="1" fill="hold">
                                          <p:stCondLst>
                                            <p:cond delay="0"/>
                                          </p:stCondLst>
                                        </p:cTn>
                                        <p:tgtEl>
                                          <p:spTgt spid="47"/>
                                        </p:tgtEl>
                                        <p:attrNameLst>
                                          <p:attrName>style.visibility</p:attrName>
                                        </p:attrNameLst>
                                      </p:cBhvr>
                                      <p:to>
                                        <p:strVal val="visible"/>
                                      </p:to>
                                    </p:set>
                                    <p:anim to="" calcmode="lin" valueType="num">
                                      <p:cBhvr>
                                        <p:cTn id="118" dur="1" fill="hold"/>
                                        <p:tgtEl>
                                          <p:spTgt spid="47"/>
                                        </p:tgtEl>
                                        <p:attrNameLst>
                                          <p:attrName/>
                                        </p:attrNameLst>
                                      </p:cBhvr>
                                    </p:anim>
                                  </p:childTnLst>
                                </p:cTn>
                              </p:par>
                              <p:par>
                                <p:cTn id="119" presetID="24"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 to="" calcmode="lin" valueType="num">
                                      <p:cBhvr>
                                        <p:cTn id="121" dur="1" fill="hold"/>
                                        <p:tgtEl>
                                          <p:spTgt spid="48"/>
                                        </p:tgtEl>
                                        <p:attrNameLst>
                                          <p:attrName/>
                                        </p:attrNameLst>
                                      </p:cBhvr>
                                    </p:anim>
                                  </p:childTnLst>
                                </p:cTn>
                              </p:par>
                              <p:par>
                                <p:cTn id="122" presetID="24" presetClass="entr" presetSubtype="0" fill="hold" grpId="0" nodeType="withEffect">
                                  <p:stCondLst>
                                    <p:cond delay="0"/>
                                  </p:stCondLst>
                                  <p:childTnLst>
                                    <p:set>
                                      <p:cBhvr>
                                        <p:cTn id="123" dur="1" fill="hold">
                                          <p:stCondLst>
                                            <p:cond delay="0"/>
                                          </p:stCondLst>
                                        </p:cTn>
                                        <p:tgtEl>
                                          <p:spTgt spid="49"/>
                                        </p:tgtEl>
                                        <p:attrNameLst>
                                          <p:attrName>style.visibility</p:attrName>
                                        </p:attrNameLst>
                                      </p:cBhvr>
                                      <p:to>
                                        <p:strVal val="visible"/>
                                      </p:to>
                                    </p:set>
                                    <p:anim to="" calcmode="lin" valueType="num">
                                      <p:cBhvr>
                                        <p:cTn id="124" dur="1" fill="hold"/>
                                        <p:tgtEl>
                                          <p:spTgt spid="49"/>
                                        </p:tgtEl>
                                        <p:attrNameLst>
                                          <p:attrName/>
                                        </p:attrNameLst>
                                      </p:cBhvr>
                                    </p:anim>
                                  </p:childTnLst>
                                </p:cTn>
                              </p:par>
                              <p:par>
                                <p:cTn id="125" presetID="24" presetClass="entr" presetSubtype="0" fill="hold" grpId="0" nodeType="withEffect">
                                  <p:stCondLst>
                                    <p:cond delay="0"/>
                                  </p:stCondLst>
                                  <p:childTnLst>
                                    <p:set>
                                      <p:cBhvr>
                                        <p:cTn id="126" dur="1" fill="hold">
                                          <p:stCondLst>
                                            <p:cond delay="0"/>
                                          </p:stCondLst>
                                        </p:cTn>
                                        <p:tgtEl>
                                          <p:spTgt spid="124"/>
                                        </p:tgtEl>
                                        <p:attrNameLst>
                                          <p:attrName>style.visibility</p:attrName>
                                        </p:attrNameLst>
                                      </p:cBhvr>
                                      <p:to>
                                        <p:strVal val="visible"/>
                                      </p:to>
                                    </p:set>
                                    <p:anim to="" calcmode="lin" valueType="num">
                                      <p:cBhvr>
                                        <p:cTn id="127" dur="1" fill="hold"/>
                                        <p:tgtEl>
                                          <p:spTgt spid="124"/>
                                        </p:tgtEl>
                                        <p:attrNameLst>
                                          <p:attrName/>
                                        </p:attrNameLst>
                                      </p:cBhvr>
                                    </p:anim>
                                  </p:childTnLst>
                                </p:cTn>
                              </p:par>
                              <p:par>
                                <p:cTn id="128" presetID="24" presetClass="entr" presetSubtype="0"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 to="" calcmode="lin" valueType="num">
                                      <p:cBhvr>
                                        <p:cTn id="130" dur="1" fill="hold"/>
                                        <p:tgtEl>
                                          <p:spTgt spid="50"/>
                                        </p:tgtEl>
                                        <p:attrNameLst>
                                          <p:attrName/>
                                        </p:attrNameLst>
                                      </p:cBhvr>
                                    </p:anim>
                                  </p:childTnLst>
                                </p:cTn>
                              </p:par>
                              <p:par>
                                <p:cTn id="131" presetID="24" presetClass="entr" presetSubtype="0" fill="hold" grpId="0" nodeType="withEffect">
                                  <p:stCondLst>
                                    <p:cond delay="0"/>
                                  </p:stCondLst>
                                  <p:childTnLst>
                                    <p:set>
                                      <p:cBhvr>
                                        <p:cTn id="132" dur="1" fill="hold">
                                          <p:stCondLst>
                                            <p:cond delay="0"/>
                                          </p:stCondLst>
                                        </p:cTn>
                                        <p:tgtEl>
                                          <p:spTgt spid="131"/>
                                        </p:tgtEl>
                                        <p:attrNameLst>
                                          <p:attrName>style.visibility</p:attrName>
                                        </p:attrNameLst>
                                      </p:cBhvr>
                                      <p:to>
                                        <p:strVal val="visible"/>
                                      </p:to>
                                    </p:set>
                                    <p:anim to="" calcmode="lin" valueType="num">
                                      <p:cBhvr>
                                        <p:cTn id="133" dur="1" fill="hold"/>
                                        <p:tgtEl>
                                          <p:spTgt spid="131"/>
                                        </p:tgtEl>
                                        <p:attrNameLst>
                                          <p:attrName/>
                                        </p:attrNameLst>
                                      </p:cBhvr>
                                    </p:anim>
                                  </p:childTnLst>
                                </p:cTn>
                              </p:par>
                              <p:par>
                                <p:cTn id="134" presetID="24" presetClass="entr" presetSubtype="0" fill="hold" grpId="0" nodeType="withEffect">
                                  <p:stCondLst>
                                    <p:cond delay="0"/>
                                  </p:stCondLst>
                                  <p:childTnLst>
                                    <p:set>
                                      <p:cBhvr>
                                        <p:cTn id="135" dur="1" fill="hold">
                                          <p:stCondLst>
                                            <p:cond delay="0"/>
                                          </p:stCondLst>
                                        </p:cTn>
                                        <p:tgtEl>
                                          <p:spTgt spid="51"/>
                                        </p:tgtEl>
                                        <p:attrNameLst>
                                          <p:attrName>style.visibility</p:attrName>
                                        </p:attrNameLst>
                                      </p:cBhvr>
                                      <p:to>
                                        <p:strVal val="visible"/>
                                      </p:to>
                                    </p:set>
                                    <p:anim to="" calcmode="lin" valueType="num">
                                      <p:cBhvr>
                                        <p:cTn id="136" dur="1" fill="hold"/>
                                        <p:tgtEl>
                                          <p:spTgt spid="51"/>
                                        </p:tgtEl>
                                        <p:attrNameLst>
                                          <p:attrName/>
                                        </p:attrNameLst>
                                      </p:cBhvr>
                                    </p:anim>
                                  </p:childTnLst>
                                </p:cTn>
                              </p:par>
                              <p:par>
                                <p:cTn id="137" presetID="24" presetClass="entr" presetSubtype="0" fill="hold" grpId="0" nodeType="withEffect">
                                  <p:stCondLst>
                                    <p:cond delay="0"/>
                                  </p:stCondLst>
                                  <p:childTnLst>
                                    <p:set>
                                      <p:cBhvr>
                                        <p:cTn id="138" dur="1" fill="hold">
                                          <p:stCondLst>
                                            <p:cond delay="0"/>
                                          </p:stCondLst>
                                        </p:cTn>
                                        <p:tgtEl>
                                          <p:spTgt spid="130"/>
                                        </p:tgtEl>
                                        <p:attrNameLst>
                                          <p:attrName>style.visibility</p:attrName>
                                        </p:attrNameLst>
                                      </p:cBhvr>
                                      <p:to>
                                        <p:strVal val="visible"/>
                                      </p:to>
                                    </p:set>
                                    <p:anim to="" calcmode="lin" valueType="num">
                                      <p:cBhvr>
                                        <p:cTn id="139" dur="1" fill="hold"/>
                                        <p:tgtEl>
                                          <p:spTgt spid="130"/>
                                        </p:tgtEl>
                                        <p:attrNameLst>
                                          <p:attrName/>
                                        </p:attrNameLst>
                                      </p:cBhvr>
                                    </p:anim>
                                  </p:childTnLst>
                                </p:cTn>
                              </p:par>
                              <p:par>
                                <p:cTn id="140" presetID="24" presetClass="entr" presetSubtype="0" fill="hold" grpId="0" nodeType="withEffect">
                                  <p:stCondLst>
                                    <p:cond delay="0"/>
                                  </p:stCondLst>
                                  <p:childTnLst>
                                    <p:set>
                                      <p:cBhvr>
                                        <p:cTn id="141" dur="1" fill="hold">
                                          <p:stCondLst>
                                            <p:cond delay="0"/>
                                          </p:stCondLst>
                                        </p:cTn>
                                        <p:tgtEl>
                                          <p:spTgt spid="52"/>
                                        </p:tgtEl>
                                        <p:attrNameLst>
                                          <p:attrName>style.visibility</p:attrName>
                                        </p:attrNameLst>
                                      </p:cBhvr>
                                      <p:to>
                                        <p:strVal val="visible"/>
                                      </p:to>
                                    </p:set>
                                    <p:anim to="" calcmode="lin" valueType="num">
                                      <p:cBhvr>
                                        <p:cTn id="142" dur="1" fill="hold"/>
                                        <p:tgtEl>
                                          <p:spTgt spid="52"/>
                                        </p:tgtEl>
                                        <p:attrNameLst>
                                          <p:attrName/>
                                        </p:attrNameLst>
                                      </p:cBhvr>
                                    </p:anim>
                                  </p:childTnLst>
                                </p:cTn>
                              </p:par>
                              <p:par>
                                <p:cTn id="143" presetID="24" presetClass="entr" presetSubtype="0"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to="" calcmode="lin" valueType="num">
                                      <p:cBhvr>
                                        <p:cTn id="145" dur="1" fill="hold"/>
                                        <p:tgtEl>
                                          <p:spTgt spid="53"/>
                                        </p:tgtEl>
                                        <p:attrNameLst>
                                          <p:attrName/>
                                        </p:attrNameLst>
                                      </p:cBhvr>
                                    </p:anim>
                                  </p:childTnLst>
                                </p:cTn>
                              </p:par>
                              <p:par>
                                <p:cTn id="146" presetID="24" presetClass="entr" presetSubtype="0" fill="hold" grpId="0" nodeType="withEffect">
                                  <p:stCondLst>
                                    <p:cond delay="0"/>
                                  </p:stCondLst>
                                  <p:childTnLst>
                                    <p:set>
                                      <p:cBhvr>
                                        <p:cTn id="147" dur="1" fill="hold">
                                          <p:stCondLst>
                                            <p:cond delay="0"/>
                                          </p:stCondLst>
                                        </p:cTn>
                                        <p:tgtEl>
                                          <p:spTgt spid="54"/>
                                        </p:tgtEl>
                                        <p:attrNameLst>
                                          <p:attrName>style.visibility</p:attrName>
                                        </p:attrNameLst>
                                      </p:cBhvr>
                                      <p:to>
                                        <p:strVal val="visible"/>
                                      </p:to>
                                    </p:set>
                                    <p:anim to="" calcmode="lin" valueType="num">
                                      <p:cBhvr>
                                        <p:cTn id="148" dur="1" fill="hold"/>
                                        <p:tgtEl>
                                          <p:spTgt spid="54"/>
                                        </p:tgtEl>
                                        <p:attrNameLst>
                                          <p:attrName/>
                                        </p:attrNameLst>
                                      </p:cBhvr>
                                    </p:anim>
                                  </p:childTnLst>
                                </p:cTn>
                              </p:par>
                              <p:par>
                                <p:cTn id="149" presetID="24" presetClass="entr" presetSubtype="0" fill="hold" grpId="0" nodeType="withEffect">
                                  <p:stCondLst>
                                    <p:cond delay="0"/>
                                  </p:stCondLst>
                                  <p:childTnLst>
                                    <p:set>
                                      <p:cBhvr>
                                        <p:cTn id="150" dur="1" fill="hold">
                                          <p:stCondLst>
                                            <p:cond delay="0"/>
                                          </p:stCondLst>
                                        </p:cTn>
                                        <p:tgtEl>
                                          <p:spTgt spid="55"/>
                                        </p:tgtEl>
                                        <p:attrNameLst>
                                          <p:attrName>style.visibility</p:attrName>
                                        </p:attrNameLst>
                                      </p:cBhvr>
                                      <p:to>
                                        <p:strVal val="visible"/>
                                      </p:to>
                                    </p:set>
                                    <p:anim to="" calcmode="lin" valueType="num">
                                      <p:cBhvr>
                                        <p:cTn id="151" dur="1" fill="hold"/>
                                        <p:tgtEl>
                                          <p:spTgt spid="55"/>
                                        </p:tgtEl>
                                        <p:attrNameLst>
                                          <p:attrName/>
                                        </p:attrNameLst>
                                      </p:cBhvr>
                                    </p:anim>
                                  </p:childTnLst>
                                </p:cTn>
                              </p:par>
                              <p:par>
                                <p:cTn id="152" presetID="24" presetClass="entr" presetSubtype="0"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 to="" calcmode="lin" valueType="num">
                                      <p:cBhvr>
                                        <p:cTn id="154" dur="1" fill="hold"/>
                                        <p:tgtEl>
                                          <p:spTgt spid="56"/>
                                        </p:tgtEl>
                                        <p:attrNameLst>
                                          <p:attrName/>
                                        </p:attrNameLst>
                                      </p:cBhvr>
                                    </p:anim>
                                  </p:childTnLst>
                                </p:cTn>
                              </p:par>
                              <p:par>
                                <p:cTn id="155" presetID="24" presetClass="entr" presetSubtype="0" fill="hold" grpId="0" nodeType="withEffect">
                                  <p:stCondLst>
                                    <p:cond delay="0"/>
                                  </p:stCondLst>
                                  <p:childTnLst>
                                    <p:set>
                                      <p:cBhvr>
                                        <p:cTn id="156" dur="1" fill="hold">
                                          <p:stCondLst>
                                            <p:cond delay="0"/>
                                          </p:stCondLst>
                                        </p:cTn>
                                        <p:tgtEl>
                                          <p:spTgt spid="57"/>
                                        </p:tgtEl>
                                        <p:attrNameLst>
                                          <p:attrName>style.visibility</p:attrName>
                                        </p:attrNameLst>
                                      </p:cBhvr>
                                      <p:to>
                                        <p:strVal val="visible"/>
                                      </p:to>
                                    </p:set>
                                    <p:anim to="" calcmode="lin" valueType="num">
                                      <p:cBhvr>
                                        <p:cTn id="157" dur="1" fill="hold"/>
                                        <p:tgtEl>
                                          <p:spTgt spid="57"/>
                                        </p:tgtEl>
                                        <p:attrNameLst>
                                          <p:attrName/>
                                        </p:attrNameLst>
                                      </p:cBhvr>
                                    </p:anim>
                                  </p:childTnLst>
                                </p:cTn>
                              </p:par>
                              <p:par>
                                <p:cTn id="158" presetID="24" presetClass="entr" presetSubtype="0" fill="hold" grpId="0" nodeType="withEffect">
                                  <p:stCondLst>
                                    <p:cond delay="0"/>
                                  </p:stCondLst>
                                  <p:childTnLst>
                                    <p:set>
                                      <p:cBhvr>
                                        <p:cTn id="159" dur="1" fill="hold">
                                          <p:stCondLst>
                                            <p:cond delay="0"/>
                                          </p:stCondLst>
                                        </p:cTn>
                                        <p:tgtEl>
                                          <p:spTgt spid="58"/>
                                        </p:tgtEl>
                                        <p:attrNameLst>
                                          <p:attrName>style.visibility</p:attrName>
                                        </p:attrNameLst>
                                      </p:cBhvr>
                                      <p:to>
                                        <p:strVal val="visible"/>
                                      </p:to>
                                    </p:set>
                                    <p:anim to="" calcmode="lin" valueType="num">
                                      <p:cBhvr>
                                        <p:cTn id="160" dur="1" fill="hold"/>
                                        <p:tgtEl>
                                          <p:spTgt spid="58"/>
                                        </p:tgtEl>
                                        <p:attrNameLst>
                                          <p:attrName/>
                                        </p:attrNameLst>
                                      </p:cBhvr>
                                    </p:anim>
                                  </p:childTnLst>
                                </p:cTn>
                              </p:par>
                              <p:par>
                                <p:cTn id="161" presetID="24" presetClass="entr" presetSubtype="0" fill="hold" grpId="0" nodeType="withEffect">
                                  <p:stCondLst>
                                    <p:cond delay="0"/>
                                  </p:stCondLst>
                                  <p:childTnLst>
                                    <p:set>
                                      <p:cBhvr>
                                        <p:cTn id="162" dur="1" fill="hold">
                                          <p:stCondLst>
                                            <p:cond delay="0"/>
                                          </p:stCondLst>
                                        </p:cTn>
                                        <p:tgtEl>
                                          <p:spTgt spid="59"/>
                                        </p:tgtEl>
                                        <p:attrNameLst>
                                          <p:attrName>style.visibility</p:attrName>
                                        </p:attrNameLst>
                                      </p:cBhvr>
                                      <p:to>
                                        <p:strVal val="visible"/>
                                      </p:to>
                                    </p:set>
                                    <p:anim to="" calcmode="lin" valueType="num">
                                      <p:cBhvr>
                                        <p:cTn id="163" dur="1" fill="hold"/>
                                        <p:tgtEl>
                                          <p:spTgt spid="59"/>
                                        </p:tgtEl>
                                        <p:attrNameLst>
                                          <p:attrName/>
                                        </p:attrNameLst>
                                      </p:cBhvr>
                                    </p:anim>
                                  </p:childTnLst>
                                </p:cTn>
                              </p:par>
                              <p:par>
                                <p:cTn id="164" presetID="24" presetClass="entr" presetSubtype="0" fill="hold" grpId="0" nodeType="withEffect">
                                  <p:stCondLst>
                                    <p:cond delay="0"/>
                                  </p:stCondLst>
                                  <p:childTnLst>
                                    <p:set>
                                      <p:cBhvr>
                                        <p:cTn id="165" dur="1" fill="hold">
                                          <p:stCondLst>
                                            <p:cond delay="0"/>
                                          </p:stCondLst>
                                        </p:cTn>
                                        <p:tgtEl>
                                          <p:spTgt spid="60"/>
                                        </p:tgtEl>
                                        <p:attrNameLst>
                                          <p:attrName>style.visibility</p:attrName>
                                        </p:attrNameLst>
                                      </p:cBhvr>
                                      <p:to>
                                        <p:strVal val="visible"/>
                                      </p:to>
                                    </p:set>
                                    <p:anim to="" calcmode="lin" valueType="num">
                                      <p:cBhvr>
                                        <p:cTn id="166" dur="1" fill="hold"/>
                                        <p:tgtEl>
                                          <p:spTgt spid="60"/>
                                        </p:tgtEl>
                                        <p:attrNameLst>
                                          <p:attrName/>
                                        </p:attrNameLst>
                                      </p:cBhvr>
                                    </p:anim>
                                  </p:childTnLst>
                                </p:cTn>
                              </p:par>
                              <p:par>
                                <p:cTn id="167" presetID="24" presetClass="entr" presetSubtype="0" fill="hold" grpId="0" nodeType="withEffect">
                                  <p:stCondLst>
                                    <p:cond delay="0"/>
                                  </p:stCondLst>
                                  <p:childTnLst>
                                    <p:set>
                                      <p:cBhvr>
                                        <p:cTn id="168" dur="1" fill="hold">
                                          <p:stCondLst>
                                            <p:cond delay="0"/>
                                          </p:stCondLst>
                                        </p:cTn>
                                        <p:tgtEl>
                                          <p:spTgt spid="61"/>
                                        </p:tgtEl>
                                        <p:attrNameLst>
                                          <p:attrName>style.visibility</p:attrName>
                                        </p:attrNameLst>
                                      </p:cBhvr>
                                      <p:to>
                                        <p:strVal val="visible"/>
                                      </p:to>
                                    </p:set>
                                    <p:anim to="" calcmode="lin" valueType="num">
                                      <p:cBhvr>
                                        <p:cTn id="169" dur="1" fill="hold"/>
                                        <p:tgtEl>
                                          <p:spTgt spid="61"/>
                                        </p:tgtEl>
                                        <p:attrNameLst>
                                          <p:attrName/>
                                        </p:attrNameLst>
                                      </p:cBhvr>
                                    </p:anim>
                                  </p:childTnLst>
                                </p:cTn>
                              </p:par>
                              <p:par>
                                <p:cTn id="170" presetID="24" presetClass="entr" presetSubtype="0" fill="hold" grpId="0" nodeType="withEffect">
                                  <p:stCondLst>
                                    <p:cond delay="0"/>
                                  </p:stCondLst>
                                  <p:childTnLst>
                                    <p:set>
                                      <p:cBhvr>
                                        <p:cTn id="171" dur="1" fill="hold">
                                          <p:stCondLst>
                                            <p:cond delay="0"/>
                                          </p:stCondLst>
                                        </p:cTn>
                                        <p:tgtEl>
                                          <p:spTgt spid="62"/>
                                        </p:tgtEl>
                                        <p:attrNameLst>
                                          <p:attrName>style.visibility</p:attrName>
                                        </p:attrNameLst>
                                      </p:cBhvr>
                                      <p:to>
                                        <p:strVal val="visible"/>
                                      </p:to>
                                    </p:set>
                                    <p:anim to="" calcmode="lin" valueType="num">
                                      <p:cBhvr>
                                        <p:cTn id="172" dur="1" fill="hold"/>
                                        <p:tgtEl>
                                          <p:spTgt spid="62"/>
                                        </p:tgtEl>
                                        <p:attrNameLst>
                                          <p:attrName/>
                                        </p:attrNameLst>
                                      </p:cBhvr>
                                    </p:anim>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67"/>
                                        </p:tgtEl>
                                        <p:attrNameLst>
                                          <p:attrName>style.visibility</p:attrName>
                                        </p:attrNameLst>
                                      </p:cBhvr>
                                      <p:to>
                                        <p:strVal val="visible"/>
                                      </p:to>
                                    </p:set>
                                    <p:animEffect transition="in" filter="fade">
                                      <p:cBhvr>
                                        <p:cTn id="177" dur="2000"/>
                                        <p:tgtEl>
                                          <p:spTgt spid="67"/>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68"/>
                                        </p:tgtEl>
                                        <p:attrNameLst>
                                          <p:attrName>style.visibility</p:attrName>
                                        </p:attrNameLst>
                                      </p:cBhvr>
                                      <p:to>
                                        <p:strVal val="visible"/>
                                      </p:to>
                                    </p:set>
                                    <p:animEffect transition="in" filter="fade">
                                      <p:cBhvr>
                                        <p:cTn id="180" dur="2000"/>
                                        <p:tgtEl>
                                          <p:spTgt spid="68"/>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0"/>
                                        <p:tgtEl>
                                          <p:spTgt spid="69"/>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70"/>
                                        </p:tgtEl>
                                        <p:attrNameLst>
                                          <p:attrName>style.visibility</p:attrName>
                                        </p:attrNameLst>
                                      </p:cBhvr>
                                      <p:to>
                                        <p:strVal val="visible"/>
                                      </p:to>
                                    </p:set>
                                    <p:animEffect transition="in" filter="fade">
                                      <p:cBhvr>
                                        <p:cTn id="186" dur="2000"/>
                                        <p:tgtEl>
                                          <p:spTgt spid="70"/>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71"/>
                                        </p:tgtEl>
                                        <p:attrNameLst>
                                          <p:attrName>style.visibility</p:attrName>
                                        </p:attrNameLst>
                                      </p:cBhvr>
                                      <p:to>
                                        <p:strVal val="visible"/>
                                      </p:to>
                                    </p:set>
                                    <p:animEffect transition="in" filter="fade">
                                      <p:cBhvr>
                                        <p:cTn id="191" dur="2000"/>
                                        <p:tgtEl>
                                          <p:spTgt spid="71"/>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72"/>
                                        </p:tgtEl>
                                        <p:attrNameLst>
                                          <p:attrName>style.visibility</p:attrName>
                                        </p:attrNameLst>
                                      </p:cBhvr>
                                      <p:to>
                                        <p:strVal val="visible"/>
                                      </p:to>
                                    </p:set>
                                    <p:animEffect transition="in" filter="fade">
                                      <p:cBhvr>
                                        <p:cTn id="194" dur="2000"/>
                                        <p:tgtEl>
                                          <p:spTgt spid="72"/>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73"/>
                                        </p:tgtEl>
                                        <p:attrNameLst>
                                          <p:attrName>style.visibility</p:attrName>
                                        </p:attrNameLst>
                                      </p:cBhvr>
                                      <p:to>
                                        <p:strVal val="visible"/>
                                      </p:to>
                                    </p:set>
                                    <p:animEffect transition="in" filter="fade">
                                      <p:cBhvr>
                                        <p:cTn id="197" dur="2000"/>
                                        <p:tgtEl>
                                          <p:spTgt spid="73"/>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74"/>
                                        </p:tgtEl>
                                        <p:attrNameLst>
                                          <p:attrName>style.visibility</p:attrName>
                                        </p:attrNameLst>
                                      </p:cBhvr>
                                      <p:to>
                                        <p:strVal val="visible"/>
                                      </p:to>
                                    </p:set>
                                    <p:animEffect transition="in" filter="fade">
                                      <p:cBhvr>
                                        <p:cTn id="200" dur="2000"/>
                                        <p:tgtEl>
                                          <p:spTgt spid="74"/>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75"/>
                                        </p:tgtEl>
                                        <p:attrNameLst>
                                          <p:attrName>style.visibility</p:attrName>
                                        </p:attrNameLst>
                                      </p:cBhvr>
                                      <p:to>
                                        <p:strVal val="visible"/>
                                      </p:to>
                                    </p:set>
                                    <p:animEffect transition="in" filter="fade">
                                      <p:cBhvr>
                                        <p:cTn id="203" dur="2000"/>
                                        <p:tgtEl>
                                          <p:spTgt spid="75"/>
                                        </p:tgtEl>
                                      </p:cBhvr>
                                    </p:animEffect>
                                  </p:childTnLst>
                                </p:cTn>
                              </p:par>
                            </p:childTnLst>
                          </p:cTn>
                        </p:par>
                      </p:childTnLst>
                    </p:cTn>
                  </p:par>
                  <p:par>
                    <p:cTn id="204" fill="hold">
                      <p:stCondLst>
                        <p:cond delay="indefinite"/>
                      </p:stCondLst>
                      <p:childTnLst>
                        <p:par>
                          <p:cTn id="205" fill="hold">
                            <p:stCondLst>
                              <p:cond delay="0"/>
                            </p:stCondLst>
                            <p:childTnLst>
                              <p:par>
                                <p:cTn id="206" presetID="10" presetClass="entr" presetSubtype="0" fill="hold" grpId="0" nodeType="clickEffect">
                                  <p:stCondLst>
                                    <p:cond delay="0"/>
                                  </p:stCondLst>
                                  <p:childTnLst>
                                    <p:set>
                                      <p:cBhvr>
                                        <p:cTn id="207" dur="1" fill="hold">
                                          <p:stCondLst>
                                            <p:cond delay="0"/>
                                          </p:stCondLst>
                                        </p:cTn>
                                        <p:tgtEl>
                                          <p:spTgt spid="76"/>
                                        </p:tgtEl>
                                        <p:attrNameLst>
                                          <p:attrName>style.visibility</p:attrName>
                                        </p:attrNameLst>
                                      </p:cBhvr>
                                      <p:to>
                                        <p:strVal val="visible"/>
                                      </p:to>
                                    </p:set>
                                    <p:animEffect transition="in" filter="fade">
                                      <p:cBhvr>
                                        <p:cTn id="208" dur="2000"/>
                                        <p:tgtEl>
                                          <p:spTgt spid="76"/>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77"/>
                                        </p:tgtEl>
                                        <p:attrNameLst>
                                          <p:attrName>style.visibility</p:attrName>
                                        </p:attrNameLst>
                                      </p:cBhvr>
                                      <p:to>
                                        <p:strVal val="visible"/>
                                      </p:to>
                                    </p:set>
                                    <p:animEffect transition="in" filter="fade">
                                      <p:cBhvr>
                                        <p:cTn id="211" dur="2000"/>
                                        <p:tgtEl>
                                          <p:spTgt spid="77"/>
                                        </p:tgtEl>
                                      </p:cBhvr>
                                    </p:animEffect>
                                  </p:childTnLst>
                                </p:cTn>
                              </p:par>
                              <p:par>
                                <p:cTn id="212" presetID="10" presetClass="entr" presetSubtype="0" fill="hold" grpId="0" nodeType="withEffect">
                                  <p:stCondLst>
                                    <p:cond delay="0"/>
                                  </p:stCondLst>
                                  <p:childTnLst>
                                    <p:set>
                                      <p:cBhvr>
                                        <p:cTn id="213" dur="1" fill="hold">
                                          <p:stCondLst>
                                            <p:cond delay="0"/>
                                          </p:stCondLst>
                                        </p:cTn>
                                        <p:tgtEl>
                                          <p:spTgt spid="78"/>
                                        </p:tgtEl>
                                        <p:attrNameLst>
                                          <p:attrName>style.visibility</p:attrName>
                                        </p:attrNameLst>
                                      </p:cBhvr>
                                      <p:to>
                                        <p:strVal val="visible"/>
                                      </p:to>
                                    </p:set>
                                    <p:animEffect transition="in" filter="fade">
                                      <p:cBhvr>
                                        <p:cTn id="214" dur="2000"/>
                                        <p:tgtEl>
                                          <p:spTgt spid="78"/>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79"/>
                                        </p:tgtEl>
                                        <p:attrNameLst>
                                          <p:attrName>style.visibility</p:attrName>
                                        </p:attrNameLst>
                                      </p:cBhvr>
                                      <p:to>
                                        <p:strVal val="visible"/>
                                      </p:to>
                                    </p:set>
                                    <p:animEffect transition="in" filter="fade">
                                      <p:cBhvr>
                                        <p:cTn id="217" dur="2000"/>
                                        <p:tgtEl>
                                          <p:spTgt spid="79"/>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80"/>
                                        </p:tgtEl>
                                        <p:attrNameLst>
                                          <p:attrName>style.visibility</p:attrName>
                                        </p:attrNameLst>
                                      </p:cBhvr>
                                      <p:to>
                                        <p:strVal val="visible"/>
                                      </p:to>
                                    </p:set>
                                    <p:animEffect transition="in" filter="fade">
                                      <p:cBhvr>
                                        <p:cTn id="220" dur="2000"/>
                                        <p:tgtEl>
                                          <p:spTgt spid="80"/>
                                        </p:tgtEl>
                                      </p:cBhvr>
                                    </p:animEffec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grpId="0" nodeType="clickEffect">
                                  <p:stCondLst>
                                    <p:cond delay="0"/>
                                  </p:stCondLst>
                                  <p:childTnLst>
                                    <p:set>
                                      <p:cBhvr>
                                        <p:cTn id="224" dur="1" fill="hold">
                                          <p:stCondLst>
                                            <p:cond delay="0"/>
                                          </p:stCondLst>
                                        </p:cTn>
                                        <p:tgtEl>
                                          <p:spTgt spid="81"/>
                                        </p:tgtEl>
                                        <p:attrNameLst>
                                          <p:attrName>style.visibility</p:attrName>
                                        </p:attrNameLst>
                                      </p:cBhvr>
                                      <p:to>
                                        <p:strVal val="visible"/>
                                      </p:to>
                                    </p:set>
                                    <p:animEffect transition="in" filter="fade">
                                      <p:cBhvr>
                                        <p:cTn id="225" dur="2000"/>
                                        <p:tgtEl>
                                          <p:spTgt spid="81"/>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82"/>
                                        </p:tgtEl>
                                        <p:attrNameLst>
                                          <p:attrName>style.visibility</p:attrName>
                                        </p:attrNameLst>
                                      </p:cBhvr>
                                      <p:to>
                                        <p:strVal val="visible"/>
                                      </p:to>
                                    </p:set>
                                    <p:animEffect transition="in" filter="fade">
                                      <p:cBhvr>
                                        <p:cTn id="228" dur="2000"/>
                                        <p:tgtEl>
                                          <p:spTgt spid="82"/>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83"/>
                                        </p:tgtEl>
                                        <p:attrNameLst>
                                          <p:attrName>style.visibility</p:attrName>
                                        </p:attrNameLst>
                                      </p:cBhvr>
                                      <p:to>
                                        <p:strVal val="visible"/>
                                      </p:to>
                                    </p:set>
                                    <p:animEffect transition="in" filter="fade">
                                      <p:cBhvr>
                                        <p:cTn id="231" dur="2000"/>
                                        <p:tgtEl>
                                          <p:spTgt spid="83"/>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84"/>
                                        </p:tgtEl>
                                        <p:attrNameLst>
                                          <p:attrName>style.visibility</p:attrName>
                                        </p:attrNameLst>
                                      </p:cBhvr>
                                      <p:to>
                                        <p:strVal val="visible"/>
                                      </p:to>
                                    </p:set>
                                    <p:animEffect transition="in" filter="fade">
                                      <p:cBhvr>
                                        <p:cTn id="234" dur="2000"/>
                                        <p:tgtEl>
                                          <p:spTgt spid="84"/>
                                        </p:tgtEl>
                                      </p:cBhvr>
                                    </p:animEffect>
                                  </p:childTnLst>
                                </p:cTn>
                              </p:par>
                              <p:par>
                                <p:cTn id="235" presetID="10" presetClass="entr" presetSubtype="0" fill="hold" grpId="0" nodeType="withEffect">
                                  <p:stCondLst>
                                    <p:cond delay="0"/>
                                  </p:stCondLst>
                                  <p:childTnLst>
                                    <p:set>
                                      <p:cBhvr>
                                        <p:cTn id="236" dur="1" fill="hold">
                                          <p:stCondLst>
                                            <p:cond delay="0"/>
                                          </p:stCondLst>
                                        </p:cTn>
                                        <p:tgtEl>
                                          <p:spTgt spid="85"/>
                                        </p:tgtEl>
                                        <p:attrNameLst>
                                          <p:attrName>style.visibility</p:attrName>
                                        </p:attrNameLst>
                                      </p:cBhvr>
                                      <p:to>
                                        <p:strVal val="visible"/>
                                      </p:to>
                                    </p:set>
                                    <p:animEffect transition="in" filter="fade">
                                      <p:cBhvr>
                                        <p:cTn id="237" dur="2000"/>
                                        <p:tgtEl>
                                          <p:spTgt spid="85"/>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86"/>
                                        </p:tgtEl>
                                        <p:attrNameLst>
                                          <p:attrName>style.visibility</p:attrName>
                                        </p:attrNameLst>
                                      </p:cBhvr>
                                      <p:to>
                                        <p:strVal val="visible"/>
                                      </p:to>
                                    </p:set>
                                    <p:animEffect transition="in" filter="fade">
                                      <p:cBhvr>
                                        <p:cTn id="240" dur="2000"/>
                                        <p:tgtEl>
                                          <p:spTgt spid="86"/>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87"/>
                                        </p:tgtEl>
                                        <p:attrNameLst>
                                          <p:attrName>style.visibility</p:attrName>
                                        </p:attrNameLst>
                                      </p:cBhvr>
                                      <p:to>
                                        <p:strVal val="visible"/>
                                      </p:to>
                                    </p:set>
                                    <p:animEffect transition="in" filter="fade">
                                      <p:cBhvr>
                                        <p:cTn id="243" dur="2000"/>
                                        <p:tgtEl>
                                          <p:spTgt spid="87"/>
                                        </p:tgtEl>
                                      </p:cBhvr>
                                    </p:animEffect>
                                  </p:childTnLst>
                                </p:cTn>
                              </p:par>
                            </p:childTnLst>
                          </p:cTn>
                        </p:par>
                      </p:childTnLst>
                    </p:cTn>
                  </p:par>
                  <p:par>
                    <p:cTn id="244" fill="hold">
                      <p:stCondLst>
                        <p:cond delay="indefinite"/>
                      </p:stCondLst>
                      <p:childTnLst>
                        <p:par>
                          <p:cTn id="245" fill="hold">
                            <p:stCondLst>
                              <p:cond delay="0"/>
                            </p:stCondLst>
                            <p:childTnLst>
                              <p:par>
                                <p:cTn id="246" presetID="10" presetClass="entr" presetSubtype="0" fill="hold" grpId="0" nodeType="clickEffect">
                                  <p:stCondLst>
                                    <p:cond delay="0"/>
                                  </p:stCondLst>
                                  <p:childTnLst>
                                    <p:set>
                                      <p:cBhvr>
                                        <p:cTn id="247" dur="1" fill="hold">
                                          <p:stCondLst>
                                            <p:cond delay="0"/>
                                          </p:stCondLst>
                                        </p:cTn>
                                        <p:tgtEl>
                                          <p:spTgt spid="88"/>
                                        </p:tgtEl>
                                        <p:attrNameLst>
                                          <p:attrName>style.visibility</p:attrName>
                                        </p:attrNameLst>
                                      </p:cBhvr>
                                      <p:to>
                                        <p:strVal val="visible"/>
                                      </p:to>
                                    </p:set>
                                    <p:animEffect transition="in" filter="fade">
                                      <p:cBhvr>
                                        <p:cTn id="248" dur="2000"/>
                                        <p:tgtEl>
                                          <p:spTgt spid="88"/>
                                        </p:tgtEl>
                                      </p:cBhvr>
                                    </p:animEffect>
                                  </p:childTnLst>
                                </p:cTn>
                              </p:par>
                              <p:par>
                                <p:cTn id="249" presetID="10" presetClass="entr" presetSubtype="0" fill="hold" grpId="0" nodeType="withEffect">
                                  <p:stCondLst>
                                    <p:cond delay="0"/>
                                  </p:stCondLst>
                                  <p:childTnLst>
                                    <p:set>
                                      <p:cBhvr>
                                        <p:cTn id="250" dur="1" fill="hold">
                                          <p:stCondLst>
                                            <p:cond delay="0"/>
                                          </p:stCondLst>
                                        </p:cTn>
                                        <p:tgtEl>
                                          <p:spTgt spid="89"/>
                                        </p:tgtEl>
                                        <p:attrNameLst>
                                          <p:attrName>style.visibility</p:attrName>
                                        </p:attrNameLst>
                                      </p:cBhvr>
                                      <p:to>
                                        <p:strVal val="visible"/>
                                      </p:to>
                                    </p:set>
                                    <p:animEffect transition="in" filter="fade">
                                      <p:cBhvr>
                                        <p:cTn id="251" dur="2000"/>
                                        <p:tgtEl>
                                          <p:spTgt spid="89"/>
                                        </p:tgtEl>
                                      </p:cBhvr>
                                    </p:animEffect>
                                  </p:childTnLst>
                                </p:cTn>
                              </p:par>
                              <p:par>
                                <p:cTn id="252" presetID="10" presetClass="entr" presetSubtype="0" fill="hold" grpId="0" nodeType="withEffect">
                                  <p:stCondLst>
                                    <p:cond delay="0"/>
                                  </p:stCondLst>
                                  <p:childTnLst>
                                    <p:set>
                                      <p:cBhvr>
                                        <p:cTn id="253" dur="1" fill="hold">
                                          <p:stCondLst>
                                            <p:cond delay="0"/>
                                          </p:stCondLst>
                                        </p:cTn>
                                        <p:tgtEl>
                                          <p:spTgt spid="90"/>
                                        </p:tgtEl>
                                        <p:attrNameLst>
                                          <p:attrName>style.visibility</p:attrName>
                                        </p:attrNameLst>
                                      </p:cBhvr>
                                      <p:to>
                                        <p:strVal val="visible"/>
                                      </p:to>
                                    </p:set>
                                    <p:animEffect transition="in" filter="fade">
                                      <p:cBhvr>
                                        <p:cTn id="254" dur="2000"/>
                                        <p:tgtEl>
                                          <p:spTgt spid="90"/>
                                        </p:tgtEl>
                                      </p:cBhvr>
                                    </p:animEffect>
                                  </p:childTnLst>
                                </p:cTn>
                              </p:par>
                              <p:par>
                                <p:cTn id="255" presetID="10" presetClass="entr" presetSubtype="0" fill="hold" grpId="0" nodeType="withEffect">
                                  <p:stCondLst>
                                    <p:cond delay="0"/>
                                  </p:stCondLst>
                                  <p:childTnLst>
                                    <p:set>
                                      <p:cBhvr>
                                        <p:cTn id="256" dur="1" fill="hold">
                                          <p:stCondLst>
                                            <p:cond delay="0"/>
                                          </p:stCondLst>
                                        </p:cTn>
                                        <p:tgtEl>
                                          <p:spTgt spid="91"/>
                                        </p:tgtEl>
                                        <p:attrNameLst>
                                          <p:attrName>style.visibility</p:attrName>
                                        </p:attrNameLst>
                                      </p:cBhvr>
                                      <p:to>
                                        <p:strVal val="visible"/>
                                      </p:to>
                                    </p:set>
                                    <p:animEffect transition="in" filter="fade">
                                      <p:cBhvr>
                                        <p:cTn id="257" dur="2000"/>
                                        <p:tgtEl>
                                          <p:spTgt spid="91"/>
                                        </p:tgtEl>
                                      </p:cBhvr>
                                    </p:animEffect>
                                  </p:childTnLst>
                                </p:cTn>
                              </p:par>
                            </p:childTnLst>
                          </p:cTn>
                        </p:par>
                      </p:childTnLst>
                    </p:cTn>
                  </p:par>
                  <p:par>
                    <p:cTn id="258" fill="hold">
                      <p:stCondLst>
                        <p:cond delay="indefinite"/>
                      </p:stCondLst>
                      <p:childTnLst>
                        <p:par>
                          <p:cTn id="259" fill="hold">
                            <p:stCondLst>
                              <p:cond delay="0"/>
                            </p:stCondLst>
                            <p:childTnLst>
                              <p:par>
                                <p:cTn id="260" presetID="10" presetClass="entr" presetSubtype="0" fill="hold" grpId="0" nodeType="clickEffect">
                                  <p:stCondLst>
                                    <p:cond delay="0"/>
                                  </p:stCondLst>
                                  <p:childTnLst>
                                    <p:set>
                                      <p:cBhvr>
                                        <p:cTn id="261" dur="1" fill="hold">
                                          <p:stCondLst>
                                            <p:cond delay="0"/>
                                          </p:stCondLst>
                                        </p:cTn>
                                        <p:tgtEl>
                                          <p:spTgt spid="92"/>
                                        </p:tgtEl>
                                        <p:attrNameLst>
                                          <p:attrName>style.visibility</p:attrName>
                                        </p:attrNameLst>
                                      </p:cBhvr>
                                      <p:to>
                                        <p:strVal val="visible"/>
                                      </p:to>
                                    </p:set>
                                    <p:animEffect transition="in" filter="fade">
                                      <p:cBhvr>
                                        <p:cTn id="262" dur="2000"/>
                                        <p:tgtEl>
                                          <p:spTgt spid="92"/>
                                        </p:tgtEl>
                                      </p:cBhvr>
                                    </p:animEffect>
                                  </p:childTnLst>
                                </p:cTn>
                              </p:par>
                              <p:par>
                                <p:cTn id="263" presetID="10" presetClass="entr" presetSubtype="0" fill="hold" grpId="0" nodeType="withEffect">
                                  <p:stCondLst>
                                    <p:cond delay="0"/>
                                  </p:stCondLst>
                                  <p:childTnLst>
                                    <p:set>
                                      <p:cBhvr>
                                        <p:cTn id="264" dur="1" fill="hold">
                                          <p:stCondLst>
                                            <p:cond delay="0"/>
                                          </p:stCondLst>
                                        </p:cTn>
                                        <p:tgtEl>
                                          <p:spTgt spid="93"/>
                                        </p:tgtEl>
                                        <p:attrNameLst>
                                          <p:attrName>style.visibility</p:attrName>
                                        </p:attrNameLst>
                                      </p:cBhvr>
                                      <p:to>
                                        <p:strVal val="visible"/>
                                      </p:to>
                                    </p:set>
                                    <p:animEffect transition="in" filter="fade">
                                      <p:cBhvr>
                                        <p:cTn id="265" dur="2000"/>
                                        <p:tgtEl>
                                          <p:spTgt spid="93"/>
                                        </p:tgtEl>
                                      </p:cBhvr>
                                    </p:animEffect>
                                  </p:childTnLst>
                                </p:cTn>
                              </p:par>
                              <p:par>
                                <p:cTn id="266" presetID="10" presetClass="entr" presetSubtype="0" fill="hold" grpId="0" nodeType="withEffect">
                                  <p:stCondLst>
                                    <p:cond delay="0"/>
                                  </p:stCondLst>
                                  <p:childTnLst>
                                    <p:set>
                                      <p:cBhvr>
                                        <p:cTn id="267" dur="1" fill="hold">
                                          <p:stCondLst>
                                            <p:cond delay="0"/>
                                          </p:stCondLst>
                                        </p:cTn>
                                        <p:tgtEl>
                                          <p:spTgt spid="95"/>
                                        </p:tgtEl>
                                        <p:attrNameLst>
                                          <p:attrName>style.visibility</p:attrName>
                                        </p:attrNameLst>
                                      </p:cBhvr>
                                      <p:to>
                                        <p:strVal val="visible"/>
                                      </p:to>
                                    </p:set>
                                    <p:animEffect transition="in" filter="fade">
                                      <p:cBhvr>
                                        <p:cTn id="268" dur="2000"/>
                                        <p:tgtEl>
                                          <p:spTgt spid="95"/>
                                        </p:tgtEl>
                                      </p:cBhvr>
                                    </p:animEffect>
                                  </p:childTnLst>
                                </p:cTn>
                              </p:par>
                              <p:par>
                                <p:cTn id="269" presetID="10" presetClass="entr" presetSubtype="0" fill="hold" grpId="0" nodeType="withEffect">
                                  <p:stCondLst>
                                    <p:cond delay="0"/>
                                  </p:stCondLst>
                                  <p:childTnLst>
                                    <p:set>
                                      <p:cBhvr>
                                        <p:cTn id="270" dur="1" fill="hold">
                                          <p:stCondLst>
                                            <p:cond delay="0"/>
                                          </p:stCondLst>
                                        </p:cTn>
                                        <p:tgtEl>
                                          <p:spTgt spid="96"/>
                                        </p:tgtEl>
                                        <p:attrNameLst>
                                          <p:attrName>style.visibility</p:attrName>
                                        </p:attrNameLst>
                                      </p:cBhvr>
                                      <p:to>
                                        <p:strVal val="visible"/>
                                      </p:to>
                                    </p:set>
                                    <p:animEffect transition="in" filter="fade">
                                      <p:cBhvr>
                                        <p:cTn id="271" dur="2000"/>
                                        <p:tgtEl>
                                          <p:spTgt spid="96"/>
                                        </p:tgtEl>
                                      </p:cBhvr>
                                    </p:animEffect>
                                  </p:childTnLst>
                                </p:cTn>
                              </p:par>
                              <p:par>
                                <p:cTn id="272" presetID="10" presetClass="entr" presetSubtype="0" fill="hold" grpId="0" nodeType="withEffect">
                                  <p:stCondLst>
                                    <p:cond delay="0"/>
                                  </p:stCondLst>
                                  <p:childTnLst>
                                    <p:set>
                                      <p:cBhvr>
                                        <p:cTn id="273" dur="1" fill="hold">
                                          <p:stCondLst>
                                            <p:cond delay="0"/>
                                          </p:stCondLst>
                                        </p:cTn>
                                        <p:tgtEl>
                                          <p:spTgt spid="97"/>
                                        </p:tgtEl>
                                        <p:attrNameLst>
                                          <p:attrName>style.visibility</p:attrName>
                                        </p:attrNameLst>
                                      </p:cBhvr>
                                      <p:to>
                                        <p:strVal val="visible"/>
                                      </p:to>
                                    </p:set>
                                    <p:animEffect transition="in" filter="fade">
                                      <p:cBhvr>
                                        <p:cTn id="274" dur="2000"/>
                                        <p:tgtEl>
                                          <p:spTgt spid="97"/>
                                        </p:tgtEl>
                                      </p:cBhvr>
                                    </p:animEffect>
                                  </p:childTnLst>
                                </p:cTn>
                              </p:par>
                              <p:par>
                                <p:cTn id="275" presetID="10" presetClass="entr" presetSubtype="0" fill="hold" grpId="0" nodeType="withEffect">
                                  <p:stCondLst>
                                    <p:cond delay="0"/>
                                  </p:stCondLst>
                                  <p:childTnLst>
                                    <p:set>
                                      <p:cBhvr>
                                        <p:cTn id="276" dur="1" fill="hold">
                                          <p:stCondLst>
                                            <p:cond delay="0"/>
                                          </p:stCondLst>
                                        </p:cTn>
                                        <p:tgtEl>
                                          <p:spTgt spid="98"/>
                                        </p:tgtEl>
                                        <p:attrNameLst>
                                          <p:attrName>style.visibility</p:attrName>
                                        </p:attrNameLst>
                                      </p:cBhvr>
                                      <p:to>
                                        <p:strVal val="visible"/>
                                      </p:to>
                                    </p:set>
                                    <p:animEffect transition="in" filter="fade">
                                      <p:cBhvr>
                                        <p:cTn id="277" dur="2000"/>
                                        <p:tgtEl>
                                          <p:spTgt spid="98"/>
                                        </p:tgtEl>
                                      </p:cBhvr>
                                    </p:animEffect>
                                  </p:childTnLst>
                                </p:cTn>
                              </p:par>
                              <p:par>
                                <p:cTn id="278" presetID="10" presetClass="entr" presetSubtype="0" fill="hold" grpId="0" nodeType="withEffect">
                                  <p:stCondLst>
                                    <p:cond delay="0"/>
                                  </p:stCondLst>
                                  <p:childTnLst>
                                    <p:set>
                                      <p:cBhvr>
                                        <p:cTn id="279" dur="1" fill="hold">
                                          <p:stCondLst>
                                            <p:cond delay="0"/>
                                          </p:stCondLst>
                                        </p:cTn>
                                        <p:tgtEl>
                                          <p:spTgt spid="99"/>
                                        </p:tgtEl>
                                        <p:attrNameLst>
                                          <p:attrName>style.visibility</p:attrName>
                                        </p:attrNameLst>
                                      </p:cBhvr>
                                      <p:to>
                                        <p:strVal val="visible"/>
                                      </p:to>
                                    </p:set>
                                    <p:animEffect transition="in" filter="fade">
                                      <p:cBhvr>
                                        <p:cTn id="280" dur="2000"/>
                                        <p:tgtEl>
                                          <p:spTgt spid="99"/>
                                        </p:tgtEl>
                                      </p:cBhvr>
                                    </p:animEffect>
                                  </p:childTnLst>
                                </p:cTn>
                              </p:par>
                              <p:par>
                                <p:cTn id="281" presetID="10" presetClass="entr" presetSubtype="0" fill="hold" grpId="0" nodeType="withEffect">
                                  <p:stCondLst>
                                    <p:cond delay="0"/>
                                  </p:stCondLst>
                                  <p:childTnLst>
                                    <p:set>
                                      <p:cBhvr>
                                        <p:cTn id="282" dur="1" fill="hold">
                                          <p:stCondLst>
                                            <p:cond delay="0"/>
                                          </p:stCondLst>
                                        </p:cTn>
                                        <p:tgtEl>
                                          <p:spTgt spid="100"/>
                                        </p:tgtEl>
                                        <p:attrNameLst>
                                          <p:attrName>style.visibility</p:attrName>
                                        </p:attrNameLst>
                                      </p:cBhvr>
                                      <p:to>
                                        <p:strVal val="visible"/>
                                      </p:to>
                                    </p:set>
                                    <p:animEffect transition="in" filter="fade">
                                      <p:cBhvr>
                                        <p:cTn id="283" dur="2000"/>
                                        <p:tgtEl>
                                          <p:spTgt spid="100"/>
                                        </p:tgtEl>
                                      </p:cBhvr>
                                    </p:animEffect>
                                  </p:childTnLst>
                                </p:cTn>
                              </p:par>
                            </p:childTnLst>
                          </p:cTn>
                        </p:par>
                      </p:childTnLst>
                    </p:cTn>
                  </p:par>
                  <p:par>
                    <p:cTn id="284" fill="hold">
                      <p:stCondLst>
                        <p:cond delay="indefinite"/>
                      </p:stCondLst>
                      <p:childTnLst>
                        <p:par>
                          <p:cTn id="285" fill="hold">
                            <p:stCondLst>
                              <p:cond delay="0"/>
                            </p:stCondLst>
                            <p:childTnLst>
                              <p:par>
                                <p:cTn id="286" presetID="10" presetClass="entr" presetSubtype="0" fill="hold" grpId="0" nodeType="clickEffect">
                                  <p:stCondLst>
                                    <p:cond delay="0"/>
                                  </p:stCondLst>
                                  <p:childTnLst>
                                    <p:set>
                                      <p:cBhvr>
                                        <p:cTn id="287" dur="1" fill="hold">
                                          <p:stCondLst>
                                            <p:cond delay="0"/>
                                          </p:stCondLst>
                                        </p:cTn>
                                        <p:tgtEl>
                                          <p:spTgt spid="101"/>
                                        </p:tgtEl>
                                        <p:attrNameLst>
                                          <p:attrName>style.visibility</p:attrName>
                                        </p:attrNameLst>
                                      </p:cBhvr>
                                      <p:to>
                                        <p:strVal val="visible"/>
                                      </p:to>
                                    </p:set>
                                    <p:animEffect transition="in" filter="fade">
                                      <p:cBhvr>
                                        <p:cTn id="288" dur="2000"/>
                                        <p:tgtEl>
                                          <p:spTgt spid="101"/>
                                        </p:tgtEl>
                                      </p:cBhvr>
                                    </p:animEffect>
                                  </p:childTnLst>
                                </p:cTn>
                              </p:par>
                              <p:par>
                                <p:cTn id="289" presetID="10" presetClass="entr" presetSubtype="0" fill="hold" grpId="0" nodeType="withEffect">
                                  <p:stCondLst>
                                    <p:cond delay="0"/>
                                  </p:stCondLst>
                                  <p:childTnLst>
                                    <p:set>
                                      <p:cBhvr>
                                        <p:cTn id="290" dur="1" fill="hold">
                                          <p:stCondLst>
                                            <p:cond delay="0"/>
                                          </p:stCondLst>
                                        </p:cTn>
                                        <p:tgtEl>
                                          <p:spTgt spid="102"/>
                                        </p:tgtEl>
                                        <p:attrNameLst>
                                          <p:attrName>style.visibility</p:attrName>
                                        </p:attrNameLst>
                                      </p:cBhvr>
                                      <p:to>
                                        <p:strVal val="visible"/>
                                      </p:to>
                                    </p:set>
                                    <p:animEffect transition="in" filter="fade">
                                      <p:cBhvr>
                                        <p:cTn id="291" dur="2000"/>
                                        <p:tgtEl>
                                          <p:spTgt spid="102"/>
                                        </p:tgtEl>
                                      </p:cBhvr>
                                    </p:animEffect>
                                  </p:childTnLst>
                                </p:cTn>
                              </p:par>
                              <p:par>
                                <p:cTn id="292" presetID="10" presetClass="entr" presetSubtype="0" fill="hold" grpId="0" nodeType="withEffect">
                                  <p:stCondLst>
                                    <p:cond delay="0"/>
                                  </p:stCondLst>
                                  <p:childTnLst>
                                    <p:set>
                                      <p:cBhvr>
                                        <p:cTn id="293" dur="1" fill="hold">
                                          <p:stCondLst>
                                            <p:cond delay="0"/>
                                          </p:stCondLst>
                                        </p:cTn>
                                        <p:tgtEl>
                                          <p:spTgt spid="103"/>
                                        </p:tgtEl>
                                        <p:attrNameLst>
                                          <p:attrName>style.visibility</p:attrName>
                                        </p:attrNameLst>
                                      </p:cBhvr>
                                      <p:to>
                                        <p:strVal val="visible"/>
                                      </p:to>
                                    </p:set>
                                    <p:animEffect transition="in" filter="fade">
                                      <p:cBhvr>
                                        <p:cTn id="294" dur="2000"/>
                                        <p:tgtEl>
                                          <p:spTgt spid="103"/>
                                        </p:tgtEl>
                                      </p:cBhvr>
                                    </p:animEffect>
                                  </p:childTnLst>
                                </p:cTn>
                              </p:par>
                              <p:par>
                                <p:cTn id="295" presetID="10" presetClass="entr" presetSubtype="0" fill="hold" grpId="0" nodeType="withEffect">
                                  <p:stCondLst>
                                    <p:cond delay="0"/>
                                  </p:stCondLst>
                                  <p:childTnLst>
                                    <p:set>
                                      <p:cBhvr>
                                        <p:cTn id="296" dur="1" fill="hold">
                                          <p:stCondLst>
                                            <p:cond delay="0"/>
                                          </p:stCondLst>
                                        </p:cTn>
                                        <p:tgtEl>
                                          <p:spTgt spid="104"/>
                                        </p:tgtEl>
                                        <p:attrNameLst>
                                          <p:attrName>style.visibility</p:attrName>
                                        </p:attrNameLst>
                                      </p:cBhvr>
                                      <p:to>
                                        <p:strVal val="visible"/>
                                      </p:to>
                                    </p:set>
                                    <p:animEffect transition="in" filter="fade">
                                      <p:cBhvr>
                                        <p:cTn id="297" dur="2000"/>
                                        <p:tgtEl>
                                          <p:spTgt spid="104"/>
                                        </p:tgtEl>
                                      </p:cBhvr>
                                    </p:animEffect>
                                  </p:childTnLst>
                                </p:cTn>
                              </p:par>
                              <p:par>
                                <p:cTn id="298" presetID="10" presetClass="entr" presetSubtype="0" fill="hold" grpId="0" nodeType="withEffect">
                                  <p:stCondLst>
                                    <p:cond delay="0"/>
                                  </p:stCondLst>
                                  <p:childTnLst>
                                    <p:set>
                                      <p:cBhvr>
                                        <p:cTn id="299" dur="1" fill="hold">
                                          <p:stCondLst>
                                            <p:cond delay="0"/>
                                          </p:stCondLst>
                                        </p:cTn>
                                        <p:tgtEl>
                                          <p:spTgt spid="105"/>
                                        </p:tgtEl>
                                        <p:attrNameLst>
                                          <p:attrName>style.visibility</p:attrName>
                                        </p:attrNameLst>
                                      </p:cBhvr>
                                      <p:to>
                                        <p:strVal val="visible"/>
                                      </p:to>
                                    </p:set>
                                    <p:animEffect transition="in" filter="fade">
                                      <p:cBhvr>
                                        <p:cTn id="300" dur="2000"/>
                                        <p:tgtEl>
                                          <p:spTgt spid="105"/>
                                        </p:tgtEl>
                                      </p:cBhvr>
                                    </p:animEffect>
                                  </p:childTnLst>
                                </p:cTn>
                              </p:par>
                              <p:par>
                                <p:cTn id="301" presetID="10" presetClass="entr" presetSubtype="0" fill="hold" grpId="0" nodeType="withEffect">
                                  <p:stCondLst>
                                    <p:cond delay="0"/>
                                  </p:stCondLst>
                                  <p:childTnLst>
                                    <p:set>
                                      <p:cBhvr>
                                        <p:cTn id="302" dur="1" fill="hold">
                                          <p:stCondLst>
                                            <p:cond delay="0"/>
                                          </p:stCondLst>
                                        </p:cTn>
                                        <p:tgtEl>
                                          <p:spTgt spid="106"/>
                                        </p:tgtEl>
                                        <p:attrNameLst>
                                          <p:attrName>style.visibility</p:attrName>
                                        </p:attrNameLst>
                                      </p:cBhvr>
                                      <p:to>
                                        <p:strVal val="visible"/>
                                      </p:to>
                                    </p:set>
                                    <p:animEffect transition="in" filter="fade">
                                      <p:cBhvr>
                                        <p:cTn id="303" dur="2000"/>
                                        <p:tgtEl>
                                          <p:spTgt spid="106"/>
                                        </p:tgtEl>
                                      </p:cBhvr>
                                    </p:animEffect>
                                  </p:childTnLst>
                                </p:cTn>
                              </p:par>
                              <p:par>
                                <p:cTn id="304" presetID="10" presetClass="entr" presetSubtype="0" fill="hold" grpId="0" nodeType="withEffect">
                                  <p:stCondLst>
                                    <p:cond delay="0"/>
                                  </p:stCondLst>
                                  <p:childTnLst>
                                    <p:set>
                                      <p:cBhvr>
                                        <p:cTn id="305" dur="1" fill="hold">
                                          <p:stCondLst>
                                            <p:cond delay="0"/>
                                          </p:stCondLst>
                                        </p:cTn>
                                        <p:tgtEl>
                                          <p:spTgt spid="107"/>
                                        </p:tgtEl>
                                        <p:attrNameLst>
                                          <p:attrName>style.visibility</p:attrName>
                                        </p:attrNameLst>
                                      </p:cBhvr>
                                      <p:to>
                                        <p:strVal val="visible"/>
                                      </p:to>
                                    </p:set>
                                    <p:animEffect transition="in" filter="fade">
                                      <p:cBhvr>
                                        <p:cTn id="306" dur="2000"/>
                                        <p:tgtEl>
                                          <p:spTgt spid="107"/>
                                        </p:tgtEl>
                                      </p:cBhvr>
                                    </p:animEffect>
                                  </p:childTnLst>
                                </p:cTn>
                              </p:par>
                            </p:childTnLst>
                          </p:cTn>
                        </p:par>
                      </p:childTnLst>
                    </p:cTn>
                  </p:par>
                  <p:par>
                    <p:cTn id="307" fill="hold">
                      <p:stCondLst>
                        <p:cond delay="indefinite"/>
                      </p:stCondLst>
                      <p:childTnLst>
                        <p:par>
                          <p:cTn id="308" fill="hold">
                            <p:stCondLst>
                              <p:cond delay="0"/>
                            </p:stCondLst>
                            <p:childTnLst>
                              <p:par>
                                <p:cTn id="309" presetID="10" presetClass="entr" presetSubtype="0" fill="hold" grpId="0" nodeType="clickEffect">
                                  <p:stCondLst>
                                    <p:cond delay="0"/>
                                  </p:stCondLst>
                                  <p:childTnLst>
                                    <p:set>
                                      <p:cBhvr>
                                        <p:cTn id="310" dur="1" fill="hold">
                                          <p:stCondLst>
                                            <p:cond delay="0"/>
                                          </p:stCondLst>
                                        </p:cTn>
                                        <p:tgtEl>
                                          <p:spTgt spid="108"/>
                                        </p:tgtEl>
                                        <p:attrNameLst>
                                          <p:attrName>style.visibility</p:attrName>
                                        </p:attrNameLst>
                                      </p:cBhvr>
                                      <p:to>
                                        <p:strVal val="visible"/>
                                      </p:to>
                                    </p:set>
                                    <p:animEffect transition="in" filter="fade">
                                      <p:cBhvr>
                                        <p:cTn id="311" dur="2000"/>
                                        <p:tgtEl>
                                          <p:spTgt spid="108"/>
                                        </p:tgtEl>
                                      </p:cBhvr>
                                    </p:animEffect>
                                  </p:childTnLst>
                                </p:cTn>
                              </p:par>
                              <p:par>
                                <p:cTn id="312" presetID="10" presetClass="entr" presetSubtype="0" fill="hold" grpId="0" nodeType="withEffect">
                                  <p:stCondLst>
                                    <p:cond delay="0"/>
                                  </p:stCondLst>
                                  <p:childTnLst>
                                    <p:set>
                                      <p:cBhvr>
                                        <p:cTn id="313" dur="1" fill="hold">
                                          <p:stCondLst>
                                            <p:cond delay="0"/>
                                          </p:stCondLst>
                                        </p:cTn>
                                        <p:tgtEl>
                                          <p:spTgt spid="109"/>
                                        </p:tgtEl>
                                        <p:attrNameLst>
                                          <p:attrName>style.visibility</p:attrName>
                                        </p:attrNameLst>
                                      </p:cBhvr>
                                      <p:to>
                                        <p:strVal val="visible"/>
                                      </p:to>
                                    </p:set>
                                    <p:animEffect transition="in" filter="fade">
                                      <p:cBhvr>
                                        <p:cTn id="314" dur="2000"/>
                                        <p:tgtEl>
                                          <p:spTgt spid="109"/>
                                        </p:tgtEl>
                                      </p:cBhvr>
                                    </p:animEffect>
                                  </p:childTnLst>
                                </p:cTn>
                              </p:par>
                              <p:par>
                                <p:cTn id="315" presetID="10" presetClass="entr" presetSubtype="0" fill="hold" grpId="0" nodeType="withEffect">
                                  <p:stCondLst>
                                    <p:cond delay="0"/>
                                  </p:stCondLst>
                                  <p:childTnLst>
                                    <p:set>
                                      <p:cBhvr>
                                        <p:cTn id="316" dur="1" fill="hold">
                                          <p:stCondLst>
                                            <p:cond delay="0"/>
                                          </p:stCondLst>
                                        </p:cTn>
                                        <p:tgtEl>
                                          <p:spTgt spid="110"/>
                                        </p:tgtEl>
                                        <p:attrNameLst>
                                          <p:attrName>style.visibility</p:attrName>
                                        </p:attrNameLst>
                                      </p:cBhvr>
                                      <p:to>
                                        <p:strVal val="visible"/>
                                      </p:to>
                                    </p:set>
                                    <p:animEffect transition="in" filter="fade">
                                      <p:cBhvr>
                                        <p:cTn id="317" dur="2000"/>
                                        <p:tgtEl>
                                          <p:spTgt spid="110"/>
                                        </p:tgtEl>
                                      </p:cBhvr>
                                    </p:animEffect>
                                  </p:childTnLst>
                                </p:cTn>
                              </p:par>
                              <p:par>
                                <p:cTn id="318" presetID="10" presetClass="entr" presetSubtype="0" fill="hold" grpId="0" nodeType="withEffect">
                                  <p:stCondLst>
                                    <p:cond delay="0"/>
                                  </p:stCondLst>
                                  <p:childTnLst>
                                    <p:set>
                                      <p:cBhvr>
                                        <p:cTn id="319" dur="1" fill="hold">
                                          <p:stCondLst>
                                            <p:cond delay="0"/>
                                          </p:stCondLst>
                                        </p:cTn>
                                        <p:tgtEl>
                                          <p:spTgt spid="111"/>
                                        </p:tgtEl>
                                        <p:attrNameLst>
                                          <p:attrName>style.visibility</p:attrName>
                                        </p:attrNameLst>
                                      </p:cBhvr>
                                      <p:to>
                                        <p:strVal val="visible"/>
                                      </p:to>
                                    </p:set>
                                    <p:animEffect transition="in" filter="fade">
                                      <p:cBhvr>
                                        <p:cTn id="320" dur="2000"/>
                                        <p:tgtEl>
                                          <p:spTgt spid="111"/>
                                        </p:tgtEl>
                                      </p:cBhvr>
                                    </p:animEffect>
                                  </p:childTnLst>
                                </p:cTn>
                              </p:par>
                              <p:par>
                                <p:cTn id="321" presetID="10" presetClass="entr" presetSubtype="0" fill="hold" grpId="0" nodeType="withEffect">
                                  <p:stCondLst>
                                    <p:cond delay="0"/>
                                  </p:stCondLst>
                                  <p:childTnLst>
                                    <p:set>
                                      <p:cBhvr>
                                        <p:cTn id="322" dur="1" fill="hold">
                                          <p:stCondLst>
                                            <p:cond delay="0"/>
                                          </p:stCondLst>
                                        </p:cTn>
                                        <p:tgtEl>
                                          <p:spTgt spid="112"/>
                                        </p:tgtEl>
                                        <p:attrNameLst>
                                          <p:attrName>style.visibility</p:attrName>
                                        </p:attrNameLst>
                                      </p:cBhvr>
                                      <p:to>
                                        <p:strVal val="visible"/>
                                      </p:to>
                                    </p:set>
                                    <p:animEffect transition="in" filter="fade">
                                      <p:cBhvr>
                                        <p:cTn id="323" dur="2000"/>
                                        <p:tgtEl>
                                          <p:spTgt spid="112"/>
                                        </p:tgtEl>
                                      </p:cBhvr>
                                    </p:animEffect>
                                  </p:childTnLst>
                                </p:cTn>
                              </p:par>
                              <p:par>
                                <p:cTn id="324" presetID="10" presetClass="entr" presetSubtype="0" fill="hold" grpId="0" nodeType="withEffect">
                                  <p:stCondLst>
                                    <p:cond delay="0"/>
                                  </p:stCondLst>
                                  <p:childTnLst>
                                    <p:set>
                                      <p:cBhvr>
                                        <p:cTn id="325" dur="1" fill="hold">
                                          <p:stCondLst>
                                            <p:cond delay="0"/>
                                          </p:stCondLst>
                                        </p:cTn>
                                        <p:tgtEl>
                                          <p:spTgt spid="113"/>
                                        </p:tgtEl>
                                        <p:attrNameLst>
                                          <p:attrName>style.visibility</p:attrName>
                                        </p:attrNameLst>
                                      </p:cBhvr>
                                      <p:to>
                                        <p:strVal val="visible"/>
                                      </p:to>
                                    </p:set>
                                    <p:animEffect transition="in" filter="fade">
                                      <p:cBhvr>
                                        <p:cTn id="326" dur="2000"/>
                                        <p:tgtEl>
                                          <p:spTgt spid="113"/>
                                        </p:tgtEl>
                                      </p:cBhvr>
                                    </p:animEffect>
                                  </p:childTnLst>
                                </p:cTn>
                              </p:par>
                              <p:par>
                                <p:cTn id="327" presetID="10" presetClass="entr" presetSubtype="0" fill="hold" grpId="0" nodeType="withEffect">
                                  <p:stCondLst>
                                    <p:cond delay="0"/>
                                  </p:stCondLst>
                                  <p:childTnLst>
                                    <p:set>
                                      <p:cBhvr>
                                        <p:cTn id="328" dur="1" fill="hold">
                                          <p:stCondLst>
                                            <p:cond delay="0"/>
                                          </p:stCondLst>
                                        </p:cTn>
                                        <p:tgtEl>
                                          <p:spTgt spid="114"/>
                                        </p:tgtEl>
                                        <p:attrNameLst>
                                          <p:attrName>style.visibility</p:attrName>
                                        </p:attrNameLst>
                                      </p:cBhvr>
                                      <p:to>
                                        <p:strVal val="visible"/>
                                      </p:to>
                                    </p:set>
                                    <p:animEffect transition="in" filter="fade">
                                      <p:cBhvr>
                                        <p:cTn id="329" dur="2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24" grpId="0" animBg="1"/>
      <p:bldP spid="125" grpId="0" animBg="1"/>
      <p:bldP spid="126" grpId="0" animBg="1"/>
      <p:bldP spid="127" grpId="0" animBg="1"/>
      <p:bldP spid="128" grpId="0" animBg="1"/>
      <p:bldP spid="129" grpId="0" animBg="1"/>
      <p:bldP spid="130" grpId="0" animBg="1"/>
      <p:bldP spid="131"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6" name="Содержимое 5" descr="pamjatnik-andersenu-v-odense.jpg"/>
          <p:cNvPicPr>
            <a:picLocks noGrp="1" noChangeAspect="1"/>
          </p:cNvPicPr>
          <p:nvPr>
            <p:ph idx="1"/>
          </p:nvPr>
        </p:nvPicPr>
        <p:blipFill>
          <a:blip r:embed="rId3" cstate="email"/>
          <a:stretch>
            <a:fillRect/>
          </a:stretch>
        </p:blipFill>
        <p:spPr>
          <a:xfrm>
            <a:off x="1187624" y="1412776"/>
            <a:ext cx="6696744" cy="50225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0" y="6396335"/>
            <a:ext cx="9144000" cy="461665"/>
          </a:xfrm>
          <a:prstGeom prst="rect">
            <a:avLst/>
          </a:prstGeom>
          <a:noFill/>
        </p:spPr>
        <p:txBody>
          <a:bodyPr wrap="square" rtlCol="0">
            <a:spAutoFit/>
          </a:bodyPr>
          <a:lstStyle/>
          <a:p>
            <a:pPr algn="ctr"/>
            <a:r>
              <a:rPr lang="ru-RU" sz="2400" b="1" dirty="0" smtClean="0">
                <a:latin typeface="Times New Roman" pitchFamily="18" charset="0"/>
                <a:cs typeface="Times New Roman" pitchFamily="18" charset="0"/>
              </a:rPr>
              <a:t>Памятник Х.К.Андерсену в городе Оденсе</a:t>
            </a:r>
            <a:endParaRPr lang="ru-RU" sz="2400" b="1" dirty="0">
              <a:latin typeface="Times New Roman" pitchFamily="18" charset="0"/>
              <a:cs typeface="Times New Roman" pitchFamily="18" charset="0"/>
            </a:endParaRPr>
          </a:p>
        </p:txBody>
      </p:sp>
      <p:pic>
        <p:nvPicPr>
          <p:cNvPr id="7" name="И в сказках наступает ночь.mp3">
            <a:hlinkClick r:id="" action="ppaction://media"/>
          </p:cNvPr>
          <p:cNvPicPr>
            <a:picLocks noRot="1" noChangeAspect="1"/>
          </p:cNvPicPr>
          <p:nvPr>
            <a:audioFile r:link="rId1"/>
          </p:nvPr>
        </p:nvPicPr>
        <p:blipFill>
          <a:blip r:embed="rId4" cstate="print"/>
          <a:stretch>
            <a:fillRect/>
          </a:stretch>
        </p:blipFill>
        <p:spPr>
          <a:xfrm>
            <a:off x="395536" y="6309320"/>
            <a:ext cx="304800" cy="304800"/>
          </a:xfrm>
          <a:prstGeom prst="rect">
            <a:avLst/>
          </a:prstGeom>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2000"/>
                                        <p:tgtEl>
                                          <p:spTgt spid="2"/>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par>
                          <p:cTn id="16" fill="hold">
                            <p:stCondLst>
                              <p:cond delay="2000"/>
                            </p:stCondLst>
                            <p:childTnLst>
                              <p:par>
                                <p:cTn id="17" presetID="10" presetClass="exit" presetSubtype="0" fill="hold" nodeType="afterEffect">
                                  <p:stCondLst>
                                    <p:cond delay="4000"/>
                                  </p:stCondLst>
                                  <p:childTnLst>
                                    <p:animEffect transition="out" filter="fade">
                                      <p:cBhvr>
                                        <p:cTn id="18" dur="2000"/>
                                        <p:tgtEl>
                                          <p:spTgt spid="6"/>
                                        </p:tgtEl>
                                      </p:cBhvr>
                                    </p:animEffect>
                                    <p:set>
                                      <p:cBhvr>
                                        <p:cTn id="19" dur="1" fill="hold">
                                          <p:stCondLst>
                                            <p:cond delay="1999"/>
                                          </p:stCondLst>
                                        </p:cTn>
                                        <p:tgtEl>
                                          <p:spTgt spid="6"/>
                                        </p:tgtEl>
                                        <p:attrNameLst>
                                          <p:attrName>style.visibility</p:attrName>
                                        </p:attrNameLst>
                                      </p:cBhvr>
                                      <p:to>
                                        <p:strVal val="hidden"/>
                                      </p:to>
                                    </p:set>
                                  </p:childTnLst>
                                </p:cTn>
                              </p:par>
                              <p:par>
                                <p:cTn id="20" presetID="10" presetClass="exit" presetSubtype="0" fill="hold" nodeType="withEffect">
                                  <p:stCondLst>
                                    <p:cond delay="4000"/>
                                  </p:stCondLst>
                                  <p:childTnLst>
                                    <p:animEffect transition="out" filter="fade">
                                      <p:cBhvr>
                                        <p:cTn id="21" dur="2000"/>
                                        <p:tgtEl>
                                          <p:spTgt spid="4"/>
                                        </p:tgtEl>
                                      </p:cBhvr>
                                    </p:animEffect>
                                    <p:set>
                                      <p:cBhvr>
                                        <p:cTn id="22"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13" showWhenStopped="0">
                <p:cTn id="23"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P spid="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4" name="Содержимое 3" descr="03.jpg"/>
          <p:cNvPicPr>
            <a:picLocks noGrp="1" noChangeAspect="1"/>
          </p:cNvPicPr>
          <p:nvPr>
            <p:ph idx="1"/>
          </p:nvPr>
        </p:nvPicPr>
        <p:blipFill>
          <a:blip r:embed="rId2" cstate="email"/>
          <a:stretch>
            <a:fillRect/>
          </a:stretch>
        </p:blipFill>
        <p:spPr>
          <a:xfrm>
            <a:off x="827584" y="1484784"/>
            <a:ext cx="7560841" cy="50489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Стойкий оловянный солдатик. г. Оденсе. Дания</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4"/>
                                        </p:tgtEl>
                                      </p:cBhvr>
                                    </p:animEffect>
                                    <p:set>
                                      <p:cBhvr>
                                        <p:cTn id="14" dur="1" fill="hold">
                                          <p:stCondLst>
                                            <p:cond delay="1999"/>
                                          </p:stCondLst>
                                        </p:cTn>
                                        <p:tgtEl>
                                          <p:spTgt spid="4"/>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6" name="Содержимое 5" descr="04.jpg"/>
          <p:cNvPicPr>
            <a:picLocks noGrp="1" noChangeAspect="1"/>
          </p:cNvPicPr>
          <p:nvPr>
            <p:ph idx="1"/>
          </p:nvPr>
        </p:nvPicPr>
        <p:blipFill>
          <a:blip r:embed="rId2" cstate="email"/>
          <a:stretch>
            <a:fillRect/>
          </a:stretch>
        </p:blipFill>
        <p:spPr>
          <a:xfrm>
            <a:off x="827584" y="1484784"/>
            <a:ext cx="7525016" cy="50250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dirty="0" smtClean="0"/>
              <a:t>«</a:t>
            </a:r>
            <a:r>
              <a:rPr lang="ru-RU" sz="2400" b="1" dirty="0" smtClean="0">
                <a:latin typeface="Times New Roman" pitchFamily="18" charset="0"/>
                <a:cs typeface="Times New Roman" pitchFamily="18" charset="0"/>
              </a:rPr>
              <a:t>Новое платье короля». г. Оденсе. Дания</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6"/>
                                        </p:tgtEl>
                                      </p:cBhvr>
                                    </p:animEffect>
                                    <p:set>
                                      <p:cBhvr>
                                        <p:cTn id="14" dur="1" fill="hold">
                                          <p:stCondLst>
                                            <p:cond delay="19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5" name="Содержимое 4" descr="05.jpg"/>
          <p:cNvPicPr>
            <a:picLocks noGrp="1" noChangeAspect="1"/>
          </p:cNvPicPr>
          <p:nvPr>
            <p:ph idx="1"/>
          </p:nvPr>
        </p:nvPicPr>
        <p:blipFill>
          <a:blip r:embed="rId2" cstate="email"/>
          <a:stretch>
            <a:fillRect/>
          </a:stretch>
        </p:blipFill>
        <p:spPr>
          <a:xfrm>
            <a:off x="755576" y="1412776"/>
            <a:ext cx="7656092" cy="51125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Кораблик оловянного солдатика. г. Оденсе. Дания</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5"/>
                                        </p:tgtEl>
                                      </p:cBhvr>
                                    </p:animEffect>
                                    <p:set>
                                      <p:cBhvr>
                                        <p:cTn id="14" dur="1" fill="hold">
                                          <p:stCondLst>
                                            <p:cond delay="1999"/>
                                          </p:stCondLst>
                                        </p:cTn>
                                        <p:tgtEl>
                                          <p:spTgt spid="5"/>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6" name="Содержимое 5" descr="djujmovochka.jpg"/>
          <p:cNvPicPr>
            <a:picLocks noGrp="1" noChangeAspect="1"/>
          </p:cNvPicPr>
          <p:nvPr>
            <p:ph idx="1"/>
          </p:nvPr>
        </p:nvPicPr>
        <p:blipFill>
          <a:blip r:embed="rId2" cstate="email"/>
          <a:stretch>
            <a:fillRect/>
          </a:stretch>
        </p:blipFill>
        <p:spPr>
          <a:xfrm>
            <a:off x="1259632" y="1484784"/>
            <a:ext cx="6696744" cy="50225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err="1" smtClean="0">
                <a:latin typeface="Times New Roman" pitchFamily="18" charset="0"/>
                <a:cs typeface="Times New Roman" pitchFamily="18" charset="0"/>
              </a:rPr>
              <a:t>Дюймовочка</a:t>
            </a:r>
            <a:r>
              <a:rPr lang="ru-RU" sz="2400" b="1" dirty="0" smtClean="0">
                <a:latin typeface="Times New Roman" pitchFamily="18" charset="0"/>
                <a:cs typeface="Times New Roman" pitchFamily="18" charset="0"/>
              </a:rPr>
              <a:t>. г. Оденсе. Дания</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6"/>
                                        </p:tgtEl>
                                      </p:cBhvr>
                                    </p:animEffect>
                                    <p:set>
                                      <p:cBhvr>
                                        <p:cTn id="14" dur="1" fill="hold">
                                          <p:stCondLst>
                                            <p:cond delay="19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Какая героиня есть в сказках Андерсена?</a:t>
            </a:r>
          </a:p>
          <a:p>
            <a:pPr>
              <a:buBlip>
                <a:blip r:embed="rId2"/>
              </a:buBlip>
            </a:pPr>
            <a:r>
              <a:rPr lang="ru-RU" sz="3600" dirty="0" smtClean="0">
                <a:latin typeface="Times New Roman" pitchFamily="18" charset="0"/>
                <a:cs typeface="Times New Roman" pitchFamily="18" charset="0"/>
              </a:rPr>
              <a:t>Тетушка зубная боль</a:t>
            </a:r>
          </a:p>
          <a:p>
            <a:pPr>
              <a:buBlip>
                <a:blip r:embed="rId2"/>
              </a:buBlip>
            </a:pPr>
            <a:r>
              <a:rPr lang="ru-RU" sz="3600" dirty="0" smtClean="0">
                <a:latin typeface="Times New Roman" pitchFamily="18" charset="0"/>
                <a:cs typeface="Times New Roman" pitchFamily="18" charset="0"/>
              </a:rPr>
              <a:t>Дядюшка аппендицит</a:t>
            </a:r>
          </a:p>
          <a:p>
            <a:pPr>
              <a:buBlip>
                <a:blip r:embed="rId2"/>
              </a:buBlip>
            </a:pPr>
            <a:r>
              <a:rPr lang="ru-RU" sz="3600" dirty="0" smtClean="0">
                <a:latin typeface="Times New Roman" pitchFamily="18" charset="0"/>
                <a:cs typeface="Times New Roman" pitchFamily="18" charset="0"/>
              </a:rPr>
              <a:t>Бабушка ангина</a:t>
            </a:r>
          </a:p>
          <a:p>
            <a:pPr>
              <a:buBlip>
                <a:blip r:embed="rId2"/>
              </a:buBlip>
            </a:pPr>
            <a:r>
              <a:rPr lang="ru-RU" sz="3600" dirty="0" smtClean="0">
                <a:latin typeface="Times New Roman" pitchFamily="18" charset="0"/>
                <a:cs typeface="Times New Roman" pitchFamily="18" charset="0"/>
              </a:rPr>
              <a:t>Дедушка склероз</a:t>
            </a:r>
          </a:p>
          <a:p>
            <a:pPr>
              <a:buNone/>
            </a:pPr>
            <a:endParaRPr lang="ru-RU" dirty="0"/>
          </a:p>
        </p:txBody>
      </p:sp>
      <p:pic>
        <p:nvPicPr>
          <p:cNvPr id="9" name="Содержимое 6" descr="69168477_animashkiKROLCHENOK.gif"/>
          <p:cNvPicPr>
            <a:picLocks noChangeAspect="1"/>
          </p:cNvPicPr>
          <p:nvPr/>
        </p:nvPicPr>
        <p:blipFill>
          <a:blip r:embed="rId3" cstate="print"/>
          <a:stretch>
            <a:fillRect/>
          </a:stretch>
        </p:blipFill>
        <p:spPr>
          <a:xfrm>
            <a:off x="5868144" y="2492896"/>
            <a:ext cx="2857500" cy="3743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1" end="1"/>
                                            </p:txEl>
                                          </p:spTgt>
                                        </p:tgtEl>
                                        <p:attrNameLst>
                                          <p:attrName>style.fontStyle</p:attrName>
                                        </p:attrNameLst>
                                      </p:cBhvr>
                                      <p:to>
                                        <p:strVal val="normal"/>
                                      </p:to>
                                    </p:set>
                                    <p:set>
                                      <p:cBhvr override="childStyle">
                                        <p:cTn id="32" dur="indefinite"/>
                                        <p:tgtEl>
                                          <p:spTgt spid="3">
                                            <p:txEl>
                                              <p:pRg st="1" end="1"/>
                                            </p:txEl>
                                          </p:spTgt>
                                        </p:tgtEl>
                                        <p:attrNameLst>
                                          <p:attrName>style.fontWeight</p:attrName>
                                        </p:attrNameLst>
                                      </p:cBhvr>
                                      <p:to>
                                        <p:strVal val="bold"/>
                                      </p:to>
                                    </p:set>
                                    <p:set>
                                      <p:cBhvr override="childStyle">
                                        <p:cTn id="33"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5" name="Содержимое 4" descr="lebed-odens.jpg"/>
          <p:cNvPicPr>
            <a:picLocks noGrp="1" noChangeAspect="1"/>
          </p:cNvPicPr>
          <p:nvPr>
            <p:ph idx="1"/>
          </p:nvPr>
        </p:nvPicPr>
        <p:blipFill>
          <a:blip r:embed="rId2" cstate="email"/>
          <a:stretch>
            <a:fillRect/>
          </a:stretch>
        </p:blipFill>
        <p:spPr>
          <a:xfrm>
            <a:off x="1187624" y="1412775"/>
            <a:ext cx="6768751" cy="50765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Лебедь из сказки «Гадкий утенок». г. Оденсе. Дания</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5"/>
                                        </p:tgtEl>
                                      </p:cBhvr>
                                    </p:animEffect>
                                    <p:set>
                                      <p:cBhvr>
                                        <p:cTn id="14" dur="1" fill="hold">
                                          <p:stCondLst>
                                            <p:cond delay="1999"/>
                                          </p:stCondLst>
                                        </p:cTn>
                                        <p:tgtEl>
                                          <p:spTgt spid="5"/>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8"/>
                                        </p:tgtEl>
                                      </p:cBhvr>
                                    </p:animEffect>
                                    <p:set>
                                      <p:cBhvr>
                                        <p:cTn id="1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6" name="Содержимое 5" descr="sobaka-iz-ognivo.jpg"/>
          <p:cNvPicPr>
            <a:picLocks noGrp="1" noChangeAspect="1"/>
          </p:cNvPicPr>
          <p:nvPr>
            <p:ph idx="1"/>
          </p:nvPr>
        </p:nvPicPr>
        <p:blipFill>
          <a:blip r:embed="rId2" cstate="email"/>
          <a:stretch>
            <a:fillRect/>
          </a:stretch>
        </p:blipFill>
        <p:spPr>
          <a:xfrm>
            <a:off x="1259632" y="1484784"/>
            <a:ext cx="6696744" cy="50225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Собака из сказки «Огниво». г. Оденсе. Дания</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6"/>
                                        </p:tgtEl>
                                      </p:cBhvr>
                                    </p:animEffect>
                                    <p:set>
                                      <p:cBhvr>
                                        <p:cTn id="14" dur="1" fill="hold">
                                          <p:stCondLst>
                                            <p:cond delay="19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5" name="Содержимое 4" descr="1333690747_0.jpg"/>
          <p:cNvPicPr>
            <a:picLocks noGrp="1" noChangeAspect="1"/>
          </p:cNvPicPr>
          <p:nvPr>
            <p:ph idx="1"/>
          </p:nvPr>
        </p:nvPicPr>
        <p:blipFill>
          <a:blip r:embed="rId2" cstate="email"/>
          <a:stretch>
            <a:fillRect/>
          </a:stretch>
        </p:blipFill>
        <p:spPr>
          <a:xfrm>
            <a:off x="1187624" y="1340768"/>
            <a:ext cx="6696744" cy="50602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Русалочка. г. Копенгаген. Дания</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5"/>
                                        </p:tgtEl>
                                      </p:cBhvr>
                                    </p:animEffect>
                                    <p:set>
                                      <p:cBhvr>
                                        <p:cTn id="14" dur="1" fill="hold">
                                          <p:stCondLst>
                                            <p:cond delay="1999"/>
                                          </p:stCondLst>
                                        </p:cTn>
                                        <p:tgtEl>
                                          <p:spTgt spid="5"/>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pic>
        <p:nvPicPr>
          <p:cNvPr id="6" name="Содержимое 5" descr="img_4204.jpg"/>
          <p:cNvPicPr>
            <a:picLocks noGrp="1" noChangeAspect="1"/>
          </p:cNvPicPr>
          <p:nvPr>
            <p:ph idx="1"/>
          </p:nvPr>
        </p:nvPicPr>
        <p:blipFill>
          <a:blip r:embed="rId2" cstate="email"/>
          <a:stretch>
            <a:fillRect/>
          </a:stretch>
        </p:blipFill>
        <p:spPr>
          <a:xfrm>
            <a:off x="1259632" y="1412776"/>
            <a:ext cx="6624736" cy="5043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Памятник Андерсену. г. Малага. Испания </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6"/>
                                        </p:tgtEl>
                                      </p:cBhvr>
                                    </p:animEffect>
                                    <p:set>
                                      <p:cBhvr>
                                        <p:cTn id="14" dur="1" fill="hold">
                                          <p:stCondLst>
                                            <p:cond delay="19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9" descr="gadkij-utjonok-v-sumke-andersena-malaga.jpg"/>
          <p:cNvPicPr>
            <a:picLocks noGrp="1" noChangeAspect="1"/>
          </p:cNvPicPr>
          <p:nvPr>
            <p:ph idx="1"/>
          </p:nvPr>
        </p:nvPicPr>
        <p:blipFill>
          <a:blip r:embed="rId2" cstate="email"/>
          <a:stretch>
            <a:fillRect/>
          </a:stretch>
        </p:blipFill>
        <p:spPr>
          <a:xfrm>
            <a:off x="1043608" y="1463470"/>
            <a:ext cx="7159886"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Гадкий утенок в сумке Андерсена. г. Малага. Испания </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10"/>
                                        </p:tgtEl>
                                      </p:cBhvr>
                                    </p:animEffect>
                                    <p:set>
                                      <p:cBhvr>
                                        <p:cTn id="14" dur="1" fill="hold">
                                          <p:stCondLst>
                                            <p:cond delay="1999"/>
                                          </p:stCondLst>
                                        </p:cTn>
                                        <p:tgtEl>
                                          <p:spTgt spid="10"/>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djujmovochka-sochi.jpg"/>
          <p:cNvPicPr>
            <a:picLocks noGrp="1" noChangeAspect="1"/>
          </p:cNvPicPr>
          <p:nvPr>
            <p:ph idx="1"/>
          </p:nvPr>
        </p:nvPicPr>
        <p:blipFill>
          <a:blip r:embed="rId2" cstate="email"/>
          <a:stretch>
            <a:fillRect/>
          </a:stretch>
        </p:blipFill>
        <p:spPr>
          <a:xfrm>
            <a:off x="1187624" y="1412776"/>
            <a:ext cx="6720747"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err="1" smtClean="0">
                <a:latin typeface="Times New Roman" pitchFamily="18" charset="0"/>
                <a:cs typeface="Times New Roman" pitchFamily="18" charset="0"/>
              </a:rPr>
              <a:t>Дюймовочка</a:t>
            </a:r>
            <a:r>
              <a:rPr lang="ru-RU" sz="2400" b="1" dirty="0" smtClean="0">
                <a:latin typeface="Times New Roman" pitchFamily="18" charset="0"/>
                <a:cs typeface="Times New Roman" pitchFamily="18" charset="0"/>
              </a:rPr>
              <a:t>. г. Сочи. Россия</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8"/>
                                        </p:tgtEl>
                                      </p:cBhvr>
                                    </p:animEffect>
                                    <p:set>
                                      <p:cBhvr>
                                        <p:cTn id="14" dur="1" fill="hold">
                                          <p:stCondLst>
                                            <p:cond delay="1999"/>
                                          </p:stCondLst>
                                        </p:cTn>
                                        <p:tgtEl>
                                          <p:spTgt spid="8"/>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9" descr="50283daf6760f.jpg"/>
          <p:cNvPicPr>
            <a:picLocks noGrp="1" noChangeAspect="1"/>
          </p:cNvPicPr>
          <p:nvPr>
            <p:ph idx="1"/>
          </p:nvPr>
        </p:nvPicPr>
        <p:blipFill>
          <a:blip r:embed="rId2" cstate="email"/>
          <a:stretch>
            <a:fillRect/>
          </a:stretch>
        </p:blipFill>
        <p:spPr>
          <a:xfrm>
            <a:off x="2555776" y="1484784"/>
            <a:ext cx="4029912" cy="5373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err="1" smtClean="0">
                <a:latin typeface="Times New Roman" pitchFamily="18" charset="0"/>
                <a:cs typeface="Times New Roman" pitchFamily="18" charset="0"/>
              </a:rPr>
              <a:t>Дюймовочка</a:t>
            </a:r>
            <a:r>
              <a:rPr lang="ru-RU" sz="2400" b="1" dirty="0" smtClean="0">
                <a:latin typeface="Times New Roman" pitchFamily="18" charset="0"/>
                <a:cs typeface="Times New Roman" pitchFamily="18" charset="0"/>
              </a:rPr>
              <a:t>. г. Донецк. Украина</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10"/>
                                        </p:tgtEl>
                                      </p:cBhvr>
                                    </p:animEffect>
                                    <p:set>
                                      <p:cBhvr>
                                        <p:cTn id="14" dur="1" fill="hold">
                                          <p:stCondLst>
                                            <p:cond delay="1999"/>
                                          </p:stCondLst>
                                        </p:cTn>
                                        <p:tgtEl>
                                          <p:spTgt spid="10"/>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gadkij-utenok-i-andersen-nju-jork.jpg"/>
          <p:cNvPicPr>
            <a:picLocks noGrp="1" noChangeAspect="1"/>
          </p:cNvPicPr>
          <p:nvPr>
            <p:ph idx="1"/>
          </p:nvPr>
        </p:nvPicPr>
        <p:blipFill>
          <a:blip r:embed="rId2" cstate="email"/>
          <a:stretch>
            <a:fillRect/>
          </a:stretch>
        </p:blipFill>
        <p:spPr>
          <a:xfrm>
            <a:off x="1259632" y="1484784"/>
            <a:ext cx="6624736" cy="49685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p:txBody>
          <a:bodyPr>
            <a:noAutofit/>
          </a:bodyPr>
          <a:lstStyle/>
          <a:p>
            <a:r>
              <a:rPr lang="ru-RU" b="1" dirty="0" smtClean="0">
                <a:latin typeface="Monotype Corsiva" pitchFamily="66" charset="0"/>
              </a:rPr>
              <a:t>Памятники героям сказок Андерсена</a:t>
            </a:r>
            <a:endParaRPr lang="ru-RU" b="1" dirty="0">
              <a:latin typeface="Monotype Corsiva" pitchFamily="66" charset="0"/>
            </a:endParaRPr>
          </a:p>
        </p:txBody>
      </p:sp>
      <p:sp>
        <p:nvSpPr>
          <p:cNvPr id="7" name="TextBox 6"/>
          <p:cNvSpPr txBox="1"/>
          <p:nvPr/>
        </p:nvSpPr>
        <p:spPr>
          <a:xfrm>
            <a:off x="0" y="6396335"/>
            <a:ext cx="9144000" cy="461665"/>
          </a:xfrm>
          <a:prstGeom prst="rect">
            <a:avLst/>
          </a:prstGeom>
          <a:solidFill>
            <a:schemeClr val="tx2">
              <a:lumMod val="60000"/>
              <a:lumOff val="40000"/>
            </a:schemeClr>
          </a:solidFill>
        </p:spPr>
        <p:txBody>
          <a:bodyPr wrap="square" rtlCol="0">
            <a:spAutoFit/>
          </a:bodyPr>
          <a:lstStyle/>
          <a:p>
            <a:pPr algn="ctr"/>
            <a:r>
              <a:rPr lang="ru-RU" sz="2400" b="1" dirty="0" smtClean="0">
                <a:latin typeface="Times New Roman" pitchFamily="18" charset="0"/>
                <a:cs typeface="Times New Roman" pitchFamily="18" charset="0"/>
              </a:rPr>
              <a:t>Андерсен и утенок. г. Нью-Йорк. США</a:t>
            </a:r>
            <a:endParaRPr lang="ru-RU" sz="2400" b="1" dirty="0">
              <a:latin typeface="Times New Roman" pitchFamily="18" charset="0"/>
              <a:cs typeface="Times New Roman" pitchFamily="18"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xit" presetSubtype="0" fill="hold" nodeType="afterEffect">
                                  <p:stCondLst>
                                    <p:cond delay="4000"/>
                                  </p:stCondLst>
                                  <p:childTnLst>
                                    <p:animEffect transition="out" filter="fade">
                                      <p:cBhvr>
                                        <p:cTn id="13" dur="2000"/>
                                        <p:tgtEl>
                                          <p:spTgt spid="6"/>
                                        </p:tgtEl>
                                      </p:cBhvr>
                                    </p:animEffect>
                                    <p:set>
                                      <p:cBhvr>
                                        <p:cTn id="14" dur="1" fill="hold">
                                          <p:stCondLst>
                                            <p:cond delay="19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4000"/>
                                  </p:stCondLst>
                                  <p:childTnLst>
                                    <p:animEffect transition="out" filter="fade">
                                      <p:cBhvr>
                                        <p:cTn id="16" dur="2000"/>
                                        <p:tgtEl>
                                          <p:spTgt spid="7"/>
                                        </p:tgtEl>
                                      </p:cBhvr>
                                    </p:animEffect>
                                    <p:set>
                                      <p:cBhvr>
                                        <p:cTn id="17" dur="1" fill="hold">
                                          <p:stCondLst>
                                            <p:cond delay="1999"/>
                                          </p:stCondLst>
                                        </p:cTn>
                                        <p:tgtEl>
                                          <p:spTgt spid="7"/>
                                        </p:tgtEl>
                                        <p:attrNameLst>
                                          <p:attrName>style.visibility</p:attrName>
                                        </p:attrNameLst>
                                      </p:cBhvr>
                                      <p:to>
                                        <p:strVal val="hidden"/>
                                      </p:to>
                                    </p:set>
                                  </p:childTnLst>
                                </p:cTn>
                              </p:par>
                              <p:par>
                                <p:cTn id="18" presetID="10" presetClass="exit" presetSubtype="0" fill="hold" grpId="0" nodeType="withEffect">
                                  <p:stCondLst>
                                    <p:cond delay="4000"/>
                                  </p:stCondLst>
                                  <p:childTnLst>
                                    <p:animEffect transition="out" filter="fade">
                                      <p:cBhvr>
                                        <p:cTn id="19" dur="2000"/>
                                        <p:tgtEl>
                                          <p:spTgt spid="2"/>
                                        </p:tgtEl>
                                      </p:cBhvr>
                                    </p:animEffect>
                                    <p:set>
                                      <p:cBhvr>
                                        <p:cTn id="20"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andersen1.jpg"/>
          <p:cNvPicPr>
            <a:picLocks noGrp="1" noChangeAspect="1"/>
          </p:cNvPicPr>
          <p:nvPr>
            <p:ph idx="1"/>
          </p:nvPr>
        </p:nvPicPr>
        <p:blipFill>
          <a:blip r:embed="rId2" cstate="email"/>
          <a:stretch>
            <a:fillRect/>
          </a:stretch>
        </p:blipFill>
        <p:spPr>
          <a:xfrm>
            <a:off x="1763688" y="548680"/>
            <a:ext cx="5760640" cy="57606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Дуга 4"/>
          <p:cNvSpPr/>
          <p:nvPr/>
        </p:nvSpPr>
        <p:spPr>
          <a:xfrm rot="20870886">
            <a:off x="3615565" y="4061442"/>
            <a:ext cx="7765133" cy="2001688"/>
          </a:xfrm>
          <a:prstGeom prst="arc">
            <a:avLst>
              <a:gd name="adj1" fmla="val 7771444"/>
              <a:gd name="adj2" fmla="val 18906788"/>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r"/>
            <a:r>
              <a:rPr lang="ru-RU" sz="4000" b="1" dirty="0" smtClean="0">
                <a:solidFill>
                  <a:schemeClr val="bg1"/>
                </a:solidFill>
                <a:latin typeface="Monotype Corsiva" pitchFamily="66" charset="0"/>
              </a:rPr>
              <a:t>Великому Сказочнику посвящается…</a:t>
            </a:r>
            <a:endParaRPr lang="ru-RU" sz="4000" b="1" dirty="0">
              <a:solidFill>
                <a:schemeClr val="bg1"/>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5400" b="1" dirty="0" smtClean="0">
                <a:latin typeface="Monotype Corsiva" pitchFamily="66" charset="0"/>
              </a:rPr>
              <a:t>Информационные ресурсы</a:t>
            </a:r>
            <a:endParaRPr lang="ru-RU" sz="5400" b="1" dirty="0">
              <a:latin typeface="Monotype Corsiva" pitchFamily="66" charset="0"/>
            </a:endParaRPr>
          </a:p>
        </p:txBody>
      </p:sp>
      <p:sp>
        <p:nvSpPr>
          <p:cNvPr id="6" name="Содержимое 5"/>
          <p:cNvSpPr>
            <a:spLocks noGrp="1"/>
          </p:cNvSpPr>
          <p:nvPr>
            <p:ph idx="1"/>
          </p:nvPr>
        </p:nvSpPr>
        <p:spPr/>
        <p:txBody>
          <a:bodyPr>
            <a:normAutofit fontScale="25000" lnSpcReduction="20000"/>
          </a:bodyPr>
          <a:lstStyle/>
          <a:p>
            <a:pPr>
              <a:lnSpc>
                <a:spcPct val="120000"/>
              </a:lnSpc>
            </a:pPr>
            <a:r>
              <a:rPr lang="ru-RU" sz="5600" dirty="0" smtClean="0"/>
              <a:t>Слайд 1. Портрет Андерсена  </a:t>
            </a:r>
            <a:r>
              <a:rPr lang="en-US" sz="5600" dirty="0" smtClean="0">
                <a:hlinkClick r:id="rId2"/>
              </a:rPr>
              <a:t>http://wordcreak.ru/chitalnyi-zal/detskii-zal/hans-kristian-andersen-dyuimovochka-skazka.html</a:t>
            </a:r>
            <a:endParaRPr lang="ru-RU" sz="5600" dirty="0" smtClean="0"/>
          </a:p>
          <a:p>
            <a:pPr lvl="0">
              <a:lnSpc>
                <a:spcPct val="120000"/>
              </a:lnSpc>
            </a:pPr>
            <a:r>
              <a:rPr lang="ru-RU" sz="5600" dirty="0" smtClean="0"/>
              <a:t>Слайд 2 . </a:t>
            </a:r>
            <a:r>
              <a:rPr lang="ru-RU" sz="5600" dirty="0" smtClean="0">
                <a:hlinkClick r:id="rId3"/>
              </a:rPr>
              <a:t>О</a:t>
            </a:r>
            <a:r>
              <a:rPr lang="ru-RU" sz="5600" dirty="0" smtClean="0"/>
              <a:t>стров </a:t>
            </a:r>
            <a:r>
              <a:rPr lang="ru-RU" sz="5600" dirty="0" err="1" smtClean="0"/>
              <a:t>Фюн</a:t>
            </a:r>
            <a:r>
              <a:rPr lang="ru-RU" sz="5600" dirty="0" smtClean="0"/>
              <a:t>. </a:t>
            </a:r>
            <a:r>
              <a:rPr lang="en-US" sz="5600" dirty="0" smtClean="0">
                <a:hlinkClick r:id="rId3"/>
              </a:rPr>
              <a:t>http://tonkosti.ru/%D0%A4%D0%BE%D1%82%D0%BE_%D0%9E%D0%B4%D0%B5%D0%BD%D1%81%D0%B5</a:t>
            </a:r>
            <a:endParaRPr lang="ru-RU" sz="5600" dirty="0" smtClean="0"/>
          </a:p>
          <a:p>
            <a:pPr lvl="0">
              <a:lnSpc>
                <a:spcPct val="120000"/>
              </a:lnSpc>
            </a:pPr>
            <a:r>
              <a:rPr lang="ru-RU" sz="5600" dirty="0" smtClean="0"/>
              <a:t>Город Оденсе </a:t>
            </a:r>
            <a:r>
              <a:rPr lang="en-US" sz="5600" dirty="0" err="1" smtClean="0">
                <a:hlinkClick r:id="rId4"/>
              </a:rPr>
              <a:t>http://www.nodima.ru/travel/denmark2012/odense/</a:t>
            </a:r>
            <a:endParaRPr lang="ru-RU" sz="5600" dirty="0" smtClean="0"/>
          </a:p>
          <a:p>
            <a:pPr>
              <a:lnSpc>
                <a:spcPct val="120000"/>
              </a:lnSpc>
            </a:pPr>
            <a:r>
              <a:rPr lang="ru-RU" sz="5600" dirty="0" smtClean="0"/>
              <a:t>Слайд 3. Дом Андерсена.   </a:t>
            </a:r>
            <a:r>
              <a:rPr lang="en-US" sz="5600" dirty="0" err="1" smtClean="0">
                <a:hlinkClick r:id="rId5"/>
              </a:rPr>
              <a:t>http://lorien22.livejournal.com/203294.html</a:t>
            </a:r>
            <a:endParaRPr lang="ru-RU" sz="5600" dirty="0" smtClean="0"/>
          </a:p>
          <a:p>
            <a:pPr>
              <a:lnSpc>
                <a:spcPct val="120000"/>
              </a:lnSpc>
            </a:pPr>
            <a:r>
              <a:rPr lang="ru-RU" sz="5600" dirty="0" smtClean="0"/>
              <a:t>Слайд 4. Фигурки из бумаги.  </a:t>
            </a:r>
            <a:r>
              <a:rPr lang="en-US" sz="5600" dirty="0" smtClean="0">
                <a:hlinkClick r:id="rId6"/>
              </a:rPr>
              <a:t>http://</a:t>
            </a:r>
            <a:r>
              <a:rPr lang="en-US" sz="5600" dirty="0" err="1" smtClean="0">
                <a:hlinkClick r:id="rId6"/>
              </a:rPr>
              <a:t>www.livemaster.ru</a:t>
            </a:r>
            <a:r>
              <a:rPr lang="en-US" sz="5600" dirty="0" smtClean="0">
                <a:hlinkClick r:id="rId6"/>
              </a:rPr>
              <a:t>/topic/89607-</a:t>
            </a:r>
            <a:r>
              <a:rPr lang="en-US" sz="5600" dirty="0" err="1" smtClean="0">
                <a:hlinkClick r:id="rId6"/>
              </a:rPr>
              <a:t>hans</a:t>
            </a:r>
            <a:r>
              <a:rPr lang="en-US" sz="5600" dirty="0" smtClean="0">
                <a:hlinkClick r:id="rId6"/>
              </a:rPr>
              <a:t>-</a:t>
            </a:r>
            <a:r>
              <a:rPr lang="en-US" sz="5600" dirty="0" err="1" smtClean="0">
                <a:hlinkClick r:id="rId6"/>
              </a:rPr>
              <a:t>kristian</a:t>
            </a:r>
            <a:r>
              <a:rPr lang="en-US" sz="5600" dirty="0" smtClean="0">
                <a:hlinkClick r:id="rId6"/>
              </a:rPr>
              <a:t>-</a:t>
            </a:r>
            <a:r>
              <a:rPr lang="en-US" sz="5600" dirty="0" err="1" smtClean="0">
                <a:hlinkClick r:id="rId6"/>
              </a:rPr>
              <a:t>andersen</a:t>
            </a:r>
            <a:r>
              <a:rPr lang="en-US" sz="5600" dirty="0" smtClean="0">
                <a:hlinkClick r:id="rId6"/>
              </a:rPr>
              <a:t>-ne-</a:t>
            </a:r>
            <a:r>
              <a:rPr lang="en-US" sz="5600" dirty="0" err="1" smtClean="0">
                <a:hlinkClick r:id="rId6"/>
              </a:rPr>
              <a:t>tolko</a:t>
            </a:r>
            <a:r>
              <a:rPr lang="en-US" sz="5600" dirty="0" smtClean="0">
                <a:hlinkClick r:id="rId6"/>
              </a:rPr>
              <a:t>-</a:t>
            </a:r>
            <a:r>
              <a:rPr lang="en-US" sz="5600" dirty="0" err="1" smtClean="0">
                <a:hlinkClick r:id="rId6"/>
              </a:rPr>
              <a:t>izvestnyj</a:t>
            </a:r>
            <a:r>
              <a:rPr lang="en-US" sz="5600" dirty="0" smtClean="0">
                <a:hlinkClick r:id="rId6"/>
              </a:rPr>
              <a:t>-</a:t>
            </a:r>
            <a:r>
              <a:rPr lang="en-US" sz="5600" dirty="0" err="1" smtClean="0">
                <a:hlinkClick r:id="rId6"/>
              </a:rPr>
              <a:t>skazochnik</a:t>
            </a:r>
            <a:endParaRPr lang="ru-RU" sz="5600" dirty="0" smtClean="0"/>
          </a:p>
          <a:p>
            <a:pPr lvl="0">
              <a:lnSpc>
                <a:spcPct val="120000"/>
              </a:lnSpc>
            </a:pPr>
            <a:r>
              <a:rPr lang="ru-RU" sz="5600" dirty="0" smtClean="0"/>
              <a:t>Слайд 5. Королевский театр. Дом, где жил Андерсен. </a:t>
            </a:r>
            <a:r>
              <a:rPr lang="en-US" sz="5600" dirty="0" smtClean="0">
                <a:hlinkClick r:id="rId7"/>
              </a:rPr>
              <a:t>http://</a:t>
            </a:r>
            <a:r>
              <a:rPr lang="en-US" sz="5600" dirty="0" err="1" smtClean="0">
                <a:hlinkClick r:id="rId7"/>
              </a:rPr>
              <a:t>fotki.yandex.ru</a:t>
            </a:r>
            <a:r>
              <a:rPr lang="en-US" sz="5600" dirty="0" smtClean="0">
                <a:hlinkClick r:id="rId7"/>
              </a:rPr>
              <a:t>/users/</a:t>
            </a:r>
            <a:r>
              <a:rPr lang="en-US" sz="5600" dirty="0" err="1" smtClean="0">
                <a:hlinkClick r:id="rId7"/>
              </a:rPr>
              <a:t>igordopira</a:t>
            </a:r>
            <a:r>
              <a:rPr lang="en-US" sz="5600" dirty="0" smtClean="0">
                <a:hlinkClick r:id="rId7"/>
              </a:rPr>
              <a:t>/date/2009-01-13</a:t>
            </a:r>
            <a:endParaRPr lang="ru-RU" sz="5600" dirty="0" smtClean="0"/>
          </a:p>
          <a:p>
            <a:pPr>
              <a:lnSpc>
                <a:spcPct val="120000"/>
              </a:lnSpc>
            </a:pPr>
            <a:r>
              <a:rPr lang="ru-RU" sz="5600" dirty="0" smtClean="0"/>
              <a:t>Слайд 6. Памятник в Королевском саду. </a:t>
            </a:r>
            <a:r>
              <a:rPr lang="en-US" sz="5600" dirty="0" err="1" smtClean="0">
                <a:hlinkClick r:id="rId8"/>
              </a:rPr>
              <a:t>http://io.ua/block_big.html</a:t>
            </a:r>
            <a:endParaRPr lang="ru-RU" sz="5600" dirty="0" smtClean="0"/>
          </a:p>
          <a:p>
            <a:pPr lvl="0">
              <a:lnSpc>
                <a:spcPct val="120000"/>
              </a:lnSpc>
            </a:pPr>
            <a:r>
              <a:rPr lang="ru-RU" sz="5600" dirty="0" smtClean="0"/>
              <a:t>Слайд 7. Медаль. </a:t>
            </a:r>
            <a:r>
              <a:rPr lang="en-US" sz="5600" dirty="0" err="1" smtClean="0">
                <a:hlinkClick r:id="rId9"/>
              </a:rPr>
              <a:t>http://ketabak.org/khabar/node/2412</a:t>
            </a:r>
            <a:endParaRPr lang="ru-RU" sz="5600" dirty="0" smtClean="0"/>
          </a:p>
          <a:p>
            <a:pPr>
              <a:lnSpc>
                <a:spcPct val="120000"/>
              </a:lnSpc>
            </a:pPr>
            <a:r>
              <a:rPr lang="ru-RU" sz="5600" dirty="0" smtClean="0"/>
              <a:t>Слайд 9 – 20. Анимация. </a:t>
            </a:r>
            <a:r>
              <a:rPr lang="en-US" sz="5600" dirty="0" smtClean="0">
                <a:hlinkClick r:id="rId10"/>
              </a:rPr>
              <a:t>http://</a:t>
            </a:r>
            <a:r>
              <a:rPr lang="en-US" sz="5600" dirty="0" err="1" smtClean="0">
                <a:hlinkClick r:id="rId10"/>
              </a:rPr>
              <a:t>anyamashka.ru</a:t>
            </a:r>
            <a:r>
              <a:rPr lang="en-US" sz="5600" dirty="0" smtClean="0">
                <a:hlinkClick r:id="rId10"/>
              </a:rPr>
              <a:t>/photo/</a:t>
            </a:r>
            <a:r>
              <a:rPr lang="en-US" sz="5600" dirty="0" err="1" smtClean="0">
                <a:hlinkClick r:id="rId10"/>
              </a:rPr>
              <a:t>zhivotnyj_mir</a:t>
            </a:r>
            <a:r>
              <a:rPr lang="en-US" sz="5600" dirty="0" smtClean="0">
                <a:hlinkClick r:id="rId10"/>
              </a:rPr>
              <a:t>/</a:t>
            </a:r>
            <a:r>
              <a:rPr lang="en-US" sz="5600" dirty="0" err="1" smtClean="0">
                <a:hlinkClick r:id="rId10"/>
              </a:rPr>
              <a:t>animashka_zajac</a:t>
            </a:r>
            <a:r>
              <a:rPr lang="en-US" sz="5600" dirty="0" smtClean="0">
                <a:hlinkClick r:id="rId10"/>
              </a:rPr>
              <a:t>/7-0-124</a:t>
            </a:r>
            <a:endParaRPr lang="ru-RU" sz="5600" dirty="0" smtClean="0"/>
          </a:p>
          <a:p>
            <a:pPr lvl="0">
              <a:lnSpc>
                <a:spcPct val="120000"/>
              </a:lnSpc>
            </a:pPr>
            <a:r>
              <a:rPr lang="ru-RU" sz="5600" dirty="0" smtClean="0"/>
              <a:t>Слайд 21.  </a:t>
            </a:r>
            <a:r>
              <a:rPr lang="en-US" sz="5600" dirty="0" err="1" smtClean="0">
                <a:hlinkClick r:id="rId11"/>
              </a:rPr>
              <a:t>http://faberlicclub.blogspot.ru/2009_01_01_archive.html</a:t>
            </a:r>
            <a:endParaRPr lang="ru-RU" sz="5600" dirty="0" smtClean="0"/>
          </a:p>
          <a:p>
            <a:pPr>
              <a:lnSpc>
                <a:spcPct val="120000"/>
              </a:lnSpc>
            </a:pPr>
            <a:r>
              <a:rPr lang="ru-RU" sz="5600" dirty="0" smtClean="0"/>
              <a:t>Слайд 22. </a:t>
            </a:r>
            <a:r>
              <a:rPr lang="en-US" sz="5600" dirty="0" err="1" smtClean="0">
                <a:hlinkClick r:id="rId12"/>
              </a:rPr>
              <a:t>http://ocka3ke.ru/svinopas</a:t>
            </a:r>
            <a:endParaRPr lang="ru-RU" sz="5600" dirty="0" smtClean="0"/>
          </a:p>
          <a:p>
            <a:pPr>
              <a:lnSpc>
                <a:spcPct val="120000"/>
              </a:lnSpc>
            </a:pPr>
            <a:r>
              <a:rPr lang="ru-RU" sz="5600" dirty="0" smtClean="0"/>
              <a:t>Слайд 23. </a:t>
            </a:r>
            <a:r>
              <a:rPr lang="en-US" sz="5600" dirty="0" err="1" smtClean="0">
                <a:hlinkClick r:id="rId13"/>
              </a:rPr>
              <a:t>http://glazami-fomy.livejournal.com/22267.html</a:t>
            </a:r>
            <a:endParaRPr lang="ru-RU" sz="5600" dirty="0" smtClean="0"/>
          </a:p>
          <a:p>
            <a:pPr>
              <a:lnSpc>
                <a:spcPct val="120000"/>
              </a:lnSpc>
            </a:pPr>
            <a:r>
              <a:rPr lang="ru-RU" sz="5600" dirty="0" smtClean="0"/>
              <a:t>Слайд 24. </a:t>
            </a:r>
            <a:r>
              <a:rPr lang="en-US" sz="5600" dirty="0" smtClean="0">
                <a:hlinkClick r:id="rId14"/>
              </a:rPr>
              <a:t>http://www.livemaster.ru/topic/84975-illyustratsii-iz-detstva-maraja-libiko </a:t>
            </a:r>
            <a:endParaRPr lang="ru-RU" sz="5600" dirty="0" smtClean="0"/>
          </a:p>
          <a:p>
            <a:pPr>
              <a:buNone/>
            </a:pPr>
            <a:endParaRPr lang="ru-RU" sz="5600" dirty="0" smtClean="0"/>
          </a:p>
          <a:p>
            <a:pPr>
              <a:buNone/>
            </a:pPr>
            <a:endParaRPr lang="ru-RU" sz="5600"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В кого влюбилась Русалочка в сказке Г.Х.Андерсена?</a:t>
            </a:r>
          </a:p>
          <a:p>
            <a:pPr>
              <a:buBlip>
                <a:blip r:embed="rId2"/>
              </a:buBlip>
            </a:pPr>
            <a:r>
              <a:rPr lang="ru-RU" sz="3600" dirty="0" smtClean="0">
                <a:latin typeface="Times New Roman" pitchFamily="18" charset="0"/>
                <a:cs typeface="Times New Roman" pitchFamily="18" charset="0"/>
              </a:rPr>
              <a:t>В принца</a:t>
            </a:r>
          </a:p>
          <a:p>
            <a:pPr>
              <a:buBlip>
                <a:blip r:embed="rId2"/>
              </a:buBlip>
            </a:pPr>
            <a:r>
              <a:rPr lang="ru-RU" sz="3600" dirty="0" smtClean="0">
                <a:latin typeface="Times New Roman" pitchFamily="18" charset="0"/>
                <a:cs typeface="Times New Roman" pitchFamily="18" charset="0"/>
              </a:rPr>
              <a:t>В дельфина</a:t>
            </a:r>
          </a:p>
          <a:p>
            <a:pPr>
              <a:buBlip>
                <a:blip r:embed="rId2"/>
              </a:buBlip>
            </a:pPr>
            <a:r>
              <a:rPr lang="ru-RU" sz="3600" dirty="0" smtClean="0">
                <a:latin typeface="Times New Roman" pitchFamily="18" charset="0"/>
                <a:cs typeface="Times New Roman" pitchFamily="18" charset="0"/>
              </a:rPr>
              <a:t>В капитана Немо</a:t>
            </a:r>
          </a:p>
          <a:p>
            <a:pPr>
              <a:buBlip>
                <a:blip r:embed="rId2"/>
              </a:buBlip>
            </a:pPr>
            <a:r>
              <a:rPr lang="ru-RU" sz="3600" dirty="0" smtClean="0">
                <a:latin typeface="Times New Roman" pitchFamily="18" charset="0"/>
                <a:cs typeface="Times New Roman" pitchFamily="18" charset="0"/>
              </a:rPr>
              <a:t>В Игоря Николаева</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1" end="1"/>
                                            </p:txEl>
                                          </p:spTgt>
                                        </p:tgtEl>
                                        <p:attrNameLst>
                                          <p:attrName>style.fontStyle</p:attrName>
                                        </p:attrNameLst>
                                      </p:cBhvr>
                                      <p:to>
                                        <p:strVal val="normal"/>
                                      </p:to>
                                    </p:set>
                                    <p:set>
                                      <p:cBhvr override="childStyle">
                                        <p:cTn id="32" dur="indefinite"/>
                                        <p:tgtEl>
                                          <p:spTgt spid="3">
                                            <p:txEl>
                                              <p:pRg st="1" end="1"/>
                                            </p:txEl>
                                          </p:spTgt>
                                        </p:tgtEl>
                                        <p:attrNameLst>
                                          <p:attrName>style.fontWeight</p:attrName>
                                        </p:attrNameLst>
                                      </p:cBhvr>
                                      <p:to>
                                        <p:strVal val="bold"/>
                                      </p:to>
                                    </p:set>
                                    <p:set>
                                      <p:cBhvr override="childStyle">
                                        <p:cTn id="33"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Информационные ресурсы</a:t>
            </a:r>
            <a:endParaRPr lang="ru-RU" sz="5400" dirty="0"/>
          </a:p>
        </p:txBody>
      </p:sp>
      <p:sp>
        <p:nvSpPr>
          <p:cNvPr id="3" name="Содержимое 2"/>
          <p:cNvSpPr>
            <a:spLocks noGrp="1"/>
          </p:cNvSpPr>
          <p:nvPr>
            <p:ph idx="1"/>
          </p:nvPr>
        </p:nvSpPr>
        <p:spPr/>
        <p:txBody>
          <a:bodyPr>
            <a:noAutofit/>
          </a:bodyPr>
          <a:lstStyle/>
          <a:p>
            <a:r>
              <a:rPr lang="ru-RU" sz="1400" dirty="0" smtClean="0"/>
              <a:t>Слайд 25. </a:t>
            </a:r>
            <a:r>
              <a:rPr lang="en-US" sz="1400" dirty="0" smtClean="0">
                <a:hlinkClick r:id="rId2"/>
              </a:rPr>
              <a:t>http://900igr.net/kartinki/literatura/Skazki-Andersena/016-Bumazhnyj-korablik-Stojkij-olovjannyj-soldatik.html</a:t>
            </a:r>
            <a:endParaRPr lang="ru-RU" sz="1400" dirty="0" smtClean="0"/>
          </a:p>
          <a:p>
            <a:pPr lvl="0"/>
            <a:r>
              <a:rPr lang="ru-RU" sz="1400" dirty="0" smtClean="0"/>
              <a:t>Слайд 26. </a:t>
            </a:r>
            <a:r>
              <a:rPr lang="en-US" sz="1400" dirty="0" err="1" smtClean="0">
                <a:hlinkClick r:id="rId3"/>
              </a:rPr>
              <a:t>http://www.sky-art.com/andersen/tales/ru/017_2_ru.htm</a:t>
            </a:r>
            <a:endParaRPr lang="ru-RU" sz="1400" dirty="0" smtClean="0"/>
          </a:p>
          <a:p>
            <a:r>
              <a:rPr lang="ru-RU" sz="1400" dirty="0" smtClean="0"/>
              <a:t>Слайд 27. </a:t>
            </a:r>
            <a:r>
              <a:rPr lang="en-US" sz="1400" dirty="0" err="1" smtClean="0">
                <a:hlinkClick r:id="rId4"/>
              </a:rPr>
              <a:t>http://www.auladeruso.com/2011/07/blog-post_09.html</a:t>
            </a:r>
            <a:endParaRPr lang="ru-RU" sz="1400" dirty="0" smtClean="0"/>
          </a:p>
          <a:p>
            <a:r>
              <a:rPr lang="ru-RU" sz="1400" dirty="0" smtClean="0"/>
              <a:t>Слайд 28. </a:t>
            </a:r>
            <a:r>
              <a:rPr lang="en-US" sz="1400" dirty="0" smtClean="0">
                <a:hlinkClick r:id="rId5"/>
              </a:rPr>
              <a:t>http://</a:t>
            </a:r>
            <a:r>
              <a:rPr lang="en-US" sz="1400" dirty="0" err="1" smtClean="0">
                <a:hlinkClick r:id="rId5"/>
              </a:rPr>
              <a:t>verycute.moy.su</a:t>
            </a:r>
            <a:r>
              <a:rPr lang="en-US" sz="1400" dirty="0" smtClean="0">
                <a:hlinkClick r:id="rId5"/>
              </a:rPr>
              <a:t>/news/</a:t>
            </a:r>
            <a:r>
              <a:rPr lang="en-US" sz="1400" dirty="0" err="1" smtClean="0">
                <a:hlinkClick r:id="rId5"/>
              </a:rPr>
              <a:t>zhaby_i_djujmovochka</a:t>
            </a:r>
            <a:r>
              <a:rPr lang="en-US" sz="1400" dirty="0" smtClean="0">
                <a:hlinkClick r:id="rId5"/>
              </a:rPr>
              <a:t>/2012-12-10-122</a:t>
            </a:r>
            <a:endParaRPr lang="ru-RU" sz="1400" dirty="0" smtClean="0"/>
          </a:p>
          <a:p>
            <a:r>
              <a:rPr lang="ru-RU" sz="1400" dirty="0" smtClean="0"/>
              <a:t>Слайд 29. </a:t>
            </a:r>
            <a:r>
              <a:rPr lang="en-US" sz="1400" dirty="0" err="1" smtClean="0">
                <a:hlinkClick r:id="rId6"/>
              </a:rPr>
              <a:t>http://nnm.ru/block_big.html</a:t>
            </a:r>
            <a:endParaRPr lang="ru-RU" sz="1400" dirty="0" smtClean="0"/>
          </a:p>
          <a:p>
            <a:r>
              <a:rPr lang="ru-RU" sz="1400" dirty="0" smtClean="0"/>
              <a:t>Слайд 30. </a:t>
            </a:r>
            <a:r>
              <a:rPr lang="en-US" sz="1400" dirty="0" err="1" smtClean="0">
                <a:hlinkClick r:id="rId7"/>
              </a:rPr>
              <a:t>http://www.illustr.narod.ru/html/queen.htm</a:t>
            </a:r>
            <a:endParaRPr lang="ru-RU" sz="1400" dirty="0" smtClean="0"/>
          </a:p>
          <a:p>
            <a:r>
              <a:rPr lang="ru-RU" sz="1400" dirty="0" smtClean="0"/>
              <a:t>Слайд 31. </a:t>
            </a:r>
            <a:r>
              <a:rPr lang="en-US" sz="1400" dirty="0" err="1" smtClean="0">
                <a:hlinkClick r:id="rId8"/>
              </a:rPr>
              <a:t>http://detochki-doma.ru/gadkiy-utenok/</a:t>
            </a:r>
            <a:endParaRPr lang="ru-RU" sz="1400" dirty="0" smtClean="0"/>
          </a:p>
          <a:p>
            <a:r>
              <a:rPr lang="ru-RU" sz="1400" dirty="0" smtClean="0"/>
              <a:t>Слайд 33. </a:t>
            </a:r>
            <a:r>
              <a:rPr lang="en-US" sz="1400" dirty="0" err="1" smtClean="0">
                <a:hlinkClick r:id="rId9"/>
              </a:rPr>
              <a:t>http://music.tonnel.ru/index.php?l=music&amp;alb=41186</a:t>
            </a:r>
            <a:endParaRPr lang="ru-RU" sz="1400" dirty="0" smtClean="0"/>
          </a:p>
          <a:p>
            <a:pPr lvl="0"/>
            <a:r>
              <a:rPr lang="ru-RU" sz="1400" dirty="0" smtClean="0"/>
              <a:t>Слайд 34. </a:t>
            </a:r>
            <a:r>
              <a:rPr lang="en-US" sz="1400" dirty="0" err="1" smtClean="0">
                <a:hlinkClick r:id="rId10"/>
              </a:rPr>
              <a:t>http://www.planetaskazok.ru/ghandersenskz/ognivo</a:t>
            </a:r>
            <a:endParaRPr lang="ru-RU" sz="1400" dirty="0" smtClean="0"/>
          </a:p>
          <a:p>
            <a:pPr lvl="0"/>
            <a:r>
              <a:rPr lang="ru-RU" sz="1400" dirty="0" smtClean="0"/>
              <a:t>Слайд 36. </a:t>
            </a:r>
            <a:r>
              <a:rPr lang="en-US" sz="1400" dirty="0" err="1" smtClean="0">
                <a:hlinkClick r:id="rId11"/>
              </a:rPr>
              <a:t>http://www.fairyroom.ru/?page_id=1561</a:t>
            </a:r>
            <a:endParaRPr lang="ru-RU" sz="1400" dirty="0" smtClean="0"/>
          </a:p>
          <a:p>
            <a:r>
              <a:rPr lang="ru-RU" sz="1400" dirty="0" smtClean="0"/>
              <a:t>Слайд 37.  </a:t>
            </a:r>
            <a:r>
              <a:rPr lang="en-US" sz="1400" dirty="0" err="1" smtClean="0">
                <a:hlinkClick r:id="rId12"/>
              </a:rPr>
              <a:t>http://illustrators.ru/illustrations/420397</a:t>
            </a:r>
            <a:endParaRPr lang="ru-RU" sz="1400" dirty="0" smtClean="0"/>
          </a:p>
          <a:p>
            <a:r>
              <a:rPr lang="ru-RU" sz="1400" dirty="0" smtClean="0"/>
              <a:t>Слайд 39. </a:t>
            </a:r>
            <a:r>
              <a:rPr lang="en-US" sz="1400" dirty="0" err="1" smtClean="0">
                <a:hlinkClick r:id="rId6"/>
              </a:rPr>
              <a:t>http://nnm.ru/block_big.html</a:t>
            </a:r>
            <a:endParaRPr lang="ru-RU" sz="1400" dirty="0" smtClean="0"/>
          </a:p>
          <a:p>
            <a:r>
              <a:rPr lang="ru-RU" sz="1400" dirty="0" smtClean="0"/>
              <a:t>Слайд 40. </a:t>
            </a:r>
            <a:r>
              <a:rPr lang="en-US" sz="1400" dirty="0" err="1" smtClean="0">
                <a:hlinkClick r:id="rId13"/>
              </a:rPr>
              <a:t>http://rusbereza.ru/html/jour/2008/200801/20080107.shtml</a:t>
            </a:r>
            <a:endParaRPr lang="ru-RU" sz="1400" dirty="0" smtClean="0"/>
          </a:p>
          <a:p>
            <a:r>
              <a:rPr lang="ru-RU" sz="1400" dirty="0" smtClean="0"/>
              <a:t>Слайд 41. </a:t>
            </a:r>
            <a:r>
              <a:rPr lang="en-US" sz="1400" dirty="0" err="1" smtClean="0">
                <a:hlinkClick r:id="rId14"/>
              </a:rPr>
              <a:t>http://www.melodrama.com.ua/proza/story/dyujmovochka-olya.html</a:t>
            </a:r>
            <a:endParaRPr lang="ru-RU" sz="1400" dirty="0" smtClean="0"/>
          </a:p>
          <a:p>
            <a:r>
              <a:rPr lang="ru-RU" sz="1400" dirty="0" smtClean="0"/>
              <a:t>Слайд 42.  </a:t>
            </a:r>
            <a:r>
              <a:rPr lang="en-US" sz="1400" dirty="0" smtClean="0">
                <a:hlinkClick r:id="rId15"/>
              </a:rPr>
              <a:t>http://www.flot.com/blog/historyofNVMU/?sphrase_id=224289&amp;%25__=&amp;PAGEN_1=81</a:t>
            </a:r>
            <a:endParaRPr lang="ru-RU" sz="1400" dirty="0" smtClean="0"/>
          </a:p>
          <a:p>
            <a:r>
              <a:rPr lang="ru-RU" sz="1400" dirty="0" smtClean="0"/>
              <a:t>Слайд 43. </a:t>
            </a:r>
            <a:r>
              <a:rPr lang="en-US" sz="1400" dirty="0" err="1" smtClean="0">
                <a:hlinkClick r:id="rId16"/>
              </a:rPr>
              <a:t>http://artinternational.ru/viewtopic.php?f=46&amp;t=92&amp;start=180</a:t>
            </a:r>
            <a:endParaRPr lang="ru-RU" sz="1400" dirty="0" smtClean="0"/>
          </a:p>
          <a:p>
            <a:r>
              <a:rPr lang="ru-RU" sz="1400" dirty="0" smtClean="0"/>
              <a:t>Слайд 44. </a:t>
            </a:r>
            <a:r>
              <a:rPr lang="en-US" sz="1400" dirty="0" smtClean="0">
                <a:hlinkClick r:id="rId17"/>
              </a:rPr>
              <a:t>http://top-antropos.com/history/item/136-andersen-dikie-lebedi-illjustracii</a:t>
            </a:r>
            <a:endParaRPr lang="ru-RU" sz="1400" dirty="0" smtClean="0"/>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Информационные ресурсы</a:t>
            </a:r>
            <a:endParaRPr lang="ru-RU" sz="5400" dirty="0"/>
          </a:p>
        </p:txBody>
      </p:sp>
      <p:sp>
        <p:nvSpPr>
          <p:cNvPr id="3" name="Содержимое 2"/>
          <p:cNvSpPr>
            <a:spLocks noGrp="1"/>
          </p:cNvSpPr>
          <p:nvPr>
            <p:ph idx="1"/>
          </p:nvPr>
        </p:nvSpPr>
        <p:spPr/>
        <p:txBody>
          <a:bodyPr>
            <a:normAutofit fontScale="40000" lnSpcReduction="20000"/>
          </a:bodyPr>
          <a:lstStyle/>
          <a:p>
            <a:pPr>
              <a:lnSpc>
                <a:spcPct val="120000"/>
              </a:lnSpc>
            </a:pPr>
            <a:r>
              <a:rPr lang="ru-RU" sz="3500" dirty="0" smtClean="0"/>
              <a:t>Слайд 45.  </a:t>
            </a:r>
            <a:r>
              <a:rPr lang="en-US" sz="3500" dirty="0" smtClean="0">
                <a:hlinkClick r:id="rId2"/>
              </a:rPr>
              <a:t>http://dreamworlds.ru/obzori/knigi/41351-gans-xristian-andersen-dikie-lebedi.html</a:t>
            </a:r>
            <a:endParaRPr lang="ru-RU" sz="3500" dirty="0" smtClean="0"/>
          </a:p>
          <a:p>
            <a:pPr lvl="0">
              <a:lnSpc>
                <a:spcPct val="120000"/>
              </a:lnSpc>
            </a:pPr>
            <a:r>
              <a:rPr lang="ru-RU" sz="3500" dirty="0" smtClean="0"/>
              <a:t>Слайд 46.   </a:t>
            </a:r>
            <a:r>
              <a:rPr lang="en-US" sz="3500" dirty="0" smtClean="0">
                <a:hlinkClick r:id="rId3"/>
              </a:rPr>
              <a:t>http://www.livemaster.ru/topic/84975-illyustratsii-iz-detstva-maraja-libiko</a:t>
            </a:r>
            <a:endParaRPr lang="ru-RU" sz="3500" dirty="0" smtClean="0"/>
          </a:p>
          <a:p>
            <a:pPr>
              <a:lnSpc>
                <a:spcPct val="120000"/>
              </a:lnSpc>
            </a:pPr>
            <a:r>
              <a:rPr lang="ru-RU" sz="3500" dirty="0" smtClean="0"/>
              <a:t>Слайд 47. </a:t>
            </a:r>
            <a:r>
              <a:rPr lang="en-US" sz="3500" dirty="0" smtClean="0">
                <a:hlinkClick r:id="rId4"/>
              </a:rPr>
              <a:t>http://hrensoo.mindmix.ru/tag/%D1%F2%EE%E9%EA%E8%E9%20%EE%EB%EE%E2%FF%ED%ED%FB%E9%20%F1%EE%EB%E4%E0%F2%E8%EA/</a:t>
            </a:r>
            <a:endParaRPr lang="ru-RU" sz="3500" dirty="0" smtClean="0"/>
          </a:p>
          <a:p>
            <a:pPr>
              <a:lnSpc>
                <a:spcPct val="120000"/>
              </a:lnSpc>
            </a:pPr>
            <a:r>
              <a:rPr lang="ru-RU" sz="3500" dirty="0" smtClean="0"/>
              <a:t>Слайд 48. </a:t>
            </a:r>
            <a:r>
              <a:rPr lang="en-US" sz="3500" dirty="0" err="1" smtClean="0">
                <a:hlinkClick r:id="rId5"/>
              </a:rPr>
              <a:t>http://dirtysoles.1bb.ru/index.php?showtopic=791&amp;st=1230</a:t>
            </a:r>
            <a:endParaRPr lang="ru-RU" sz="3500" dirty="0" smtClean="0"/>
          </a:p>
          <a:p>
            <a:pPr>
              <a:lnSpc>
                <a:spcPct val="120000"/>
              </a:lnSpc>
            </a:pPr>
            <a:r>
              <a:rPr lang="ru-RU" sz="3500" dirty="0" smtClean="0"/>
              <a:t>Слайд 49.  </a:t>
            </a:r>
            <a:r>
              <a:rPr lang="en-US" sz="3500" dirty="0" smtClean="0">
                <a:hlinkClick r:id="rId6"/>
              </a:rPr>
              <a:t>http://www.planetaskazok.ru/ghandersenskz/stojkijolovjannyjsoldatikandersen</a:t>
            </a:r>
            <a:endParaRPr lang="ru-RU" sz="3500" dirty="0" smtClean="0"/>
          </a:p>
          <a:p>
            <a:pPr lvl="0">
              <a:lnSpc>
                <a:spcPct val="120000"/>
              </a:lnSpc>
            </a:pPr>
            <a:r>
              <a:rPr lang="ru-RU" sz="3500" dirty="0" smtClean="0"/>
              <a:t>Слайд 50. </a:t>
            </a:r>
            <a:r>
              <a:rPr lang="en-US" sz="3500" dirty="0" smtClean="0">
                <a:hlinkClick r:id="rId7"/>
              </a:rPr>
              <a:t>http://www.dardeva.ru/2012/08/02/%D0%BA%D1%82%D0%BE-%D1%81%D1%82%D0%B0%D0%BD%D0%B5%D1%82-%D0%BF%D1%80%D0%B5%D0%B5%D0%BC%D0%BD%D0%B8%D0%BA%D0%BE%D0%BC-%D0%BA%D0%BE%D1%80%D0%BE%D0%BB%D1%8F/</a:t>
            </a:r>
            <a:endParaRPr lang="ru-RU" sz="3500" dirty="0" smtClean="0"/>
          </a:p>
          <a:p>
            <a:pPr>
              <a:lnSpc>
                <a:spcPct val="120000"/>
              </a:lnSpc>
            </a:pPr>
            <a:r>
              <a:rPr lang="ru-RU" sz="3500" dirty="0" smtClean="0"/>
              <a:t>Слайд 51. </a:t>
            </a:r>
            <a:r>
              <a:rPr lang="en-US" sz="3500" dirty="0" err="1" smtClean="0">
                <a:hlinkClick r:id="rId8"/>
              </a:rPr>
              <a:t>http://www.stihi.ru/2012/01/14/10211</a:t>
            </a:r>
            <a:endParaRPr lang="ru-RU" sz="3500" dirty="0" smtClean="0"/>
          </a:p>
          <a:p>
            <a:pPr lvl="0">
              <a:lnSpc>
                <a:spcPct val="120000"/>
              </a:lnSpc>
            </a:pPr>
            <a:r>
              <a:rPr lang="ru-RU" sz="3500" dirty="0" smtClean="0"/>
              <a:t>Слайд 52. </a:t>
            </a:r>
            <a:r>
              <a:rPr lang="en-US" sz="3500" dirty="0" smtClean="0">
                <a:hlinkClick r:id="rId9"/>
              </a:rPr>
              <a:t>http://www.advertology.ru/index.php?name=Forums&amp;file=viewtopic&amp;p=120717</a:t>
            </a:r>
            <a:endParaRPr lang="ru-RU" sz="3500" dirty="0" smtClean="0"/>
          </a:p>
          <a:p>
            <a:pPr lvl="0">
              <a:lnSpc>
                <a:spcPct val="120000"/>
              </a:lnSpc>
            </a:pPr>
            <a:r>
              <a:rPr lang="ru-RU" sz="3500" dirty="0" smtClean="0"/>
              <a:t>Слайд 53. </a:t>
            </a:r>
            <a:r>
              <a:rPr lang="ru-RU" sz="3500" dirty="0" smtClean="0">
                <a:hlinkClick r:id="rId10"/>
              </a:rPr>
              <a:t> </a:t>
            </a:r>
            <a:r>
              <a:rPr lang="en-US" sz="3500" dirty="0" smtClean="0">
                <a:hlinkClick r:id="rId10"/>
              </a:rPr>
              <a:t>http://</a:t>
            </a:r>
            <a:r>
              <a:rPr lang="en-US" sz="3500" dirty="0" err="1" smtClean="0">
                <a:hlinkClick r:id="rId10"/>
              </a:rPr>
              <a:t>kandaliza2008.ucoz.ru</a:t>
            </a:r>
            <a:r>
              <a:rPr lang="en-US" sz="3500" dirty="0" smtClean="0">
                <a:hlinkClick r:id="rId10"/>
              </a:rPr>
              <a:t>/</a:t>
            </a:r>
            <a:r>
              <a:rPr lang="en-US" sz="3500" dirty="0" err="1" smtClean="0">
                <a:hlinkClick r:id="rId10"/>
              </a:rPr>
              <a:t>publ</a:t>
            </a:r>
            <a:r>
              <a:rPr lang="en-US" sz="3500" dirty="0" smtClean="0">
                <a:hlinkClick r:id="rId10"/>
              </a:rPr>
              <a:t>/</a:t>
            </a:r>
            <a:r>
              <a:rPr lang="en-US" sz="3500" dirty="0" err="1" smtClean="0">
                <a:hlinkClick r:id="rId10"/>
              </a:rPr>
              <a:t>foto</a:t>
            </a:r>
            <a:r>
              <a:rPr lang="en-US" sz="3500" dirty="0" smtClean="0">
                <a:hlinkClick r:id="rId10"/>
              </a:rPr>
              <a:t>/</a:t>
            </a:r>
            <a:r>
              <a:rPr lang="en-US" sz="3500" dirty="0" err="1" smtClean="0">
                <a:hlinkClick r:id="rId10"/>
              </a:rPr>
              <a:t>grafika</a:t>
            </a:r>
            <a:r>
              <a:rPr lang="en-US" sz="3500" dirty="0" smtClean="0">
                <a:hlinkClick r:id="rId10"/>
              </a:rPr>
              <a:t>/</a:t>
            </a:r>
            <a:r>
              <a:rPr lang="en-US" sz="3500" dirty="0" err="1" smtClean="0">
                <a:hlinkClick r:id="rId10"/>
              </a:rPr>
              <a:t>anton_lomaev</a:t>
            </a:r>
            <a:r>
              <a:rPr lang="en-US" sz="3500" dirty="0" smtClean="0">
                <a:hlinkClick r:id="rId10"/>
              </a:rPr>
              <a:t>/157-1-0-1081</a:t>
            </a:r>
            <a:endParaRPr lang="ru-RU" sz="3500" dirty="0" smtClean="0"/>
          </a:p>
          <a:p>
            <a:pPr>
              <a:lnSpc>
                <a:spcPct val="120000"/>
              </a:lnSpc>
            </a:pPr>
            <a:r>
              <a:rPr lang="ru-RU" sz="3500" dirty="0" smtClean="0"/>
              <a:t>Слайд 54.  </a:t>
            </a:r>
            <a:r>
              <a:rPr lang="en-US" sz="3500" dirty="0" err="1" smtClean="0">
                <a:hlinkClick r:id="rId11"/>
              </a:rPr>
              <a:t>http://users.livejournal.com/_infusion_27/165006.html</a:t>
            </a:r>
            <a:endParaRPr lang="ru-RU" sz="3500" dirty="0" smtClean="0"/>
          </a:p>
          <a:p>
            <a:pPr lvl="0">
              <a:lnSpc>
                <a:spcPct val="120000"/>
              </a:lnSpc>
            </a:pPr>
            <a:r>
              <a:rPr lang="ru-RU" sz="3500" dirty="0" smtClean="0"/>
              <a:t>Слайд 55-56.  </a:t>
            </a:r>
            <a:r>
              <a:rPr lang="en-US" sz="3500" dirty="0" err="1" smtClean="0">
                <a:hlinkClick r:id="rId12"/>
              </a:rPr>
              <a:t>http://annablaze.livejournal.com/54203.html</a:t>
            </a:r>
            <a:endParaRPr lang="ru-RU" sz="3500" dirty="0" smtClean="0"/>
          </a:p>
          <a:p>
            <a:pPr>
              <a:lnSpc>
                <a:spcPct val="120000"/>
              </a:lnSpc>
            </a:pPr>
            <a:r>
              <a:rPr lang="ru-RU" sz="3500" dirty="0" smtClean="0"/>
              <a:t>Слайд 57. </a:t>
            </a:r>
            <a:r>
              <a:rPr lang="en-US" sz="3500" dirty="0" smtClean="0">
                <a:hlinkClick r:id="rId13"/>
              </a:rPr>
              <a:t>http://kinoshljapa.net/sovetskie_multfilmy_online/1137-gadkiy-utenok-smotret-onlajn.html</a:t>
            </a:r>
            <a:endParaRPr lang="ru-RU" sz="3500" dirty="0" smtClean="0"/>
          </a:p>
          <a:p>
            <a:pPr lvl="0">
              <a:lnSpc>
                <a:spcPct val="120000"/>
              </a:lnSpc>
            </a:pPr>
            <a:r>
              <a:rPr lang="ru-RU" sz="3500" dirty="0" smtClean="0"/>
              <a:t>Слайд 58. </a:t>
            </a:r>
            <a:r>
              <a:rPr lang="en-US" sz="3500" dirty="0" smtClean="0">
                <a:hlinkClick r:id="rId14"/>
              </a:rPr>
              <a:t>http://</a:t>
            </a:r>
            <a:r>
              <a:rPr lang="en-US" sz="3500" dirty="0" err="1" smtClean="0">
                <a:hlinkClick r:id="rId14"/>
              </a:rPr>
              <a:t>1love.at.ua</a:t>
            </a:r>
            <a:r>
              <a:rPr lang="en-US" sz="3500" dirty="0" smtClean="0">
                <a:hlinkClick r:id="rId14"/>
              </a:rPr>
              <a:t>/index/</a:t>
            </a:r>
            <a:r>
              <a:rPr lang="en-US" sz="3500" dirty="0" err="1" smtClean="0">
                <a:hlinkClick r:id="rId14"/>
              </a:rPr>
              <a:t>gadkij_utjonok</a:t>
            </a:r>
            <a:r>
              <a:rPr lang="en-US" sz="3500" dirty="0" smtClean="0">
                <a:hlinkClick r:id="rId14"/>
              </a:rPr>
              <a:t>/0-40</a:t>
            </a:r>
            <a:endParaRPr lang="ru-RU" sz="3500" dirty="0" smtClean="0"/>
          </a:p>
          <a:p>
            <a:pPr>
              <a:buNone/>
            </a:pPr>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pPr>
              <a:buNone/>
            </a:pPr>
            <a:endParaRPr lang="ru-RU" dirty="0"/>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smtClean="0">
                <a:latin typeface="Monotype Corsiva" pitchFamily="66" charset="0"/>
              </a:rPr>
              <a:t>Информационные ресурсы</a:t>
            </a:r>
            <a:endParaRPr lang="ru-RU" sz="5400" dirty="0"/>
          </a:p>
        </p:txBody>
      </p:sp>
      <p:sp>
        <p:nvSpPr>
          <p:cNvPr id="3" name="Содержимое 2"/>
          <p:cNvSpPr>
            <a:spLocks noGrp="1"/>
          </p:cNvSpPr>
          <p:nvPr>
            <p:ph idx="1"/>
          </p:nvPr>
        </p:nvSpPr>
        <p:spPr/>
        <p:txBody>
          <a:bodyPr>
            <a:normAutofit fontScale="40000" lnSpcReduction="20000"/>
          </a:bodyPr>
          <a:lstStyle/>
          <a:p>
            <a:pPr>
              <a:lnSpc>
                <a:spcPct val="120000"/>
              </a:lnSpc>
            </a:pPr>
            <a:r>
              <a:rPr lang="ru-RU" sz="3500" dirty="0" smtClean="0"/>
              <a:t>Слайд 59. </a:t>
            </a:r>
            <a:r>
              <a:rPr lang="en-US" sz="3500" dirty="0" smtClean="0">
                <a:hlinkClick r:id="rId2"/>
              </a:rPr>
              <a:t>http://www.planetaskazok.ru/ghandersenskz/gadkyutenokandersen?start=1</a:t>
            </a:r>
            <a:endParaRPr lang="ru-RU" sz="3500" dirty="0" smtClean="0"/>
          </a:p>
          <a:p>
            <a:pPr lvl="0">
              <a:lnSpc>
                <a:spcPct val="120000"/>
              </a:lnSpc>
            </a:pPr>
            <a:r>
              <a:rPr lang="ru-RU" sz="3500" dirty="0" smtClean="0"/>
              <a:t>Слайд 60. </a:t>
            </a:r>
            <a:r>
              <a:rPr lang="en-US" sz="3500" dirty="0" err="1" smtClean="0">
                <a:hlinkClick r:id="rId3"/>
              </a:rPr>
              <a:t>http://www.skazochki.narod.ru/skazki/gadutka.html</a:t>
            </a:r>
            <a:r>
              <a:rPr lang="en-US" sz="3500" dirty="0" smtClean="0">
                <a:hlinkClick r:id="rId3"/>
              </a:rPr>
              <a:t> </a:t>
            </a:r>
            <a:endParaRPr lang="ru-RU" sz="3500" dirty="0" smtClean="0"/>
          </a:p>
          <a:p>
            <a:pPr lvl="0">
              <a:lnSpc>
                <a:spcPct val="120000"/>
              </a:lnSpc>
            </a:pPr>
            <a:r>
              <a:rPr lang="ru-RU" sz="3500" dirty="0" smtClean="0"/>
              <a:t>Слайд 61.  </a:t>
            </a:r>
            <a:r>
              <a:rPr lang="en-US" sz="3500" dirty="0" err="1" smtClean="0">
                <a:hlinkClick r:id="rId4"/>
              </a:rPr>
              <a:t>http://www.planetaskazok.ru/ghandersenskz/svinopas</a:t>
            </a:r>
            <a:endParaRPr lang="ru-RU" sz="3500" dirty="0" smtClean="0"/>
          </a:p>
          <a:p>
            <a:pPr lvl="0">
              <a:lnSpc>
                <a:spcPct val="120000"/>
              </a:lnSpc>
            </a:pPr>
            <a:r>
              <a:rPr lang="ru-RU" sz="3500" dirty="0" smtClean="0"/>
              <a:t>Слайд 62.  </a:t>
            </a:r>
            <a:r>
              <a:rPr lang="en-US" sz="3500" dirty="0" err="1" smtClean="0">
                <a:hlinkClick r:id="rId5"/>
              </a:rPr>
              <a:t>http://www.labirint.ru/screenshot/goods/208411/1/</a:t>
            </a:r>
            <a:endParaRPr lang="ru-RU" sz="3500" dirty="0" smtClean="0"/>
          </a:p>
          <a:p>
            <a:pPr lvl="0">
              <a:lnSpc>
                <a:spcPct val="120000"/>
              </a:lnSpc>
            </a:pPr>
            <a:r>
              <a:rPr lang="ru-RU" sz="3500" dirty="0" smtClean="0"/>
              <a:t>Слайд 63. </a:t>
            </a:r>
            <a:r>
              <a:rPr lang="en-US" sz="3500" dirty="0" smtClean="0">
                <a:hlinkClick r:id="rId6"/>
              </a:rPr>
              <a:t>http://</a:t>
            </a:r>
            <a:r>
              <a:rPr lang="en-US" sz="3500" dirty="0" err="1" smtClean="0">
                <a:hlinkClick r:id="rId6"/>
              </a:rPr>
              <a:t>900igr.net</a:t>
            </a:r>
            <a:r>
              <a:rPr lang="en-US" sz="3500" dirty="0" smtClean="0">
                <a:hlinkClick r:id="rId6"/>
              </a:rPr>
              <a:t>/</a:t>
            </a:r>
            <a:r>
              <a:rPr lang="en-US" sz="3500" dirty="0" err="1" smtClean="0">
                <a:hlinkClick r:id="rId6"/>
              </a:rPr>
              <a:t>fotografii</a:t>
            </a:r>
            <a:r>
              <a:rPr lang="en-US" sz="3500" dirty="0" smtClean="0">
                <a:hlinkClick r:id="rId6"/>
              </a:rPr>
              <a:t>/</a:t>
            </a:r>
            <a:r>
              <a:rPr lang="en-US" sz="3500" dirty="0" err="1" smtClean="0">
                <a:hlinkClick r:id="rId6"/>
              </a:rPr>
              <a:t>literatura</a:t>
            </a:r>
            <a:r>
              <a:rPr lang="en-US" sz="3500" dirty="0" smtClean="0">
                <a:hlinkClick r:id="rId6"/>
              </a:rPr>
              <a:t>/</a:t>
            </a:r>
            <a:r>
              <a:rPr lang="en-US" sz="3500" dirty="0" err="1" smtClean="0">
                <a:hlinkClick r:id="rId6"/>
              </a:rPr>
              <a:t>Skazki-Andersena</a:t>
            </a:r>
            <a:r>
              <a:rPr lang="en-US" sz="3500" dirty="0" smtClean="0">
                <a:hlinkClick r:id="rId6"/>
              </a:rPr>
              <a:t>/006-Sanki-</a:t>
            </a:r>
            <a:r>
              <a:rPr lang="en-US" sz="3500" dirty="0" err="1" smtClean="0">
                <a:hlinkClick r:id="rId6"/>
              </a:rPr>
              <a:t>Kaj</a:t>
            </a:r>
            <a:r>
              <a:rPr lang="en-US" sz="3500" dirty="0" smtClean="0">
                <a:hlinkClick r:id="rId6"/>
              </a:rPr>
              <a:t>-</a:t>
            </a:r>
            <a:r>
              <a:rPr lang="en-US" sz="3500" dirty="0" err="1" smtClean="0">
                <a:hlinkClick r:id="rId6"/>
              </a:rPr>
              <a:t>Snezhnaja</a:t>
            </a:r>
            <a:r>
              <a:rPr lang="en-US" sz="3500" dirty="0" smtClean="0">
                <a:hlinkClick r:id="rId6"/>
              </a:rPr>
              <a:t>-</a:t>
            </a:r>
            <a:r>
              <a:rPr lang="en-US" sz="3500" dirty="0" err="1" smtClean="0">
                <a:hlinkClick r:id="rId6"/>
              </a:rPr>
              <a:t>koroleva.html</a:t>
            </a:r>
            <a:endParaRPr lang="ru-RU" sz="3500" dirty="0" smtClean="0"/>
          </a:p>
          <a:p>
            <a:pPr lvl="0">
              <a:lnSpc>
                <a:spcPct val="120000"/>
              </a:lnSpc>
            </a:pPr>
            <a:r>
              <a:rPr lang="ru-RU" sz="3500" dirty="0" smtClean="0"/>
              <a:t>Слайд 64. </a:t>
            </a:r>
            <a:r>
              <a:rPr lang="en-US" sz="3500" dirty="0" err="1" smtClean="0">
                <a:hlinkClick r:id="rId7"/>
              </a:rPr>
              <a:t>http://culture.ru/press-centre/events/3281/</a:t>
            </a:r>
            <a:endParaRPr lang="ru-RU" sz="3500" dirty="0" smtClean="0"/>
          </a:p>
          <a:p>
            <a:pPr>
              <a:lnSpc>
                <a:spcPct val="120000"/>
              </a:lnSpc>
            </a:pPr>
            <a:r>
              <a:rPr lang="ru-RU" sz="3500" dirty="0" smtClean="0"/>
              <a:t>Слайд 65. </a:t>
            </a:r>
            <a:r>
              <a:rPr lang="en-US" sz="3500" dirty="0" smtClean="0">
                <a:hlinkClick r:id="rId8"/>
              </a:rPr>
              <a:t>http://www.planetaskazok.ru/ghandersenskz/snejnaiakorolevaskz?start=5</a:t>
            </a:r>
            <a:endParaRPr lang="ru-RU" sz="3500" dirty="0" smtClean="0"/>
          </a:p>
          <a:p>
            <a:pPr>
              <a:lnSpc>
                <a:spcPct val="120000"/>
              </a:lnSpc>
            </a:pPr>
            <a:r>
              <a:rPr lang="ru-RU" sz="3500" dirty="0" smtClean="0"/>
              <a:t>Слайд 66. </a:t>
            </a:r>
            <a:r>
              <a:rPr lang="en-US" sz="3500" dirty="0" err="1" smtClean="0">
                <a:hlinkClick r:id="rId9"/>
              </a:rPr>
              <a:t>http://colossusofrhode.com/category/randomness/</a:t>
            </a:r>
            <a:endParaRPr lang="ru-RU" sz="3500" dirty="0" smtClean="0"/>
          </a:p>
          <a:p>
            <a:pPr lvl="0">
              <a:lnSpc>
                <a:spcPct val="120000"/>
              </a:lnSpc>
            </a:pPr>
            <a:r>
              <a:rPr lang="ru-RU" sz="3500" dirty="0" smtClean="0"/>
              <a:t>Слайд 67. </a:t>
            </a:r>
            <a:r>
              <a:rPr lang="en-US" sz="3500" dirty="0" err="1" smtClean="0">
                <a:hlinkClick r:id="rId10"/>
              </a:rPr>
              <a:t>http://makeitdo.files.wordpress.com/2010/03/peas3</a:t>
            </a:r>
            <a:endParaRPr lang="ru-RU" sz="3500" dirty="0" smtClean="0"/>
          </a:p>
          <a:p>
            <a:pPr>
              <a:lnSpc>
                <a:spcPct val="120000"/>
              </a:lnSpc>
            </a:pPr>
            <a:r>
              <a:rPr lang="ru-RU" sz="3500" dirty="0" smtClean="0"/>
              <a:t>Слайд 69. </a:t>
            </a:r>
            <a:r>
              <a:rPr lang="en-US" sz="3500" dirty="0" err="1" smtClean="0">
                <a:hlinkClick r:id="rId11"/>
              </a:rPr>
              <a:t>http://zdravstvuem.narod.ru/krapiva.html</a:t>
            </a:r>
            <a:r>
              <a:rPr lang="en-US" sz="3500" dirty="0" smtClean="0">
                <a:hlinkClick r:id="rId11"/>
              </a:rPr>
              <a:t> </a:t>
            </a:r>
            <a:r>
              <a:rPr lang="ru-RU" sz="3500" dirty="0" smtClean="0"/>
              <a:t>Слайд 71.  </a:t>
            </a:r>
            <a:r>
              <a:rPr lang="en-US" sz="3500" dirty="0" smtClean="0">
                <a:hlinkClick r:id="rId12"/>
              </a:rPr>
              <a:t>http://</a:t>
            </a:r>
            <a:r>
              <a:rPr lang="en-US" sz="3500" dirty="0" err="1" smtClean="0">
                <a:hlinkClick r:id="rId12"/>
              </a:rPr>
              <a:t>catfoxbrocante.blogspot.ru</a:t>
            </a:r>
            <a:r>
              <a:rPr lang="en-US" sz="3500" dirty="0" smtClean="0">
                <a:hlinkClick r:id="rId12"/>
              </a:rPr>
              <a:t>/2010/03/9-40-</a:t>
            </a:r>
            <a:r>
              <a:rPr lang="en-US" sz="3500" dirty="0" err="1" smtClean="0">
                <a:hlinkClick r:id="rId12"/>
              </a:rPr>
              <a:t>50.html</a:t>
            </a:r>
            <a:endParaRPr lang="ru-RU" sz="3500" dirty="0" smtClean="0"/>
          </a:p>
          <a:p>
            <a:pPr lvl="0">
              <a:lnSpc>
                <a:spcPct val="120000"/>
              </a:lnSpc>
            </a:pPr>
            <a:r>
              <a:rPr lang="ru-RU" sz="3500" dirty="0" smtClean="0"/>
              <a:t>Слайд 73. </a:t>
            </a:r>
            <a:r>
              <a:rPr lang="en-US" sz="3500" dirty="0" smtClean="0">
                <a:hlinkClick r:id="rId13"/>
              </a:rPr>
              <a:t>http://mynewspaper.ru/grechka-kalorijnost-poleznye-svojstva-polza-grechki/</a:t>
            </a:r>
            <a:endParaRPr lang="ru-RU" sz="3500" dirty="0" smtClean="0"/>
          </a:p>
          <a:p>
            <a:pPr lvl="0">
              <a:lnSpc>
                <a:spcPct val="120000"/>
              </a:lnSpc>
            </a:pPr>
            <a:r>
              <a:rPr lang="ru-RU" sz="3500" dirty="0" smtClean="0"/>
              <a:t>Слайд 75. </a:t>
            </a:r>
            <a:r>
              <a:rPr lang="en-US" sz="3500" dirty="0" err="1" smtClean="0">
                <a:hlinkClick r:id="rId14"/>
              </a:rPr>
              <a:t>http://ifaq.su/blog/obshestvo/</a:t>
            </a:r>
            <a:endParaRPr lang="ru-RU" sz="3500" dirty="0" smtClean="0"/>
          </a:p>
          <a:p>
            <a:pPr lvl="0">
              <a:lnSpc>
                <a:spcPct val="120000"/>
              </a:lnSpc>
            </a:pPr>
            <a:r>
              <a:rPr lang="ru-RU" sz="3500" dirty="0" smtClean="0"/>
              <a:t>Слайд 77. </a:t>
            </a:r>
            <a:r>
              <a:rPr lang="en-US" sz="3500" dirty="0" smtClean="0">
                <a:hlinkClick r:id="rId15"/>
              </a:rPr>
              <a:t>http://kosarev.prom.ua/p6327664-kolektsionnaya-olovyannaya-lozhka.html</a:t>
            </a:r>
            <a:endParaRPr lang="ru-RU" sz="3500" dirty="0" smtClean="0"/>
          </a:p>
          <a:p>
            <a:pPr>
              <a:lnSpc>
                <a:spcPct val="120000"/>
              </a:lnSpc>
            </a:pPr>
            <a:r>
              <a:rPr lang="ru-RU" sz="3500" dirty="0" smtClean="0"/>
              <a:t>Слайд 79. </a:t>
            </a:r>
            <a:r>
              <a:rPr lang="en-US" sz="3500" dirty="0" err="1" smtClean="0">
                <a:hlinkClick r:id="rId16"/>
              </a:rPr>
              <a:t>http://www.web-gendalf.ru/horoscopes/flowers/rose/</a:t>
            </a:r>
            <a:endParaRPr lang="ru-RU" sz="3500" dirty="0" smtClean="0"/>
          </a:p>
          <a:p>
            <a:pPr>
              <a:lnSpc>
                <a:spcPct val="120000"/>
              </a:lnSpc>
            </a:pPr>
            <a:r>
              <a:rPr lang="ru-RU" sz="3500" dirty="0" smtClean="0"/>
              <a:t>Слайд 81. </a:t>
            </a:r>
            <a:r>
              <a:rPr lang="en-US" sz="3500" dirty="0" smtClean="0">
                <a:hlinkClick r:id="rId17"/>
              </a:rPr>
              <a:t>http://</a:t>
            </a:r>
            <a:r>
              <a:rPr lang="en-US" sz="3500" dirty="0" err="1" smtClean="0">
                <a:hlinkClick r:id="rId17"/>
              </a:rPr>
              <a:t>www.velvet.by</a:t>
            </a:r>
            <a:r>
              <a:rPr lang="en-US" sz="3500" dirty="0" smtClean="0">
                <a:hlinkClick r:id="rId17"/>
              </a:rPr>
              <a:t>/blog/</a:t>
            </a:r>
            <a:r>
              <a:rPr lang="en-US" sz="3500" dirty="0" err="1" smtClean="0">
                <a:hlinkClick r:id="rId17"/>
              </a:rPr>
              <a:t>anfisa</a:t>
            </a:r>
            <a:r>
              <a:rPr lang="en-US" sz="3500" dirty="0" smtClean="0">
                <a:hlinkClick r:id="rId17"/>
              </a:rPr>
              <a:t>/2011-06-23/</a:t>
            </a:r>
            <a:r>
              <a:rPr lang="en-US" sz="3500" dirty="0" err="1" smtClean="0">
                <a:hlinkClick r:id="rId17"/>
              </a:rPr>
              <a:t>kto</a:t>
            </a:r>
            <a:r>
              <a:rPr lang="en-US" sz="3500" dirty="0" smtClean="0">
                <a:hlinkClick r:id="rId17"/>
              </a:rPr>
              <a:t>-ne-s-</a:t>
            </a:r>
            <a:r>
              <a:rPr lang="en-US" sz="3500" dirty="0" err="1" smtClean="0">
                <a:hlinkClick r:id="rId17"/>
              </a:rPr>
              <a:t>nami</a:t>
            </a:r>
            <a:r>
              <a:rPr lang="en-US" sz="3500" dirty="0" smtClean="0">
                <a:hlinkClick r:id="rId17"/>
              </a:rPr>
              <a:t>-tot-</a:t>
            </a:r>
            <a:r>
              <a:rPr lang="en-US" sz="3500" dirty="0" err="1" smtClean="0">
                <a:hlinkClick r:id="rId17"/>
              </a:rPr>
              <a:t>protiv</a:t>
            </a:r>
            <a:r>
              <a:rPr lang="en-US" sz="3500" dirty="0" smtClean="0">
                <a:hlinkClick r:id="rId17"/>
              </a:rPr>
              <a:t>-</a:t>
            </a:r>
            <a:r>
              <a:rPr lang="en-US" sz="3500" dirty="0" err="1" smtClean="0">
                <a:hlinkClick r:id="rId17"/>
              </a:rPr>
              <a:t>chupa</a:t>
            </a:r>
            <a:r>
              <a:rPr lang="en-US" sz="3500" dirty="0" smtClean="0">
                <a:hlinkClick r:id="rId17"/>
              </a:rPr>
              <a:t>-</a:t>
            </a:r>
            <a:r>
              <a:rPr lang="en-US" sz="3500" dirty="0" err="1" smtClean="0">
                <a:hlinkClick r:id="rId17"/>
              </a:rPr>
              <a:t>chups</a:t>
            </a:r>
            <a:endParaRPr lang="ru-RU" sz="3500" dirty="0" smtClean="0"/>
          </a:p>
          <a:p>
            <a:pPr>
              <a:lnSpc>
                <a:spcPct val="120000"/>
              </a:lnSpc>
            </a:pPr>
            <a:r>
              <a:rPr lang="ru-RU" sz="3500" dirty="0" smtClean="0"/>
              <a:t>Слайд 82. </a:t>
            </a:r>
            <a:r>
              <a:rPr lang="en-US" sz="3500" dirty="0" err="1" smtClean="0">
                <a:hlinkClick r:id="rId18"/>
              </a:rPr>
              <a:t>http://www.svet-istinnoj-liubvi.ru/p/blog-page_3227.html</a:t>
            </a:r>
            <a:endParaRPr lang="ru-RU" sz="3500" dirty="0" smtClean="0"/>
          </a:p>
          <a:p>
            <a:pPr>
              <a:lnSpc>
                <a:spcPct val="120000"/>
              </a:lnSpc>
              <a:buNone/>
            </a:pPr>
            <a:endParaRPr lang="ru-RU" sz="3500" dirty="0" smtClean="0"/>
          </a:p>
          <a:p>
            <a:pPr lvl="0">
              <a:lnSpc>
                <a:spcPct val="120000"/>
              </a:lnSpc>
            </a:pPr>
            <a:endParaRPr lang="ru-RU" sz="3500" dirty="0" smtClean="0"/>
          </a:p>
          <a:p>
            <a:pPr lvl="0">
              <a:lnSpc>
                <a:spcPct val="120000"/>
              </a:lnSpc>
            </a:pPr>
            <a:endParaRPr lang="ru-RU" sz="3500"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buNone/>
            </a:pPr>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a:buNone/>
            </a:pPr>
            <a:endParaRPr lang="ru-RU" dirty="0" smtClean="0"/>
          </a:p>
          <a:p>
            <a:pPr>
              <a:buNone/>
            </a:pPr>
            <a:endParaRPr lang="ru-RU" dirty="0"/>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Информационные ресурсы</a:t>
            </a:r>
            <a:endParaRPr lang="ru-RU" sz="5400" dirty="0"/>
          </a:p>
        </p:txBody>
      </p:sp>
      <p:sp>
        <p:nvSpPr>
          <p:cNvPr id="3" name="Содержимое 2"/>
          <p:cNvSpPr>
            <a:spLocks noGrp="1"/>
          </p:cNvSpPr>
          <p:nvPr>
            <p:ph idx="1"/>
          </p:nvPr>
        </p:nvSpPr>
        <p:spPr/>
        <p:txBody>
          <a:bodyPr>
            <a:normAutofit fontScale="40000" lnSpcReduction="20000"/>
          </a:bodyPr>
          <a:lstStyle/>
          <a:p>
            <a:pPr lvl="0">
              <a:lnSpc>
                <a:spcPct val="120000"/>
              </a:lnSpc>
            </a:pPr>
            <a:r>
              <a:rPr lang="ru-RU" sz="3500" dirty="0" smtClean="0"/>
              <a:t>Слайд 86. </a:t>
            </a:r>
            <a:r>
              <a:rPr lang="en-US" sz="3500" dirty="0" err="1" smtClean="0">
                <a:hlinkClick r:id="rId2"/>
              </a:rPr>
              <a:t>http://futubra.com/posts/997046</a:t>
            </a:r>
            <a:endParaRPr lang="ru-RU" sz="3500" dirty="0" smtClean="0"/>
          </a:p>
          <a:p>
            <a:pPr lvl="0">
              <a:lnSpc>
                <a:spcPct val="120000"/>
              </a:lnSpc>
            </a:pPr>
            <a:r>
              <a:rPr lang="ru-RU" sz="3500" dirty="0" smtClean="0"/>
              <a:t>Слайд 88. </a:t>
            </a:r>
            <a:r>
              <a:rPr lang="en-US" sz="3500" dirty="0" smtClean="0">
                <a:hlinkClick r:id="rId3"/>
              </a:rPr>
              <a:t>http://</a:t>
            </a:r>
            <a:r>
              <a:rPr lang="en-US" sz="3500" dirty="0" err="1" smtClean="0">
                <a:hlinkClick r:id="rId3"/>
              </a:rPr>
              <a:t>www.toontrivia.ru</a:t>
            </a:r>
            <a:r>
              <a:rPr lang="en-US" sz="3500" dirty="0" smtClean="0">
                <a:hlinkClick r:id="rId3"/>
              </a:rPr>
              <a:t>/soviet/</a:t>
            </a:r>
            <a:r>
              <a:rPr lang="en-US" sz="3500" dirty="0" err="1" smtClean="0">
                <a:hlinkClick r:id="rId3"/>
              </a:rPr>
              <a:t>dyujmovochka</a:t>
            </a:r>
            <a:r>
              <a:rPr lang="en-US" sz="3500" dirty="0" smtClean="0">
                <a:hlinkClick r:id="rId3"/>
              </a:rPr>
              <a:t>/</a:t>
            </a:r>
            <a:r>
              <a:rPr lang="en-US" sz="3500" dirty="0" err="1" smtClean="0">
                <a:hlinkClick r:id="rId3"/>
              </a:rPr>
              <a:t>grustnaya</a:t>
            </a:r>
            <a:r>
              <a:rPr lang="en-US" sz="3500" dirty="0" smtClean="0">
                <a:hlinkClick r:id="rId3"/>
              </a:rPr>
              <a:t>-</a:t>
            </a:r>
            <a:r>
              <a:rPr lang="en-US" sz="3500" dirty="0" err="1" smtClean="0">
                <a:hlinkClick r:id="rId3"/>
              </a:rPr>
              <a:t>pravda</a:t>
            </a:r>
            <a:r>
              <a:rPr lang="en-US" sz="3500" dirty="0" smtClean="0">
                <a:hlinkClick r:id="rId3"/>
              </a:rPr>
              <a:t>-pro-</a:t>
            </a:r>
            <a:r>
              <a:rPr lang="en-US" sz="3500" dirty="0" err="1" smtClean="0">
                <a:hlinkClick r:id="rId3"/>
              </a:rPr>
              <a:t>priemnuyu</a:t>
            </a:r>
            <a:r>
              <a:rPr lang="en-US" sz="3500" dirty="0" smtClean="0">
                <a:hlinkClick r:id="rId3"/>
              </a:rPr>
              <a:t>-mat-</a:t>
            </a:r>
            <a:r>
              <a:rPr lang="en-US" sz="3500" dirty="0" err="1" smtClean="0">
                <a:hlinkClick r:id="rId3"/>
              </a:rPr>
              <a:t>dyujmovochki.html</a:t>
            </a:r>
            <a:endParaRPr lang="ru-RU" sz="3500" dirty="0" smtClean="0"/>
          </a:p>
          <a:p>
            <a:pPr lvl="0">
              <a:lnSpc>
                <a:spcPct val="120000"/>
              </a:lnSpc>
            </a:pPr>
            <a:r>
              <a:rPr lang="ru-RU" sz="3500" dirty="0" smtClean="0"/>
              <a:t>Слайд 91. </a:t>
            </a:r>
            <a:r>
              <a:rPr lang="en-US" sz="3500" dirty="0" err="1" smtClean="0">
                <a:hlinkClick r:id="rId4"/>
              </a:rPr>
              <a:t>http://forum.sherwood-tavern.net/viewtopic.php?id=2092&amp;p=2</a:t>
            </a:r>
            <a:r>
              <a:rPr lang="en-US" sz="3500" dirty="0" smtClean="0">
                <a:hlinkClick r:id="rId4"/>
              </a:rPr>
              <a:t> </a:t>
            </a:r>
            <a:endParaRPr lang="ru-RU" sz="3500" dirty="0" smtClean="0"/>
          </a:p>
          <a:p>
            <a:pPr>
              <a:lnSpc>
                <a:spcPct val="120000"/>
              </a:lnSpc>
            </a:pPr>
            <a:r>
              <a:rPr lang="ru-RU" sz="3500" dirty="0" smtClean="0"/>
              <a:t>Слайд 93.  </a:t>
            </a:r>
            <a:r>
              <a:rPr lang="en-US" sz="3500" dirty="0" smtClean="0">
                <a:hlinkClick r:id="rId5"/>
              </a:rPr>
              <a:t>http://</a:t>
            </a:r>
            <a:r>
              <a:rPr lang="en-US" sz="3500" dirty="0" err="1" smtClean="0">
                <a:hlinkClick r:id="rId5"/>
              </a:rPr>
              <a:t>www.infoniac.ru</a:t>
            </a:r>
            <a:r>
              <a:rPr lang="en-US" sz="3500" dirty="0" smtClean="0">
                <a:hlinkClick r:id="rId5"/>
              </a:rPr>
              <a:t>/news/</a:t>
            </a:r>
            <a:r>
              <a:rPr lang="en-US" sz="3500" dirty="0" err="1" smtClean="0">
                <a:hlinkClick r:id="rId5"/>
              </a:rPr>
              <a:t>Interesnye</a:t>
            </a:r>
            <a:r>
              <a:rPr lang="en-US" sz="3500" dirty="0" smtClean="0">
                <a:hlinkClick r:id="rId5"/>
              </a:rPr>
              <a:t>-</a:t>
            </a:r>
            <a:r>
              <a:rPr lang="en-US" sz="3500" dirty="0" err="1" smtClean="0">
                <a:hlinkClick r:id="rId5"/>
              </a:rPr>
              <a:t>fakty</a:t>
            </a:r>
            <a:r>
              <a:rPr lang="en-US" sz="3500" dirty="0" smtClean="0">
                <a:hlinkClick r:id="rId5"/>
              </a:rPr>
              <a:t>-o-12-</a:t>
            </a:r>
            <a:r>
              <a:rPr lang="en-US" sz="3500" dirty="0" err="1" smtClean="0">
                <a:hlinkClick r:id="rId5"/>
              </a:rPr>
              <a:t>dekabrya</a:t>
            </a:r>
            <a:r>
              <a:rPr lang="en-US" sz="3500" dirty="0" smtClean="0">
                <a:hlinkClick r:id="rId5"/>
              </a:rPr>
              <a:t>-2012-</a:t>
            </a:r>
            <a:r>
              <a:rPr lang="en-US" sz="3500" dirty="0" err="1" smtClean="0">
                <a:hlinkClick r:id="rId5"/>
              </a:rPr>
              <a:t>goda</a:t>
            </a:r>
            <a:r>
              <a:rPr lang="en-US" sz="3500" dirty="0" smtClean="0">
                <a:hlinkClick r:id="rId5"/>
              </a:rPr>
              <a:t>-</a:t>
            </a:r>
            <a:r>
              <a:rPr lang="en-US" sz="3500" dirty="0" err="1" smtClean="0">
                <a:hlinkClick r:id="rId5"/>
              </a:rPr>
              <a:t>12.12.12.html</a:t>
            </a:r>
            <a:endParaRPr lang="ru-RU" sz="3500" dirty="0" smtClean="0"/>
          </a:p>
          <a:p>
            <a:pPr>
              <a:lnSpc>
                <a:spcPct val="120000"/>
              </a:lnSpc>
            </a:pPr>
            <a:r>
              <a:rPr lang="ru-RU" sz="3500" dirty="0" smtClean="0"/>
              <a:t>Слайд 96. </a:t>
            </a:r>
            <a:r>
              <a:rPr lang="en-US" sz="3500" dirty="0" err="1" smtClean="0">
                <a:hlinkClick r:id="rId6"/>
              </a:rPr>
              <a:t>http://smallbay.narod.ru/velasquez.html</a:t>
            </a:r>
            <a:endParaRPr lang="ru-RU" sz="3500" dirty="0" smtClean="0"/>
          </a:p>
          <a:p>
            <a:pPr lvl="0">
              <a:lnSpc>
                <a:spcPct val="120000"/>
              </a:lnSpc>
            </a:pPr>
            <a:r>
              <a:rPr lang="ru-RU" sz="3500" dirty="0" smtClean="0"/>
              <a:t>Слайд 99. </a:t>
            </a:r>
            <a:r>
              <a:rPr lang="en-US" sz="3500" dirty="0" smtClean="0">
                <a:hlinkClick r:id="rId7"/>
              </a:rPr>
              <a:t>http://</a:t>
            </a:r>
            <a:r>
              <a:rPr lang="en-US" sz="3500" dirty="0" err="1" smtClean="0">
                <a:hlinkClick r:id="rId7"/>
              </a:rPr>
              <a:t>www.anna.aero</a:t>
            </a:r>
            <a:r>
              <a:rPr lang="en-US" sz="3500" dirty="0" smtClean="0">
                <a:hlinkClick r:id="rId7"/>
              </a:rPr>
              <a:t>/2010/12/01/</a:t>
            </a:r>
            <a:r>
              <a:rPr lang="en-US" sz="3500" dirty="0" err="1" smtClean="0">
                <a:hlinkClick r:id="rId7"/>
              </a:rPr>
              <a:t>laplands</a:t>
            </a:r>
            <a:r>
              <a:rPr lang="en-US" sz="3500" dirty="0" smtClean="0">
                <a:hlinkClick r:id="rId7"/>
              </a:rPr>
              <a:t>-six-airports-gearing-up-for-peak-travel-season/</a:t>
            </a:r>
            <a:endParaRPr lang="ru-RU" sz="3500" dirty="0" smtClean="0"/>
          </a:p>
          <a:p>
            <a:pPr>
              <a:lnSpc>
                <a:spcPct val="120000"/>
              </a:lnSpc>
            </a:pPr>
            <a:r>
              <a:rPr lang="ru-RU" sz="3500" dirty="0" smtClean="0"/>
              <a:t>Слайд 100. </a:t>
            </a:r>
            <a:r>
              <a:rPr lang="en-US" sz="3500" dirty="0" smtClean="0">
                <a:hlinkClick r:id="rId8"/>
              </a:rPr>
              <a:t>http://</a:t>
            </a:r>
            <a:r>
              <a:rPr lang="en-US" sz="3500" dirty="0" err="1" smtClean="0">
                <a:hlinkClick r:id="rId8"/>
              </a:rPr>
              <a:t>turtravel.com.ua</a:t>
            </a:r>
            <a:r>
              <a:rPr lang="en-US" sz="3500" dirty="0" smtClean="0">
                <a:hlinkClick r:id="rId8"/>
              </a:rPr>
              <a:t>/</a:t>
            </a:r>
            <a:r>
              <a:rPr lang="en-US" sz="3500" dirty="0" err="1" smtClean="0">
                <a:hlinkClick r:id="rId8"/>
              </a:rPr>
              <a:t>rozhdestvenskie</a:t>
            </a:r>
            <a:r>
              <a:rPr lang="en-US" sz="3500" dirty="0" smtClean="0">
                <a:hlinkClick r:id="rId8"/>
              </a:rPr>
              <a:t>-</a:t>
            </a:r>
            <a:r>
              <a:rPr lang="en-US" sz="3500" dirty="0" err="1" smtClean="0">
                <a:hlinkClick r:id="rId8"/>
              </a:rPr>
              <a:t>kanikuly</a:t>
            </a:r>
            <a:r>
              <a:rPr lang="en-US" sz="3500" dirty="0" smtClean="0">
                <a:hlinkClick r:id="rId8"/>
              </a:rPr>
              <a:t>-v-</a:t>
            </a:r>
            <a:r>
              <a:rPr lang="en-US" sz="3500" dirty="0" err="1" smtClean="0">
                <a:hlinkClick r:id="rId8"/>
              </a:rPr>
              <a:t>laplandii.html</a:t>
            </a:r>
            <a:endParaRPr lang="ru-RU" sz="3500" dirty="0" smtClean="0"/>
          </a:p>
          <a:p>
            <a:pPr>
              <a:lnSpc>
                <a:spcPct val="120000"/>
              </a:lnSpc>
            </a:pPr>
            <a:r>
              <a:rPr lang="ru-RU" sz="3500" dirty="0" smtClean="0"/>
              <a:t>Слайд 101. </a:t>
            </a:r>
            <a:r>
              <a:rPr lang="en-US" sz="3500" dirty="0" err="1" smtClean="0">
                <a:hlinkClick r:id="rId9"/>
              </a:rPr>
              <a:t>http://prostointeresno.com/2012/11/laplandiya-oleni-i-xaski/</a:t>
            </a:r>
            <a:endParaRPr lang="ru-RU" sz="3500" dirty="0" smtClean="0"/>
          </a:p>
          <a:p>
            <a:pPr>
              <a:lnSpc>
                <a:spcPct val="120000"/>
              </a:lnSpc>
            </a:pPr>
            <a:r>
              <a:rPr lang="ru-RU" sz="3500" dirty="0" smtClean="0"/>
              <a:t>Слайд 102. </a:t>
            </a:r>
            <a:r>
              <a:rPr lang="en-US" sz="3500" dirty="0" err="1" smtClean="0">
                <a:hlinkClick r:id="rId10"/>
              </a:rPr>
              <a:t>http://lonvio.dnevnik2x2.ru/index.htm</a:t>
            </a:r>
            <a:endParaRPr lang="ru-RU" sz="3500" dirty="0" smtClean="0"/>
          </a:p>
          <a:p>
            <a:pPr>
              <a:lnSpc>
                <a:spcPct val="120000"/>
              </a:lnSpc>
            </a:pPr>
            <a:r>
              <a:rPr lang="ru-RU" sz="3500" dirty="0" smtClean="0"/>
              <a:t>Слайд 104. </a:t>
            </a:r>
            <a:r>
              <a:rPr lang="en-US" sz="3500" dirty="0" smtClean="0">
                <a:hlinkClick r:id="rId11"/>
              </a:rPr>
              <a:t>http://love-</a:t>
            </a:r>
            <a:r>
              <a:rPr lang="en-US" sz="3500" dirty="0" err="1" smtClean="0">
                <a:hlinkClick r:id="rId11"/>
              </a:rPr>
              <a:t>multik.ru</a:t>
            </a:r>
            <a:r>
              <a:rPr lang="en-US" sz="3500" dirty="0" smtClean="0">
                <a:hlinkClick r:id="rId11"/>
              </a:rPr>
              <a:t>/info/</a:t>
            </a:r>
            <a:r>
              <a:rPr lang="en-US" sz="3500" dirty="0" err="1" smtClean="0">
                <a:hlinkClick r:id="rId11"/>
              </a:rPr>
              <a:t>Pamjatniki</a:t>
            </a:r>
            <a:r>
              <a:rPr lang="en-US" sz="3500" dirty="0" smtClean="0">
                <a:hlinkClick r:id="rId11"/>
              </a:rPr>
              <a:t>-Gansu-</a:t>
            </a:r>
            <a:r>
              <a:rPr lang="en-US" sz="3500" dirty="0" err="1" smtClean="0">
                <a:hlinkClick r:id="rId11"/>
              </a:rPr>
              <a:t>Hristianu</a:t>
            </a:r>
            <a:r>
              <a:rPr lang="en-US" sz="3500" dirty="0" smtClean="0">
                <a:hlinkClick r:id="rId11"/>
              </a:rPr>
              <a:t>-</a:t>
            </a:r>
            <a:r>
              <a:rPr lang="en-US" sz="3500" dirty="0" err="1" smtClean="0">
                <a:hlinkClick r:id="rId11"/>
              </a:rPr>
              <a:t>Andersenu</a:t>
            </a:r>
            <a:r>
              <a:rPr lang="en-US" sz="3500" dirty="0" smtClean="0">
                <a:hlinkClick r:id="rId11"/>
              </a:rPr>
              <a:t>-</a:t>
            </a:r>
            <a:r>
              <a:rPr lang="en-US" sz="3500" dirty="0" err="1" smtClean="0">
                <a:hlinkClick r:id="rId11"/>
              </a:rPr>
              <a:t>i</a:t>
            </a:r>
            <a:r>
              <a:rPr lang="en-US" sz="3500" dirty="0" smtClean="0">
                <a:hlinkClick r:id="rId11"/>
              </a:rPr>
              <a:t>-</a:t>
            </a:r>
            <a:r>
              <a:rPr lang="en-US" sz="3500" dirty="0" err="1" smtClean="0">
                <a:hlinkClick r:id="rId11"/>
              </a:rPr>
              <a:t>gerojam</a:t>
            </a:r>
            <a:r>
              <a:rPr lang="en-US" sz="3500" dirty="0" smtClean="0">
                <a:hlinkClick r:id="rId11"/>
              </a:rPr>
              <a:t>-ego-</a:t>
            </a:r>
            <a:r>
              <a:rPr lang="en-US" sz="3500" dirty="0" err="1" smtClean="0">
                <a:hlinkClick r:id="rId11"/>
              </a:rPr>
              <a:t>skazok.html</a:t>
            </a:r>
            <a:endParaRPr lang="ru-RU" sz="3500" dirty="0" smtClean="0"/>
          </a:p>
          <a:p>
            <a:pPr>
              <a:lnSpc>
                <a:spcPct val="120000"/>
              </a:lnSpc>
            </a:pPr>
            <a:r>
              <a:rPr lang="ru-RU" sz="3500" dirty="0" smtClean="0"/>
              <a:t>Слайды 105-107. </a:t>
            </a:r>
            <a:r>
              <a:rPr lang="en-US" sz="3500" dirty="0" err="1" smtClean="0">
                <a:hlinkClick r:id="rId12"/>
              </a:rPr>
              <a:t>http://nodima.livejournal.com/47681.html</a:t>
            </a:r>
            <a:endParaRPr lang="ru-RU" sz="3500" dirty="0" smtClean="0"/>
          </a:p>
          <a:p>
            <a:pPr>
              <a:lnSpc>
                <a:spcPct val="120000"/>
              </a:lnSpc>
            </a:pPr>
            <a:r>
              <a:rPr lang="ru-RU" sz="3500" dirty="0" smtClean="0"/>
              <a:t>Слайды 108-110. </a:t>
            </a:r>
            <a:r>
              <a:rPr lang="en-US" sz="3500" dirty="0" smtClean="0">
                <a:hlinkClick r:id="rId11"/>
              </a:rPr>
              <a:t>http://love-</a:t>
            </a:r>
            <a:r>
              <a:rPr lang="en-US" sz="3500" dirty="0" err="1" smtClean="0">
                <a:hlinkClick r:id="rId11"/>
              </a:rPr>
              <a:t>multik.ru</a:t>
            </a:r>
            <a:r>
              <a:rPr lang="en-US" sz="3500" dirty="0" smtClean="0">
                <a:hlinkClick r:id="rId11"/>
              </a:rPr>
              <a:t>/info/</a:t>
            </a:r>
            <a:r>
              <a:rPr lang="en-US" sz="3500" dirty="0" err="1" smtClean="0">
                <a:hlinkClick r:id="rId11"/>
              </a:rPr>
              <a:t>Pamjatniki</a:t>
            </a:r>
            <a:r>
              <a:rPr lang="en-US" sz="3500" dirty="0" smtClean="0">
                <a:hlinkClick r:id="rId11"/>
              </a:rPr>
              <a:t>-Gansu-</a:t>
            </a:r>
            <a:r>
              <a:rPr lang="en-US" sz="3500" dirty="0" err="1" smtClean="0">
                <a:hlinkClick r:id="rId11"/>
              </a:rPr>
              <a:t>Hristianu</a:t>
            </a:r>
            <a:r>
              <a:rPr lang="en-US" sz="3500" dirty="0" smtClean="0">
                <a:hlinkClick r:id="rId11"/>
              </a:rPr>
              <a:t>-</a:t>
            </a:r>
            <a:r>
              <a:rPr lang="en-US" sz="3500" dirty="0" err="1" smtClean="0">
                <a:hlinkClick r:id="rId11"/>
              </a:rPr>
              <a:t>Andersenu</a:t>
            </a:r>
            <a:r>
              <a:rPr lang="en-US" sz="3500" dirty="0" smtClean="0">
                <a:hlinkClick r:id="rId11"/>
              </a:rPr>
              <a:t>-</a:t>
            </a:r>
            <a:r>
              <a:rPr lang="en-US" sz="3500" dirty="0" err="1" smtClean="0">
                <a:hlinkClick r:id="rId11"/>
              </a:rPr>
              <a:t>i</a:t>
            </a:r>
            <a:r>
              <a:rPr lang="en-US" sz="3500" dirty="0" smtClean="0">
                <a:hlinkClick r:id="rId11"/>
              </a:rPr>
              <a:t>-</a:t>
            </a:r>
            <a:r>
              <a:rPr lang="en-US" sz="3500" dirty="0" err="1" smtClean="0">
                <a:hlinkClick r:id="rId11"/>
              </a:rPr>
              <a:t>gerojam</a:t>
            </a:r>
            <a:r>
              <a:rPr lang="en-US" sz="3500" dirty="0" smtClean="0">
                <a:hlinkClick r:id="rId11"/>
              </a:rPr>
              <a:t>-ego-</a:t>
            </a:r>
            <a:r>
              <a:rPr lang="en-US" sz="3500" dirty="0" err="1" smtClean="0">
                <a:hlinkClick r:id="rId11"/>
              </a:rPr>
              <a:t>skazok.html</a:t>
            </a:r>
            <a:r>
              <a:rPr lang="en-US" sz="3500" dirty="0" smtClean="0">
                <a:hlinkClick r:id="rId11"/>
              </a:rPr>
              <a:t> </a:t>
            </a:r>
            <a:endParaRPr lang="ru-RU" sz="3500" dirty="0" smtClean="0"/>
          </a:p>
          <a:p>
            <a:pPr>
              <a:lnSpc>
                <a:spcPct val="120000"/>
              </a:lnSpc>
            </a:pPr>
            <a:r>
              <a:rPr lang="ru-RU" sz="3500" dirty="0" smtClean="0"/>
              <a:t>Слайд 111.  </a:t>
            </a:r>
            <a:r>
              <a:rPr lang="en-US" sz="3500" dirty="0" smtClean="0">
                <a:hlinkClick r:id="rId13"/>
              </a:rPr>
              <a:t>http://</a:t>
            </a:r>
            <a:r>
              <a:rPr lang="en-US" sz="3500" dirty="0" err="1" smtClean="0">
                <a:hlinkClick r:id="rId13"/>
              </a:rPr>
              <a:t>www.boni-tour.ru</a:t>
            </a:r>
            <a:r>
              <a:rPr lang="en-US" sz="3500" dirty="0" smtClean="0">
                <a:hlinkClick r:id="rId13"/>
              </a:rPr>
              <a:t>/</a:t>
            </a:r>
            <a:r>
              <a:rPr lang="en-US" sz="3500" dirty="0" err="1" smtClean="0">
                <a:hlinkClick r:id="rId13"/>
              </a:rPr>
              <a:t>toures</a:t>
            </a:r>
            <a:r>
              <a:rPr lang="en-US" sz="3500" dirty="0" smtClean="0">
                <a:hlinkClick r:id="rId13"/>
              </a:rPr>
              <a:t>/48-grand-</a:t>
            </a:r>
            <a:r>
              <a:rPr lang="en-US" sz="3500" dirty="0" err="1" smtClean="0">
                <a:hlinkClick r:id="rId13"/>
              </a:rPr>
              <a:t>tur</a:t>
            </a:r>
            <a:r>
              <a:rPr lang="en-US" sz="3500" dirty="0" smtClean="0">
                <a:hlinkClick r:id="rId13"/>
              </a:rPr>
              <a:t>-</a:t>
            </a:r>
            <a:r>
              <a:rPr lang="en-US" sz="3500" dirty="0" err="1" smtClean="0">
                <a:hlinkClick r:id="rId13"/>
              </a:rPr>
              <a:t>po</a:t>
            </a:r>
            <a:r>
              <a:rPr lang="en-US" sz="3500" dirty="0" smtClean="0">
                <a:hlinkClick r:id="rId13"/>
              </a:rPr>
              <a:t>-</a:t>
            </a:r>
            <a:r>
              <a:rPr lang="en-US" sz="3500" dirty="0" err="1" smtClean="0">
                <a:hlinkClick r:id="rId13"/>
              </a:rPr>
              <a:t>skandinavii</a:t>
            </a:r>
            <a:endParaRPr lang="ru-RU" sz="3500" dirty="0" smtClean="0"/>
          </a:p>
          <a:p>
            <a:pPr>
              <a:lnSpc>
                <a:spcPct val="120000"/>
              </a:lnSpc>
            </a:pPr>
            <a:r>
              <a:rPr lang="ru-RU" sz="3500" dirty="0" smtClean="0"/>
              <a:t>Слайд 112. </a:t>
            </a:r>
            <a:r>
              <a:rPr lang="en-US" sz="3500" dirty="0" err="1" smtClean="0">
                <a:hlinkClick r:id="rId14"/>
              </a:rPr>
              <a:t>http://reports.travel.ru/reports/2011/10/193851.html</a:t>
            </a:r>
            <a:endParaRPr lang="ru-RU" sz="3500" dirty="0" smtClean="0"/>
          </a:p>
          <a:p>
            <a:pPr>
              <a:lnSpc>
                <a:spcPct val="120000"/>
              </a:lnSpc>
            </a:pPr>
            <a:r>
              <a:rPr lang="ru-RU" sz="3500" dirty="0" smtClean="0"/>
              <a:t>Слайд 113. </a:t>
            </a:r>
            <a:r>
              <a:rPr lang="en-US" sz="3500" dirty="0" smtClean="0">
                <a:hlinkClick r:id="rId11"/>
              </a:rPr>
              <a:t>http://love-</a:t>
            </a:r>
            <a:r>
              <a:rPr lang="en-US" sz="3500" dirty="0" err="1" smtClean="0">
                <a:hlinkClick r:id="rId11"/>
              </a:rPr>
              <a:t>multik.ru</a:t>
            </a:r>
            <a:r>
              <a:rPr lang="en-US" sz="3500" dirty="0" smtClean="0">
                <a:hlinkClick r:id="rId11"/>
              </a:rPr>
              <a:t>/info/</a:t>
            </a:r>
            <a:r>
              <a:rPr lang="en-US" sz="3500" dirty="0" err="1" smtClean="0">
                <a:hlinkClick r:id="rId11"/>
              </a:rPr>
              <a:t>Pamjatniki</a:t>
            </a:r>
            <a:r>
              <a:rPr lang="en-US" sz="3500" dirty="0" smtClean="0">
                <a:hlinkClick r:id="rId11"/>
              </a:rPr>
              <a:t>-Gansu-</a:t>
            </a:r>
            <a:r>
              <a:rPr lang="en-US" sz="3500" dirty="0" err="1" smtClean="0">
                <a:hlinkClick r:id="rId11"/>
              </a:rPr>
              <a:t>Hristianu</a:t>
            </a:r>
            <a:r>
              <a:rPr lang="en-US" sz="3500" dirty="0" smtClean="0">
                <a:hlinkClick r:id="rId11"/>
              </a:rPr>
              <a:t>-</a:t>
            </a:r>
            <a:r>
              <a:rPr lang="en-US" sz="3500" dirty="0" err="1" smtClean="0">
                <a:hlinkClick r:id="rId11"/>
              </a:rPr>
              <a:t>Andersenu</a:t>
            </a:r>
            <a:r>
              <a:rPr lang="en-US" sz="3500" dirty="0" smtClean="0">
                <a:hlinkClick r:id="rId11"/>
              </a:rPr>
              <a:t>-</a:t>
            </a:r>
            <a:r>
              <a:rPr lang="en-US" sz="3500" dirty="0" err="1" smtClean="0">
                <a:hlinkClick r:id="rId11"/>
              </a:rPr>
              <a:t>i</a:t>
            </a:r>
            <a:r>
              <a:rPr lang="en-US" sz="3500" dirty="0" smtClean="0">
                <a:hlinkClick r:id="rId11"/>
              </a:rPr>
              <a:t>-</a:t>
            </a:r>
            <a:r>
              <a:rPr lang="en-US" sz="3500" dirty="0" err="1" smtClean="0">
                <a:hlinkClick r:id="rId11"/>
              </a:rPr>
              <a:t>gerojam</a:t>
            </a:r>
            <a:r>
              <a:rPr lang="en-US" sz="3500" dirty="0" smtClean="0">
                <a:hlinkClick r:id="rId11"/>
              </a:rPr>
              <a:t>-ego-</a:t>
            </a:r>
            <a:r>
              <a:rPr lang="en-US" sz="3500" dirty="0" err="1" smtClean="0">
                <a:hlinkClick r:id="rId11"/>
              </a:rPr>
              <a:t>skazok.html</a:t>
            </a:r>
            <a:endParaRPr lang="ru-RU" sz="3500" dirty="0" smtClean="0"/>
          </a:p>
          <a:p>
            <a:pPr lvl="0">
              <a:lnSpc>
                <a:spcPct val="120000"/>
              </a:lnSpc>
              <a:buNone/>
            </a:pPr>
            <a:endParaRPr lang="ru-RU" sz="3500"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a:buNone/>
            </a:pPr>
            <a:endParaRPr lang="ru-RU" dirty="0" smtClean="0"/>
          </a:p>
          <a:p>
            <a:pPr>
              <a:buNone/>
            </a:pPr>
            <a:endParaRPr lang="ru-RU" dirty="0"/>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smtClean="0">
                <a:latin typeface="Monotype Corsiva" pitchFamily="66" charset="0"/>
              </a:rPr>
              <a:t>Информационные ресурсы</a:t>
            </a:r>
            <a:endParaRPr lang="ru-RU" sz="5400" dirty="0"/>
          </a:p>
        </p:txBody>
      </p:sp>
      <p:sp>
        <p:nvSpPr>
          <p:cNvPr id="3" name="Содержимое 2"/>
          <p:cNvSpPr>
            <a:spLocks noGrp="1"/>
          </p:cNvSpPr>
          <p:nvPr>
            <p:ph idx="1"/>
          </p:nvPr>
        </p:nvSpPr>
        <p:spPr/>
        <p:txBody>
          <a:bodyPr>
            <a:normAutofit/>
          </a:bodyPr>
          <a:lstStyle/>
          <a:p>
            <a:pPr lvl="0"/>
            <a:r>
              <a:rPr lang="ru-RU" sz="1400" dirty="0" smtClean="0"/>
              <a:t>Слайд 114. </a:t>
            </a:r>
            <a:r>
              <a:rPr lang="en-US" sz="1400" dirty="0" smtClean="0">
                <a:hlinkClick r:id="rId2"/>
              </a:rPr>
              <a:t>http://love-</a:t>
            </a:r>
            <a:r>
              <a:rPr lang="en-US" sz="1400" dirty="0" err="1" smtClean="0">
                <a:hlinkClick r:id="rId2"/>
              </a:rPr>
              <a:t>multik.ru</a:t>
            </a:r>
            <a:r>
              <a:rPr lang="en-US" sz="1400" dirty="0" smtClean="0">
                <a:hlinkClick r:id="rId2"/>
              </a:rPr>
              <a:t>/info/</a:t>
            </a:r>
            <a:r>
              <a:rPr lang="en-US" sz="1400" dirty="0" err="1" smtClean="0">
                <a:hlinkClick r:id="rId2"/>
              </a:rPr>
              <a:t>Pamjatniki</a:t>
            </a:r>
            <a:r>
              <a:rPr lang="en-US" sz="1400" dirty="0" smtClean="0">
                <a:hlinkClick r:id="rId2"/>
              </a:rPr>
              <a:t>-Gansu-</a:t>
            </a:r>
            <a:r>
              <a:rPr lang="en-US" sz="1400" dirty="0" err="1" smtClean="0">
                <a:hlinkClick r:id="rId2"/>
              </a:rPr>
              <a:t>Hristianu</a:t>
            </a:r>
            <a:r>
              <a:rPr lang="en-US" sz="1400" dirty="0" smtClean="0">
                <a:hlinkClick r:id="rId2"/>
              </a:rPr>
              <a:t>-</a:t>
            </a:r>
            <a:r>
              <a:rPr lang="en-US" sz="1400" dirty="0" err="1" smtClean="0">
                <a:hlinkClick r:id="rId2"/>
              </a:rPr>
              <a:t>Andersenu</a:t>
            </a:r>
            <a:r>
              <a:rPr lang="en-US" sz="1400" dirty="0" smtClean="0">
                <a:hlinkClick r:id="rId2"/>
              </a:rPr>
              <a:t>-</a:t>
            </a:r>
            <a:r>
              <a:rPr lang="en-US" sz="1400" dirty="0" err="1" smtClean="0">
                <a:hlinkClick r:id="rId2"/>
              </a:rPr>
              <a:t>i</a:t>
            </a:r>
            <a:r>
              <a:rPr lang="en-US" sz="1400" dirty="0" smtClean="0">
                <a:hlinkClick r:id="rId2"/>
              </a:rPr>
              <a:t>-</a:t>
            </a:r>
            <a:r>
              <a:rPr lang="en-US" sz="1400" dirty="0" err="1" smtClean="0">
                <a:hlinkClick r:id="rId2"/>
              </a:rPr>
              <a:t>gerojam</a:t>
            </a:r>
            <a:r>
              <a:rPr lang="en-US" sz="1400" dirty="0" smtClean="0">
                <a:hlinkClick r:id="rId2"/>
              </a:rPr>
              <a:t>-ego-</a:t>
            </a:r>
            <a:r>
              <a:rPr lang="en-US" sz="1400" dirty="0" err="1" smtClean="0">
                <a:hlinkClick r:id="rId2"/>
              </a:rPr>
              <a:t>skazok.html</a:t>
            </a:r>
            <a:endParaRPr lang="ru-RU" sz="1400" dirty="0" smtClean="0"/>
          </a:p>
          <a:p>
            <a:pPr lvl="0"/>
            <a:r>
              <a:rPr lang="ru-RU" sz="1400" dirty="0" smtClean="0"/>
              <a:t>Слайд 115. </a:t>
            </a:r>
            <a:r>
              <a:rPr lang="en-US" sz="1400" dirty="0" err="1" smtClean="0">
                <a:hlinkClick r:id="rId3"/>
              </a:rPr>
              <a:t>http://io.ua/block_big.html</a:t>
            </a:r>
            <a:endParaRPr lang="ru-RU" sz="1400" dirty="0" smtClean="0"/>
          </a:p>
          <a:p>
            <a:pPr lvl="0"/>
            <a:r>
              <a:rPr lang="ru-RU" sz="1400" dirty="0" smtClean="0"/>
              <a:t>Слайд 116. </a:t>
            </a:r>
            <a:r>
              <a:rPr lang="en-US" sz="1400" dirty="0" smtClean="0">
                <a:hlinkClick r:id="rId2"/>
              </a:rPr>
              <a:t>http://love-</a:t>
            </a:r>
            <a:r>
              <a:rPr lang="en-US" sz="1400" dirty="0" err="1" smtClean="0">
                <a:hlinkClick r:id="rId2"/>
              </a:rPr>
              <a:t>multik.ru</a:t>
            </a:r>
            <a:r>
              <a:rPr lang="en-US" sz="1400" dirty="0" smtClean="0">
                <a:hlinkClick r:id="rId2"/>
              </a:rPr>
              <a:t>/info/</a:t>
            </a:r>
            <a:r>
              <a:rPr lang="en-US" sz="1400" dirty="0" err="1" smtClean="0">
                <a:hlinkClick r:id="rId2"/>
              </a:rPr>
              <a:t>Pamjatniki</a:t>
            </a:r>
            <a:r>
              <a:rPr lang="en-US" sz="1400" dirty="0" smtClean="0">
                <a:hlinkClick r:id="rId2"/>
              </a:rPr>
              <a:t>-Gansu-</a:t>
            </a:r>
            <a:r>
              <a:rPr lang="en-US" sz="1400" dirty="0" err="1" smtClean="0">
                <a:hlinkClick r:id="rId2"/>
              </a:rPr>
              <a:t>Hristianu</a:t>
            </a:r>
            <a:r>
              <a:rPr lang="en-US" sz="1400" dirty="0" smtClean="0">
                <a:hlinkClick r:id="rId2"/>
              </a:rPr>
              <a:t>-</a:t>
            </a:r>
            <a:r>
              <a:rPr lang="en-US" sz="1400" dirty="0" err="1" smtClean="0">
                <a:hlinkClick r:id="rId2"/>
              </a:rPr>
              <a:t>Andersenu</a:t>
            </a:r>
            <a:r>
              <a:rPr lang="en-US" sz="1400" dirty="0" smtClean="0">
                <a:hlinkClick r:id="rId2"/>
              </a:rPr>
              <a:t>-</a:t>
            </a:r>
            <a:r>
              <a:rPr lang="en-US" sz="1400" dirty="0" err="1" smtClean="0">
                <a:hlinkClick r:id="rId2"/>
              </a:rPr>
              <a:t>i</a:t>
            </a:r>
            <a:r>
              <a:rPr lang="en-US" sz="1400" dirty="0" smtClean="0">
                <a:hlinkClick r:id="rId2"/>
              </a:rPr>
              <a:t>-</a:t>
            </a:r>
            <a:r>
              <a:rPr lang="en-US" sz="1400" dirty="0" err="1" smtClean="0">
                <a:hlinkClick r:id="rId2"/>
              </a:rPr>
              <a:t>gerojam</a:t>
            </a:r>
            <a:r>
              <a:rPr lang="en-US" sz="1400" dirty="0" smtClean="0">
                <a:hlinkClick r:id="rId2"/>
              </a:rPr>
              <a:t>-ego-</a:t>
            </a:r>
            <a:r>
              <a:rPr lang="en-US" sz="1400" dirty="0" err="1" smtClean="0">
                <a:hlinkClick r:id="rId2"/>
              </a:rPr>
              <a:t>skazok.html</a:t>
            </a:r>
            <a:endParaRPr lang="ru-RU" sz="1400" dirty="0" smtClean="0"/>
          </a:p>
          <a:p>
            <a:r>
              <a:rPr lang="ru-RU" sz="1400" dirty="0" smtClean="0"/>
              <a:t>Слайд 117. </a:t>
            </a:r>
            <a:r>
              <a:rPr lang="en-US" sz="1400" dirty="0" smtClean="0">
                <a:hlinkClick r:id="rId4"/>
              </a:rPr>
              <a:t>http://</a:t>
            </a:r>
            <a:r>
              <a:rPr lang="en-US" sz="1400" dirty="0" err="1" smtClean="0">
                <a:hlinkClick r:id="rId4"/>
              </a:rPr>
              <a:t>seance.ru</a:t>
            </a:r>
            <a:r>
              <a:rPr lang="en-US" sz="1400" dirty="0" smtClean="0">
                <a:hlinkClick r:id="rId4"/>
              </a:rPr>
              <a:t>/n/25-26/</a:t>
            </a:r>
            <a:r>
              <a:rPr lang="en-US" sz="1400" dirty="0" err="1" smtClean="0">
                <a:hlinkClick r:id="rId4"/>
              </a:rPr>
              <a:t>andersen</a:t>
            </a:r>
            <a:r>
              <a:rPr lang="en-US" sz="1400" dirty="0" smtClean="0">
                <a:hlinkClick r:id="rId4"/>
              </a:rPr>
              <a:t>/g-h-</a:t>
            </a:r>
            <a:r>
              <a:rPr lang="en-US" sz="1400" dirty="0" err="1" smtClean="0">
                <a:hlinkClick r:id="rId4"/>
              </a:rPr>
              <a:t>andersen</a:t>
            </a:r>
            <a:r>
              <a:rPr lang="en-US" sz="1400" dirty="0" smtClean="0">
                <a:hlinkClick r:id="rId4"/>
              </a:rPr>
              <a:t>-</a:t>
            </a:r>
            <a:r>
              <a:rPr lang="en-US" sz="1400" dirty="0" err="1" smtClean="0">
                <a:hlinkClick r:id="rId4"/>
              </a:rPr>
              <a:t>zolochenyie</a:t>
            </a:r>
            <a:r>
              <a:rPr lang="en-US" sz="1400" dirty="0" smtClean="0">
                <a:hlinkClick r:id="rId4"/>
              </a:rPr>
              <a:t>-</a:t>
            </a:r>
            <a:r>
              <a:rPr lang="en-US" sz="1400" dirty="0" err="1" smtClean="0">
                <a:hlinkClick r:id="rId4"/>
              </a:rPr>
              <a:t>sharyi</a:t>
            </a:r>
            <a:r>
              <a:rPr lang="en-US" sz="1400" dirty="0" smtClean="0">
                <a:hlinkClick r:id="rId4"/>
              </a:rPr>
              <a:t>-</a:t>
            </a:r>
            <a:r>
              <a:rPr lang="en-US" sz="1400" dirty="0" err="1" smtClean="0">
                <a:hlinkClick r:id="rId4"/>
              </a:rPr>
              <a:t>spravedlivosti</a:t>
            </a:r>
            <a:r>
              <a:rPr lang="en-US" sz="1400" dirty="0" smtClean="0">
                <a:hlinkClick r:id="rId4"/>
              </a:rPr>
              <a:t>/</a:t>
            </a:r>
            <a:endParaRPr lang="ru-RU" sz="1400" dirty="0" smtClean="0"/>
          </a:p>
          <a:p>
            <a:pPr lvl="0"/>
            <a:endParaRPr lang="ru-RU" dirty="0" smtClean="0">
              <a:hlinkClick r:id="rId5"/>
            </a:endParaRPr>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buNone/>
            </a:pPr>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lvl="0"/>
            <a:endParaRPr lang="ru-RU" dirty="0" smtClean="0"/>
          </a:p>
          <a:p>
            <a:pPr>
              <a:buNone/>
            </a:pPr>
            <a:endParaRPr lang="ru-RU" dirty="0" smtClean="0"/>
          </a:p>
          <a:p>
            <a:pPr>
              <a:buNone/>
            </a:pPr>
            <a:endParaRPr lang="ru-RU"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В кого превратился гадкий утенок?</a:t>
            </a:r>
          </a:p>
          <a:p>
            <a:pPr>
              <a:buBlip>
                <a:blip r:embed="rId2"/>
              </a:buBlip>
            </a:pPr>
            <a:r>
              <a:rPr lang="ru-RU" sz="3600" dirty="0" smtClean="0">
                <a:latin typeface="Times New Roman" pitchFamily="18" charset="0"/>
                <a:cs typeface="Times New Roman" pitchFamily="18" charset="0"/>
              </a:rPr>
              <a:t>В лебедя</a:t>
            </a:r>
          </a:p>
          <a:p>
            <a:pPr>
              <a:buBlip>
                <a:blip r:embed="rId2"/>
              </a:buBlip>
            </a:pPr>
            <a:r>
              <a:rPr lang="ru-RU" sz="3600" dirty="0" smtClean="0">
                <a:latin typeface="Times New Roman" pitchFamily="18" charset="0"/>
                <a:cs typeface="Times New Roman" pitchFamily="18" charset="0"/>
              </a:rPr>
              <a:t>В селезня</a:t>
            </a:r>
          </a:p>
          <a:p>
            <a:pPr>
              <a:buBlip>
                <a:blip r:embed="rId2"/>
              </a:buBlip>
            </a:pPr>
            <a:r>
              <a:rPr lang="ru-RU" sz="3600" dirty="0" smtClean="0">
                <a:latin typeface="Times New Roman" pitchFamily="18" charset="0"/>
                <a:cs typeface="Times New Roman" pitchFamily="18" charset="0"/>
              </a:rPr>
              <a:t>В журавля</a:t>
            </a:r>
          </a:p>
          <a:p>
            <a:pPr>
              <a:buBlip>
                <a:blip r:embed="rId2"/>
              </a:buBlip>
            </a:pPr>
            <a:r>
              <a:rPr lang="ru-RU" sz="3600" dirty="0" smtClean="0">
                <a:latin typeface="Times New Roman" pitchFamily="18" charset="0"/>
                <a:cs typeface="Times New Roman" pitchFamily="18" charset="0"/>
              </a:rPr>
              <a:t>В утку</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1" end="1"/>
                                            </p:txEl>
                                          </p:spTgt>
                                        </p:tgtEl>
                                        <p:attrNameLst>
                                          <p:attrName>style.fontStyle</p:attrName>
                                        </p:attrNameLst>
                                      </p:cBhvr>
                                      <p:to>
                                        <p:strVal val="normal"/>
                                      </p:to>
                                    </p:set>
                                    <p:set>
                                      <p:cBhvr override="childStyle">
                                        <p:cTn id="32" dur="indefinite"/>
                                        <p:tgtEl>
                                          <p:spTgt spid="3">
                                            <p:txEl>
                                              <p:pRg st="1" end="1"/>
                                            </p:txEl>
                                          </p:spTgt>
                                        </p:tgtEl>
                                        <p:attrNameLst>
                                          <p:attrName>style.fontWeight</p:attrName>
                                        </p:attrNameLst>
                                      </p:cBhvr>
                                      <p:to>
                                        <p:strVal val="bold"/>
                                      </p:to>
                                    </p:set>
                                    <p:set>
                                      <p:cBhvr override="childStyle">
                                        <p:cTn id="33"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Что принцесса плела своим братьям-лебедям в сказке Г.Х.Андерсена «Дикие лебеди»?</a:t>
            </a:r>
          </a:p>
          <a:p>
            <a:pPr>
              <a:buBlip>
                <a:blip r:embed="rId2"/>
              </a:buBlip>
            </a:pPr>
            <a:r>
              <a:rPr lang="ru-RU" sz="3600" dirty="0" smtClean="0">
                <a:latin typeface="Times New Roman" pitchFamily="18" charset="0"/>
                <a:cs typeface="Times New Roman" pitchFamily="18" charset="0"/>
              </a:rPr>
              <a:t>Сети</a:t>
            </a:r>
          </a:p>
          <a:p>
            <a:pPr>
              <a:buBlip>
                <a:blip r:embed="rId2"/>
              </a:buBlip>
            </a:pPr>
            <a:r>
              <a:rPr lang="ru-RU" sz="3600" dirty="0" smtClean="0">
                <a:latin typeface="Times New Roman" pitchFamily="18" charset="0"/>
                <a:cs typeface="Times New Roman" pitchFamily="18" charset="0"/>
              </a:rPr>
              <a:t>Рубашки</a:t>
            </a:r>
          </a:p>
          <a:p>
            <a:pPr>
              <a:buBlip>
                <a:blip r:embed="rId2"/>
              </a:buBlip>
            </a:pPr>
            <a:r>
              <a:rPr lang="ru-RU" sz="3600" dirty="0" err="1" smtClean="0">
                <a:latin typeface="Times New Roman" pitchFamily="18" charset="0"/>
                <a:cs typeface="Times New Roman" pitchFamily="18" charset="0"/>
              </a:rPr>
              <a:t>Фенечки</a:t>
            </a:r>
            <a:endParaRPr lang="ru-RU" sz="3600" dirty="0" smtClean="0">
              <a:latin typeface="Times New Roman" pitchFamily="18" charset="0"/>
              <a:cs typeface="Times New Roman" pitchFamily="18" charset="0"/>
            </a:endParaRPr>
          </a:p>
          <a:p>
            <a:pPr>
              <a:buBlip>
                <a:blip r:embed="rId2"/>
              </a:buBlip>
            </a:pPr>
            <a:r>
              <a:rPr lang="ru-RU" sz="3600" dirty="0" smtClean="0">
                <a:latin typeface="Times New Roman" pitchFamily="18" charset="0"/>
                <a:cs typeface="Times New Roman" pitchFamily="18" charset="0"/>
              </a:rPr>
              <a:t>Интриги</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2" end="2"/>
                                            </p:txEl>
                                          </p:spTgt>
                                        </p:tgtEl>
                                        <p:attrNameLst>
                                          <p:attrName>style.fontStyle</p:attrName>
                                        </p:attrNameLst>
                                      </p:cBhvr>
                                      <p:to>
                                        <p:strVal val="normal"/>
                                      </p:to>
                                    </p:set>
                                    <p:set>
                                      <p:cBhvr override="childStyle">
                                        <p:cTn id="32" dur="indefinite"/>
                                        <p:tgtEl>
                                          <p:spTgt spid="3">
                                            <p:txEl>
                                              <p:pRg st="2" end="2"/>
                                            </p:txEl>
                                          </p:spTgt>
                                        </p:tgtEl>
                                        <p:attrNameLst>
                                          <p:attrName>style.fontWeight</p:attrName>
                                        </p:attrNameLst>
                                      </p:cBhvr>
                                      <p:to>
                                        <p:strVal val="bold"/>
                                      </p:to>
                                    </p:set>
                                    <p:set>
                                      <p:cBhvr override="childStyle">
                                        <p:cTn id="33"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Какой предмет сделал солдата из сказки «Огниво» счастливым?</a:t>
            </a:r>
          </a:p>
          <a:p>
            <a:pPr>
              <a:buBlip>
                <a:blip r:embed="rId2"/>
              </a:buBlip>
            </a:pPr>
            <a:r>
              <a:rPr lang="ru-RU" sz="3600" dirty="0" smtClean="0">
                <a:latin typeface="Times New Roman" pitchFamily="18" charset="0"/>
                <a:cs typeface="Times New Roman" pitchFamily="18" charset="0"/>
              </a:rPr>
              <a:t>Топор</a:t>
            </a:r>
          </a:p>
          <a:p>
            <a:pPr>
              <a:buBlip>
                <a:blip r:embed="rId2"/>
              </a:buBlip>
            </a:pPr>
            <a:r>
              <a:rPr lang="ru-RU" sz="3600" dirty="0" smtClean="0">
                <a:latin typeface="Times New Roman" pitchFamily="18" charset="0"/>
                <a:cs typeface="Times New Roman" pitchFamily="18" charset="0"/>
              </a:rPr>
              <a:t>Огниво</a:t>
            </a:r>
          </a:p>
          <a:p>
            <a:pPr>
              <a:buBlip>
                <a:blip r:embed="rId2"/>
              </a:buBlip>
            </a:pPr>
            <a:r>
              <a:rPr lang="ru-RU" sz="3600" dirty="0" smtClean="0">
                <a:latin typeface="Times New Roman" pitchFamily="18" charset="0"/>
                <a:cs typeface="Times New Roman" pitchFamily="18" charset="0"/>
              </a:rPr>
              <a:t>Табакерка</a:t>
            </a:r>
          </a:p>
          <a:p>
            <a:pPr>
              <a:buBlip>
                <a:blip r:embed="rId2"/>
              </a:buBlip>
            </a:pPr>
            <a:r>
              <a:rPr lang="ru-RU" sz="3600" dirty="0" smtClean="0">
                <a:latin typeface="Times New Roman" pitchFamily="18" charset="0"/>
                <a:cs typeface="Times New Roman" pitchFamily="18" charset="0"/>
              </a:rPr>
              <a:t>Сапоги</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2" end="2"/>
                                            </p:txEl>
                                          </p:spTgt>
                                        </p:tgtEl>
                                        <p:attrNameLst>
                                          <p:attrName>style.fontStyle</p:attrName>
                                        </p:attrNameLst>
                                      </p:cBhvr>
                                      <p:to>
                                        <p:strVal val="normal"/>
                                      </p:to>
                                    </p:set>
                                    <p:set>
                                      <p:cBhvr override="childStyle">
                                        <p:cTn id="32" dur="indefinite"/>
                                        <p:tgtEl>
                                          <p:spTgt spid="3">
                                            <p:txEl>
                                              <p:pRg st="2" end="2"/>
                                            </p:txEl>
                                          </p:spTgt>
                                        </p:tgtEl>
                                        <p:attrNameLst>
                                          <p:attrName>style.fontWeight</p:attrName>
                                        </p:attrNameLst>
                                      </p:cBhvr>
                                      <p:to>
                                        <p:strVal val="bold"/>
                                      </p:to>
                                    </p:set>
                                    <p:set>
                                      <p:cBhvr override="childStyle">
                                        <p:cTn id="33"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Какую ткань ткали два обманщика в сказке Г.Х.Андерсена «Новое платье короля»?</a:t>
            </a:r>
          </a:p>
          <a:p>
            <a:pPr>
              <a:buBlip>
                <a:blip r:embed="rId2"/>
              </a:buBlip>
            </a:pPr>
            <a:r>
              <a:rPr lang="ru-RU" sz="3600" dirty="0" smtClean="0">
                <a:latin typeface="Times New Roman" pitchFamily="18" charset="0"/>
                <a:cs typeface="Times New Roman" pitchFamily="18" charset="0"/>
              </a:rPr>
              <a:t>Шерстяную</a:t>
            </a:r>
          </a:p>
          <a:p>
            <a:pPr>
              <a:buBlip>
                <a:blip r:embed="rId2"/>
              </a:buBlip>
            </a:pPr>
            <a:r>
              <a:rPr lang="ru-RU" sz="3600" dirty="0" smtClean="0">
                <a:latin typeface="Times New Roman" pitchFamily="18" charset="0"/>
                <a:cs typeface="Times New Roman" pitchFamily="18" charset="0"/>
              </a:rPr>
              <a:t>Шелковую</a:t>
            </a:r>
          </a:p>
          <a:p>
            <a:pPr>
              <a:buBlip>
                <a:blip r:embed="rId2"/>
              </a:buBlip>
            </a:pPr>
            <a:r>
              <a:rPr lang="ru-RU" sz="3600" dirty="0" smtClean="0">
                <a:latin typeface="Times New Roman" pitchFamily="18" charset="0"/>
                <a:cs typeface="Times New Roman" pitchFamily="18" charset="0"/>
              </a:rPr>
              <a:t>Льняную</a:t>
            </a:r>
          </a:p>
          <a:p>
            <a:pPr>
              <a:buBlip>
                <a:blip r:embed="rId2"/>
              </a:buBlip>
            </a:pPr>
            <a:r>
              <a:rPr lang="ru-RU" sz="3600" dirty="0" smtClean="0">
                <a:latin typeface="Times New Roman" pitchFamily="18" charset="0"/>
                <a:cs typeface="Times New Roman" pitchFamily="18" charset="0"/>
              </a:rPr>
              <a:t>Виртуальную</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4" end="4"/>
                                            </p:txEl>
                                          </p:spTgt>
                                        </p:tgtEl>
                                        <p:attrNameLst>
                                          <p:attrName>style.fontStyle</p:attrName>
                                        </p:attrNameLst>
                                      </p:cBhvr>
                                      <p:to>
                                        <p:strVal val="normal"/>
                                      </p:to>
                                    </p:set>
                                    <p:set>
                                      <p:cBhvr override="childStyle">
                                        <p:cTn id="32" dur="indefinite"/>
                                        <p:tgtEl>
                                          <p:spTgt spid="3">
                                            <p:txEl>
                                              <p:pRg st="4" end="4"/>
                                            </p:txEl>
                                          </p:spTgt>
                                        </p:tgtEl>
                                        <p:attrNameLst>
                                          <p:attrName>style.fontWeight</p:attrName>
                                        </p:attrNameLst>
                                      </p:cBhvr>
                                      <p:to>
                                        <p:strVal val="bold"/>
                                      </p:to>
                                    </p:set>
                                    <p:set>
                                      <p:cBhvr override="childStyle">
                                        <p:cTn id="33" dur="indefinite"/>
                                        <p:tgtEl>
                                          <p:spTgt spid="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Какой сказочный персонаж совершил путешествие в теплые края на спине ласточки?</a:t>
            </a:r>
          </a:p>
          <a:p>
            <a:pPr>
              <a:buBlip>
                <a:blip r:embed="rId2"/>
              </a:buBlip>
            </a:pPr>
            <a:r>
              <a:rPr lang="ru-RU" sz="3600" dirty="0" smtClean="0">
                <a:latin typeface="Times New Roman" pitchFamily="18" charset="0"/>
                <a:cs typeface="Times New Roman" pitchFamily="18" charset="0"/>
              </a:rPr>
              <a:t>Нильс</a:t>
            </a:r>
          </a:p>
          <a:p>
            <a:pPr>
              <a:buBlip>
                <a:blip r:embed="rId2"/>
              </a:buBlip>
            </a:pPr>
            <a:r>
              <a:rPr lang="ru-RU" sz="3600" dirty="0" smtClean="0">
                <a:latin typeface="Times New Roman" pitchFamily="18" charset="0"/>
                <a:cs typeface="Times New Roman" pitchFamily="18" charset="0"/>
              </a:rPr>
              <a:t>Лягушка-путешественница</a:t>
            </a:r>
          </a:p>
          <a:p>
            <a:pPr>
              <a:buBlip>
                <a:blip r:embed="rId2"/>
              </a:buBlip>
            </a:pPr>
            <a:r>
              <a:rPr lang="ru-RU" sz="3600" dirty="0" err="1" smtClean="0">
                <a:latin typeface="Times New Roman" pitchFamily="18" charset="0"/>
                <a:cs typeface="Times New Roman" pitchFamily="18" charset="0"/>
              </a:rPr>
              <a:t>Дюймовочка</a:t>
            </a:r>
            <a:endParaRPr lang="ru-RU" sz="3600" dirty="0" smtClean="0">
              <a:latin typeface="Times New Roman" pitchFamily="18" charset="0"/>
              <a:cs typeface="Times New Roman" pitchFamily="18" charset="0"/>
            </a:endParaRPr>
          </a:p>
          <a:p>
            <a:pPr>
              <a:buBlip>
                <a:blip r:embed="rId2"/>
              </a:buBlip>
            </a:pPr>
            <a:r>
              <a:rPr lang="ru-RU" sz="3600" dirty="0" smtClean="0">
                <a:latin typeface="Times New Roman" pitchFamily="18" charset="0"/>
                <a:cs typeface="Times New Roman" pitchFamily="18" charset="0"/>
              </a:rPr>
              <a:t>Малыш</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3" end="3"/>
                                            </p:txEl>
                                          </p:spTgt>
                                        </p:tgtEl>
                                        <p:attrNameLst>
                                          <p:attrName>style.fontStyle</p:attrName>
                                        </p:attrNameLst>
                                      </p:cBhvr>
                                      <p:to>
                                        <p:strVal val="normal"/>
                                      </p:to>
                                    </p:set>
                                    <p:set>
                                      <p:cBhvr override="childStyle">
                                        <p:cTn id="32" dur="indefinite"/>
                                        <p:tgtEl>
                                          <p:spTgt spid="3">
                                            <p:txEl>
                                              <p:pRg st="3" end="3"/>
                                            </p:txEl>
                                          </p:spTgt>
                                        </p:tgtEl>
                                        <p:attrNameLst>
                                          <p:attrName>style.fontWeight</p:attrName>
                                        </p:attrNameLst>
                                      </p:cBhvr>
                                      <p:to>
                                        <p:strVal val="bold"/>
                                      </p:to>
                                    </p:set>
                                    <p:set>
                                      <p:cBhvr override="childStyle">
                                        <p:cTn id="33" dur="indefinite"/>
                                        <p:tgtEl>
                                          <p:spTgt spid="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О ком в сказке Г.Х.Андерсена сказали: «У нее только две ножки. Смотреть жалко! У нее нет усиков!»?</a:t>
            </a:r>
          </a:p>
          <a:p>
            <a:pPr>
              <a:buBlip>
                <a:blip r:embed="rId2"/>
              </a:buBlip>
            </a:pPr>
            <a:r>
              <a:rPr lang="ru-RU" sz="3600" dirty="0" smtClean="0">
                <a:latin typeface="Times New Roman" pitchFamily="18" charset="0"/>
                <a:cs typeface="Times New Roman" pitchFamily="18" charset="0"/>
              </a:rPr>
              <a:t>О Русалочке</a:t>
            </a:r>
          </a:p>
          <a:p>
            <a:pPr>
              <a:buBlip>
                <a:blip r:embed="rId2"/>
              </a:buBlip>
            </a:pPr>
            <a:r>
              <a:rPr lang="ru-RU" sz="3600" dirty="0" smtClean="0">
                <a:latin typeface="Times New Roman" pitchFamily="18" charset="0"/>
                <a:cs typeface="Times New Roman" pitchFamily="18" charset="0"/>
              </a:rPr>
              <a:t>О </a:t>
            </a:r>
            <a:r>
              <a:rPr lang="ru-RU" sz="3600" dirty="0" err="1" smtClean="0">
                <a:latin typeface="Times New Roman" pitchFamily="18" charset="0"/>
                <a:cs typeface="Times New Roman" pitchFamily="18" charset="0"/>
              </a:rPr>
              <a:t>Дюймовочке</a:t>
            </a:r>
            <a:endParaRPr lang="ru-RU" sz="3600" dirty="0" smtClean="0">
              <a:latin typeface="Times New Roman" pitchFamily="18" charset="0"/>
              <a:cs typeface="Times New Roman" pitchFamily="18" charset="0"/>
            </a:endParaRPr>
          </a:p>
          <a:p>
            <a:pPr>
              <a:buBlip>
                <a:blip r:embed="rId2"/>
              </a:buBlip>
            </a:pPr>
            <a:r>
              <a:rPr lang="ru-RU" sz="3600" dirty="0" smtClean="0">
                <a:latin typeface="Times New Roman" pitchFamily="18" charset="0"/>
                <a:cs typeface="Times New Roman" pitchFamily="18" charset="0"/>
              </a:rPr>
              <a:t>О принцессе на горошине</a:t>
            </a:r>
          </a:p>
          <a:p>
            <a:pPr>
              <a:buBlip>
                <a:blip r:embed="rId2"/>
              </a:buBlip>
            </a:pPr>
            <a:r>
              <a:rPr lang="ru-RU" sz="3600" dirty="0" smtClean="0">
                <a:latin typeface="Times New Roman" pitchFamily="18" charset="0"/>
                <a:cs typeface="Times New Roman" pitchFamily="18" charset="0"/>
              </a:rPr>
              <a:t>О Снежной королеве</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2" end="2"/>
                                            </p:txEl>
                                          </p:spTgt>
                                        </p:tgtEl>
                                        <p:attrNameLst>
                                          <p:attrName>style.fontStyle</p:attrName>
                                        </p:attrNameLst>
                                      </p:cBhvr>
                                      <p:to>
                                        <p:strVal val="normal"/>
                                      </p:to>
                                    </p:set>
                                    <p:set>
                                      <p:cBhvr override="childStyle">
                                        <p:cTn id="32" dur="indefinite"/>
                                        <p:tgtEl>
                                          <p:spTgt spid="3">
                                            <p:txEl>
                                              <p:pRg st="2" end="2"/>
                                            </p:txEl>
                                          </p:spTgt>
                                        </p:tgtEl>
                                        <p:attrNameLst>
                                          <p:attrName>style.fontWeight</p:attrName>
                                        </p:attrNameLst>
                                      </p:cBhvr>
                                      <p:to>
                                        <p:strVal val="bold"/>
                                      </p:to>
                                    </p:set>
                                    <p:set>
                                      <p:cBhvr override="childStyle">
                                        <p:cTn id="33"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Что крикнул мальчик в финале сказки Г.Х.Андерсена «Новое платье короля»?</a:t>
            </a:r>
          </a:p>
          <a:p>
            <a:pPr>
              <a:buBlip>
                <a:blip r:embed="rId2"/>
              </a:buBlip>
            </a:pPr>
            <a:r>
              <a:rPr lang="ru-RU" sz="3600" dirty="0" smtClean="0">
                <a:latin typeface="Times New Roman" pitchFamily="18" charset="0"/>
                <a:cs typeface="Times New Roman" pitchFamily="18" charset="0"/>
              </a:rPr>
              <a:t>А одежду-то украли!</a:t>
            </a:r>
          </a:p>
          <a:p>
            <a:pPr>
              <a:buBlip>
                <a:blip r:embed="rId2"/>
              </a:buBlip>
            </a:pPr>
            <a:r>
              <a:rPr lang="ru-RU" sz="3600" dirty="0" smtClean="0">
                <a:latin typeface="Times New Roman" pitchFamily="18" charset="0"/>
                <a:cs typeface="Times New Roman" pitchFamily="18" charset="0"/>
              </a:rPr>
              <a:t>А королева-то не знает!</a:t>
            </a:r>
          </a:p>
          <a:p>
            <a:pPr>
              <a:buBlip>
                <a:blip r:embed="rId2"/>
              </a:buBlip>
            </a:pPr>
            <a:r>
              <a:rPr lang="ru-RU" sz="3600" dirty="0" smtClean="0">
                <a:latin typeface="Times New Roman" pitchFamily="18" charset="0"/>
                <a:cs typeface="Times New Roman" pitchFamily="18" charset="0"/>
              </a:rPr>
              <a:t>А король-то голый!</a:t>
            </a:r>
          </a:p>
          <a:p>
            <a:pPr>
              <a:buBlip>
                <a:blip r:embed="rId2"/>
              </a:buBlip>
            </a:pPr>
            <a:r>
              <a:rPr lang="ru-RU" sz="3600" dirty="0" smtClean="0">
                <a:latin typeface="Times New Roman" pitchFamily="18" charset="0"/>
                <a:cs typeface="Times New Roman" pitchFamily="18" charset="0"/>
              </a:rPr>
              <a:t>А это уже не модно!</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3" end="3"/>
                                            </p:txEl>
                                          </p:spTgt>
                                        </p:tgtEl>
                                        <p:attrNameLst>
                                          <p:attrName>style.fontStyle</p:attrName>
                                        </p:attrNameLst>
                                      </p:cBhvr>
                                      <p:to>
                                        <p:strVal val="normal"/>
                                      </p:to>
                                    </p:set>
                                    <p:set>
                                      <p:cBhvr override="childStyle">
                                        <p:cTn id="32" dur="indefinite"/>
                                        <p:tgtEl>
                                          <p:spTgt spid="3">
                                            <p:txEl>
                                              <p:pRg st="3" end="3"/>
                                            </p:txEl>
                                          </p:spTgt>
                                        </p:tgtEl>
                                        <p:attrNameLst>
                                          <p:attrName>style.fontWeight</p:attrName>
                                        </p:attrNameLst>
                                      </p:cBhvr>
                                      <p:to>
                                        <p:strVal val="bold"/>
                                      </p:to>
                                    </p:set>
                                    <p:set>
                                      <p:cBhvr override="childStyle">
                                        <p:cTn id="33" dur="indefinite"/>
                                        <p:tgtEl>
                                          <p:spTgt spid="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half" idx="2"/>
          </p:nvPr>
        </p:nvSpPr>
        <p:spPr>
          <a:xfrm>
            <a:off x="5076056" y="1600200"/>
            <a:ext cx="4067944" cy="1900807"/>
          </a:xfrm>
        </p:spPr>
        <p:txBody>
          <a:bodyPr>
            <a:noAutofit/>
          </a:bodyPr>
          <a:lstStyle/>
          <a:p>
            <a:pPr algn="ctr">
              <a:buNone/>
            </a:pPr>
            <a:r>
              <a:rPr lang="ru-RU" sz="5400" b="1" dirty="0" err="1" smtClean="0">
                <a:latin typeface="Monotype Corsiva" pitchFamily="66" charset="0"/>
                <a:ea typeface="Batang" pitchFamily="18" charset="-127"/>
                <a:cs typeface="Aharoni" pitchFamily="2" charset="-79"/>
              </a:rPr>
              <a:t>Ханс</a:t>
            </a:r>
            <a:r>
              <a:rPr lang="ru-RU" sz="5400" b="1" dirty="0" smtClean="0">
                <a:latin typeface="Monotype Corsiva" pitchFamily="66" charset="0"/>
                <a:ea typeface="Batang" pitchFamily="18" charset="-127"/>
                <a:cs typeface="Aharoni" pitchFamily="2" charset="-79"/>
              </a:rPr>
              <a:t> </a:t>
            </a:r>
            <a:r>
              <a:rPr lang="ru-RU" sz="5400" b="1" dirty="0" err="1" smtClean="0">
                <a:latin typeface="Monotype Corsiva" pitchFamily="66" charset="0"/>
                <a:ea typeface="Batang" pitchFamily="18" charset="-127"/>
                <a:cs typeface="Aharoni" pitchFamily="2" charset="-79"/>
              </a:rPr>
              <a:t>Кристиан</a:t>
            </a:r>
            <a:r>
              <a:rPr lang="ru-RU" sz="5400" b="1" dirty="0" smtClean="0">
                <a:latin typeface="Monotype Corsiva" pitchFamily="66" charset="0"/>
                <a:ea typeface="Batang" pitchFamily="18" charset="-127"/>
                <a:cs typeface="Aharoni" pitchFamily="2" charset="-79"/>
              </a:rPr>
              <a:t> Андерсен</a:t>
            </a:r>
            <a:endParaRPr lang="ru-RU" sz="5400" b="1" dirty="0">
              <a:latin typeface="Monotype Corsiva" pitchFamily="66" charset="0"/>
              <a:ea typeface="Batang" pitchFamily="18" charset="-127"/>
              <a:cs typeface="Aharoni" pitchFamily="2" charset="-79"/>
            </a:endParaRPr>
          </a:p>
        </p:txBody>
      </p:sp>
      <p:sp>
        <p:nvSpPr>
          <p:cNvPr id="5" name="TextBox 4"/>
          <p:cNvSpPr txBox="1"/>
          <p:nvPr/>
        </p:nvSpPr>
        <p:spPr>
          <a:xfrm>
            <a:off x="5724128" y="4437112"/>
            <a:ext cx="3419872" cy="461665"/>
          </a:xfrm>
          <a:prstGeom prst="rect">
            <a:avLst/>
          </a:prstGeom>
          <a:noFill/>
        </p:spPr>
        <p:txBody>
          <a:bodyPr wrap="square" rtlCol="0">
            <a:spAutoFit/>
          </a:bodyPr>
          <a:lstStyle/>
          <a:p>
            <a:r>
              <a:rPr lang="ru-RU" sz="2400" b="1" dirty="0" smtClean="0">
                <a:effectLst>
                  <a:outerShdw blurRad="38100" dist="38100" dir="2700000" algn="tl">
                    <a:srgbClr val="000000">
                      <a:alpha val="43137"/>
                    </a:srgbClr>
                  </a:outerShdw>
                </a:effectLst>
              </a:rPr>
              <a:t>02.04.1805 – 04.08.1875</a:t>
            </a:r>
            <a:endParaRPr lang="ru-RU" sz="2400" b="1" dirty="0">
              <a:effectLst>
                <a:outerShdw blurRad="38100" dist="38100" dir="2700000" algn="tl">
                  <a:srgbClr val="000000">
                    <a:alpha val="43137"/>
                  </a:srgbClr>
                </a:outerShdw>
              </a:effectLst>
            </a:endParaRPr>
          </a:p>
        </p:txBody>
      </p:sp>
      <p:pic>
        <p:nvPicPr>
          <p:cNvPr id="9" name="Содержимое 8" descr="hans_christian_andersen_01(1).jpg"/>
          <p:cNvPicPr>
            <a:picLocks noGrp="1" noChangeAspect="1"/>
          </p:cNvPicPr>
          <p:nvPr>
            <p:ph sz="half" idx="1"/>
          </p:nvPr>
        </p:nvPicPr>
        <p:blipFill>
          <a:blip r:embed="rId2" cstate="email"/>
          <a:stretch>
            <a:fillRect/>
          </a:stretch>
        </p:blipFill>
        <p:spPr>
          <a:xfrm>
            <a:off x="0" y="0"/>
            <a:ext cx="5212079"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Из какого растения </a:t>
            </a:r>
            <a:r>
              <a:rPr lang="ru-RU" sz="3600" dirty="0" err="1" smtClean="0">
                <a:latin typeface="Times New Roman" pitchFamily="18" charset="0"/>
                <a:cs typeface="Times New Roman" pitchFamily="18" charset="0"/>
              </a:rPr>
              <a:t>Элиза</a:t>
            </a:r>
            <a:r>
              <a:rPr lang="ru-RU" sz="3600" dirty="0" smtClean="0">
                <a:latin typeface="Times New Roman" pitchFamily="18" charset="0"/>
                <a:cs typeface="Times New Roman" pitchFamily="18" charset="0"/>
              </a:rPr>
              <a:t> сплела рубашки для своих братьев-лебедей? </a:t>
            </a:r>
          </a:p>
          <a:p>
            <a:pPr>
              <a:buBlip>
                <a:blip r:embed="rId2"/>
              </a:buBlip>
            </a:pPr>
            <a:r>
              <a:rPr lang="ru-RU" sz="3600" dirty="0" smtClean="0">
                <a:latin typeface="Times New Roman" pitchFamily="18" charset="0"/>
                <a:cs typeface="Times New Roman" pitchFamily="18" charset="0"/>
              </a:rPr>
              <a:t>Из полыни</a:t>
            </a:r>
          </a:p>
          <a:p>
            <a:pPr>
              <a:buBlip>
                <a:blip r:embed="rId2"/>
              </a:buBlip>
            </a:pPr>
            <a:r>
              <a:rPr lang="ru-RU" sz="3600" dirty="0" smtClean="0">
                <a:latin typeface="Times New Roman" pitchFamily="18" charset="0"/>
                <a:cs typeface="Times New Roman" pitchFamily="18" charset="0"/>
              </a:rPr>
              <a:t>Из крапивы</a:t>
            </a:r>
          </a:p>
          <a:p>
            <a:pPr>
              <a:buBlip>
                <a:blip r:embed="rId2"/>
              </a:buBlip>
            </a:pPr>
            <a:r>
              <a:rPr lang="ru-RU" sz="3600" dirty="0" smtClean="0">
                <a:latin typeface="Times New Roman" pitchFamily="18" charset="0"/>
                <a:cs typeface="Times New Roman" pitchFamily="18" charset="0"/>
              </a:rPr>
              <a:t>Из бобовых стеблей</a:t>
            </a:r>
          </a:p>
          <a:p>
            <a:pPr>
              <a:buBlip>
                <a:blip r:embed="rId2"/>
              </a:buBlip>
            </a:pPr>
            <a:r>
              <a:rPr lang="ru-RU" sz="3600" dirty="0" smtClean="0">
                <a:latin typeface="Times New Roman" pitchFamily="18" charset="0"/>
                <a:cs typeface="Times New Roman" pitchFamily="18" charset="0"/>
              </a:rPr>
              <a:t>Из виноградной лозы</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2" end="2"/>
                                            </p:txEl>
                                          </p:spTgt>
                                        </p:tgtEl>
                                        <p:attrNameLst>
                                          <p:attrName>style.fontStyle</p:attrName>
                                        </p:attrNameLst>
                                      </p:cBhvr>
                                      <p:to>
                                        <p:strVal val="normal"/>
                                      </p:to>
                                    </p:set>
                                    <p:set>
                                      <p:cBhvr override="childStyle">
                                        <p:cTn id="32" dur="indefinite"/>
                                        <p:tgtEl>
                                          <p:spTgt spid="3">
                                            <p:txEl>
                                              <p:pRg st="2" end="2"/>
                                            </p:txEl>
                                          </p:spTgt>
                                        </p:tgtEl>
                                        <p:attrNameLst>
                                          <p:attrName>style.fontWeight</p:attrName>
                                        </p:attrNameLst>
                                      </p:cBhvr>
                                      <p:to>
                                        <p:strVal val="bold"/>
                                      </p:to>
                                    </p:set>
                                    <p:set>
                                      <p:cBhvr override="childStyle">
                                        <p:cTn id="33"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solidFill>
                  <a:schemeClr val="tx2"/>
                </a:solidFill>
                <a:latin typeface="Monotype Corsiva" pitchFamily="66" charset="0"/>
              </a:rPr>
              <a:t>Веселая разминка</a:t>
            </a:r>
            <a:endParaRPr lang="ru-RU" sz="6000" b="1" dirty="0">
              <a:solidFill>
                <a:schemeClr val="tx2"/>
              </a:solidFill>
              <a:latin typeface="Monotype Corsiva" pitchFamily="66" charset="0"/>
            </a:endParaRPr>
          </a:p>
        </p:txBody>
      </p:sp>
      <p:sp>
        <p:nvSpPr>
          <p:cNvPr id="3" name="Содержимое 2"/>
          <p:cNvSpPr>
            <a:spLocks noGrp="1"/>
          </p:cNvSpPr>
          <p:nvPr>
            <p:ph sz="half" idx="1"/>
          </p:nvPr>
        </p:nvSpPr>
        <p:spPr>
          <a:xfrm>
            <a:off x="457200" y="1600200"/>
            <a:ext cx="8291264" cy="4709119"/>
          </a:xfrm>
        </p:spPr>
        <p:txBody>
          <a:bodyPr>
            <a:normAutofit/>
          </a:bodyPr>
          <a:lstStyle/>
          <a:p>
            <a:pPr>
              <a:buNone/>
            </a:pPr>
            <a:r>
              <a:rPr lang="ru-RU" sz="3600" dirty="0" smtClean="0">
                <a:latin typeface="Times New Roman" pitchFamily="18" charset="0"/>
                <a:cs typeface="Times New Roman" pitchFamily="18" charset="0"/>
              </a:rPr>
              <a:t>   Кто из этих живых существ не пытался жениться на </a:t>
            </a:r>
            <a:r>
              <a:rPr lang="ru-RU" sz="3600" dirty="0" err="1" smtClean="0">
                <a:latin typeface="Times New Roman" pitchFamily="18" charset="0"/>
                <a:cs typeface="Times New Roman" pitchFamily="18" charset="0"/>
              </a:rPr>
              <a:t>Дюймовочке</a:t>
            </a:r>
            <a:r>
              <a:rPr lang="ru-RU" sz="3600" dirty="0" smtClean="0">
                <a:latin typeface="Times New Roman" pitchFamily="18" charset="0"/>
                <a:cs typeface="Times New Roman" pitchFamily="18" charset="0"/>
              </a:rPr>
              <a:t>?</a:t>
            </a:r>
          </a:p>
          <a:p>
            <a:pPr>
              <a:buBlip>
                <a:blip r:embed="rId2"/>
              </a:buBlip>
            </a:pPr>
            <a:r>
              <a:rPr lang="ru-RU" sz="3600" dirty="0" smtClean="0">
                <a:latin typeface="Times New Roman" pitchFamily="18" charset="0"/>
                <a:cs typeface="Times New Roman" pitchFamily="18" charset="0"/>
              </a:rPr>
              <a:t>Жук</a:t>
            </a:r>
          </a:p>
          <a:p>
            <a:pPr>
              <a:buBlip>
                <a:blip r:embed="rId2"/>
              </a:buBlip>
            </a:pPr>
            <a:r>
              <a:rPr lang="ru-RU" sz="3600" dirty="0" smtClean="0">
                <a:latin typeface="Times New Roman" pitchFamily="18" charset="0"/>
                <a:cs typeface="Times New Roman" pitchFamily="18" charset="0"/>
              </a:rPr>
              <a:t>Крот</a:t>
            </a:r>
          </a:p>
          <a:p>
            <a:pPr>
              <a:buBlip>
                <a:blip r:embed="rId2"/>
              </a:buBlip>
            </a:pPr>
            <a:r>
              <a:rPr lang="ru-RU" sz="3600" dirty="0" smtClean="0">
                <a:latin typeface="Times New Roman" pitchFamily="18" charset="0"/>
                <a:cs typeface="Times New Roman" pitchFamily="18" charset="0"/>
              </a:rPr>
              <a:t>Сын жабы</a:t>
            </a:r>
          </a:p>
          <a:p>
            <a:pPr>
              <a:buBlip>
                <a:blip r:embed="rId2"/>
              </a:buBlip>
            </a:pPr>
            <a:r>
              <a:rPr lang="ru-RU" sz="3600" dirty="0" smtClean="0">
                <a:latin typeface="Times New Roman" pitchFamily="18" charset="0"/>
                <a:cs typeface="Times New Roman" pitchFamily="18" charset="0"/>
              </a:rPr>
              <a:t>Шмель</a:t>
            </a:r>
          </a:p>
          <a:p>
            <a:pPr>
              <a:buNone/>
            </a:pPr>
            <a:endParaRPr lang="ru-RU" sz="3600" dirty="0" smtClean="0">
              <a:latin typeface="Times New Roman" pitchFamily="18" charset="0"/>
              <a:cs typeface="Times New Roman" pitchFamily="18" charset="0"/>
            </a:endParaRPr>
          </a:p>
          <a:p>
            <a:pPr>
              <a:buNone/>
            </a:pPr>
            <a:endParaRPr lang="ru-RU" dirty="0"/>
          </a:p>
        </p:txBody>
      </p:sp>
      <p:pic>
        <p:nvPicPr>
          <p:cNvPr id="7" name="Содержимое 6" descr="69168477_animashkiKROLCHENOK.gif"/>
          <p:cNvPicPr>
            <a:picLocks noGrp="1" noChangeAspect="1"/>
          </p:cNvPicPr>
          <p:nvPr>
            <p:ph sz="half" idx="2"/>
          </p:nvPr>
        </p:nvPicPr>
        <p:blipFill>
          <a:blip r:embed="rId3" cstate="print"/>
          <a:stretch>
            <a:fillRect/>
          </a:stretch>
        </p:blipFill>
        <p:spPr>
          <a:xfrm>
            <a:off x="5868144" y="2492896"/>
            <a:ext cx="2857500" cy="37433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mph" presetSubtype="1" nodeType="clickEffect">
                                  <p:stCondLst>
                                    <p:cond delay="0"/>
                                  </p:stCondLst>
                                  <p:childTnLst>
                                    <p:set>
                                      <p:cBhvr override="childStyle">
                                        <p:cTn id="31" dur="indefinite"/>
                                        <p:tgtEl>
                                          <p:spTgt spid="3">
                                            <p:txEl>
                                              <p:pRg st="4" end="4"/>
                                            </p:txEl>
                                          </p:spTgt>
                                        </p:tgtEl>
                                        <p:attrNameLst>
                                          <p:attrName>style.fontStyle</p:attrName>
                                        </p:attrNameLst>
                                      </p:cBhvr>
                                      <p:to>
                                        <p:strVal val="normal"/>
                                      </p:to>
                                    </p:set>
                                    <p:set>
                                      <p:cBhvr override="childStyle">
                                        <p:cTn id="32" dur="indefinite"/>
                                        <p:tgtEl>
                                          <p:spTgt spid="3">
                                            <p:txEl>
                                              <p:pRg st="4" end="4"/>
                                            </p:txEl>
                                          </p:spTgt>
                                        </p:tgtEl>
                                        <p:attrNameLst>
                                          <p:attrName>style.fontWeight</p:attrName>
                                        </p:attrNameLst>
                                      </p:cBhvr>
                                      <p:to>
                                        <p:strVal val="bold"/>
                                      </p:to>
                                    </p:set>
                                    <p:set>
                                      <p:cBhvr override="childStyle">
                                        <p:cTn id="33" dur="indefinite"/>
                                        <p:tgtEl>
                                          <p:spTgt spid="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3528" y="1988840"/>
            <a:ext cx="8568951" cy="923330"/>
          </a:xfrm>
          <a:prstGeom prst="rect">
            <a:avLst/>
          </a:prstGeom>
          <a:noFill/>
          <a:effectLst>
            <a:glow rad="228600">
              <a:schemeClr val="accent1">
                <a:satMod val="175000"/>
                <a:alpha val="40000"/>
              </a:schemeClr>
            </a:glow>
          </a:effectLst>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Иллюстрации к сказкам</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Рисунок 3" descr="__1_~1.JPG"/>
          <p:cNvPicPr>
            <a:picLocks noChangeAspect="1"/>
          </p:cNvPicPr>
          <p:nvPr/>
        </p:nvPicPr>
        <p:blipFill>
          <a:blip r:embed="rId2" cstate="email"/>
          <a:stretch>
            <a:fillRect/>
          </a:stretch>
        </p:blipFill>
        <p:spPr>
          <a:xfrm>
            <a:off x="2555776" y="3140968"/>
            <a:ext cx="4055676" cy="3143148"/>
          </a:xfrm>
          <a:prstGeom prst="ellipse">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svinopas_2.jpg"/>
          <p:cNvPicPr>
            <a:picLocks noGrp="1" noChangeAspect="1"/>
          </p:cNvPicPr>
          <p:nvPr>
            <p:ph idx="1"/>
          </p:nvPr>
        </p:nvPicPr>
        <p:blipFill>
          <a:blip r:embed="rId2" cstate="email"/>
          <a:stretch>
            <a:fillRect/>
          </a:stretch>
        </p:blipFill>
        <p:spPr>
          <a:xfrm>
            <a:off x="2195736" y="0"/>
            <a:ext cx="4763467"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«Свинопас»</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andersen_13.jpg"/>
          <p:cNvPicPr>
            <a:picLocks noGrp="1" noChangeAspect="1"/>
          </p:cNvPicPr>
          <p:nvPr>
            <p:ph idx="1"/>
          </p:nvPr>
        </p:nvPicPr>
        <p:blipFill>
          <a:blip r:embed="rId2" cstate="email"/>
          <a:stretch>
            <a:fillRect/>
          </a:stretch>
        </p:blipFill>
        <p:spPr>
          <a:xfrm>
            <a:off x="827584" y="0"/>
            <a:ext cx="7422422" cy="68564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755576" y="6488668"/>
            <a:ext cx="9144000" cy="369332"/>
          </a:xfrm>
          <a:prstGeom prst="rect">
            <a:avLst/>
          </a:prstGeom>
          <a:noFill/>
        </p:spPr>
        <p:txBody>
          <a:bodyPr wrap="square" rtlCol="0">
            <a:spAutoFit/>
          </a:bodyPr>
          <a:lstStyle/>
          <a:p>
            <a:r>
              <a:rPr lang="ru-RU" b="1" dirty="0" smtClean="0"/>
              <a:t>Художник – А.В. </a:t>
            </a:r>
            <a:r>
              <a:rPr lang="ru-RU" b="1" dirty="0" err="1" smtClean="0"/>
              <a:t>Кокорин</a:t>
            </a:r>
            <a:r>
              <a:rPr lang="ru-RU" b="1" dirty="0" smtClean="0"/>
              <a:t> </a:t>
            </a:r>
            <a:endParaRPr lang="ru-RU" b="1" dirty="0"/>
          </a:p>
        </p:txBody>
      </p:sp>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«Огниво»</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7.jpg"/>
          <p:cNvPicPr>
            <a:picLocks noGrp="1" noChangeAspect="1"/>
          </p:cNvPicPr>
          <p:nvPr>
            <p:ph idx="1"/>
          </p:nvPr>
        </p:nvPicPr>
        <p:blipFill>
          <a:blip r:embed="rId2" cstate="email"/>
          <a:stretch>
            <a:fillRect/>
          </a:stretch>
        </p:blipFill>
        <p:spPr>
          <a:xfrm>
            <a:off x="496069" y="0"/>
            <a:ext cx="8143875"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67544" y="6488668"/>
            <a:ext cx="8208912" cy="369332"/>
          </a:xfrm>
          <a:prstGeom prst="rect">
            <a:avLst/>
          </a:prstGeom>
          <a:noFill/>
        </p:spPr>
        <p:txBody>
          <a:bodyPr wrap="square" rtlCol="0">
            <a:spAutoFit/>
          </a:bodyPr>
          <a:lstStyle/>
          <a:p>
            <a:r>
              <a:rPr lang="ru-RU" b="1" dirty="0" smtClean="0"/>
              <a:t>Художник – </a:t>
            </a:r>
            <a:r>
              <a:rPr lang="ru-RU" b="1" dirty="0" err="1" smtClean="0"/>
              <a:t>Марайа</a:t>
            </a:r>
            <a:r>
              <a:rPr lang="ru-RU" b="1" dirty="0" smtClean="0"/>
              <a:t> </a:t>
            </a:r>
            <a:r>
              <a:rPr lang="ru-RU" b="1" dirty="0" err="1" smtClean="0"/>
              <a:t>Либико</a:t>
            </a:r>
            <a:endParaRPr lang="ru-RU" b="1" dirty="0"/>
          </a:p>
        </p:txBody>
      </p:sp>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«Дикие лебеди»</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0009-007-Bumazhnyj-korablik-Stojkij-olovjannyj-soldatik.jpg"/>
          <p:cNvPicPr>
            <a:picLocks noGrp="1" noChangeAspect="1"/>
          </p:cNvPicPr>
          <p:nvPr>
            <p:ph idx="1"/>
          </p:nvPr>
        </p:nvPicPr>
        <p:blipFill>
          <a:blip r:embed="rId2" cstate="email"/>
          <a:stretch>
            <a:fillRect/>
          </a:stretch>
        </p:blipFill>
        <p:spPr>
          <a:xfrm>
            <a:off x="251520" y="0"/>
            <a:ext cx="8626415"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«Стойкий оловянный солдатик»</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017_03.jpg"/>
          <p:cNvPicPr>
            <a:picLocks noGrp="1" noChangeAspect="1"/>
          </p:cNvPicPr>
          <p:nvPr>
            <p:ph idx="1"/>
          </p:nvPr>
        </p:nvPicPr>
        <p:blipFill>
          <a:blip r:embed="rId2" cstate="email"/>
          <a:stretch>
            <a:fillRect/>
          </a:stretch>
        </p:blipFill>
        <p:spPr>
          <a:xfrm>
            <a:off x="0" y="0"/>
            <a:ext cx="9144000" cy="6400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67544" y="6488668"/>
            <a:ext cx="3851920" cy="369332"/>
          </a:xfrm>
          <a:prstGeom prst="rect">
            <a:avLst/>
          </a:prstGeom>
          <a:noFill/>
        </p:spPr>
        <p:txBody>
          <a:bodyPr wrap="square" rtlCol="0">
            <a:spAutoFit/>
          </a:bodyPr>
          <a:lstStyle/>
          <a:p>
            <a:r>
              <a:rPr lang="ru-RU" b="1" dirty="0" smtClean="0"/>
              <a:t>Художник – А.Б.Лебедев</a:t>
            </a:r>
            <a:endParaRPr lang="ru-RU" b="1" dirty="0"/>
          </a:p>
        </p:txBody>
      </p:sp>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«Новое платье короля»</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___1_~1.JPG"/>
          <p:cNvPicPr>
            <a:picLocks noGrp="1" noChangeAspect="1"/>
          </p:cNvPicPr>
          <p:nvPr>
            <p:ph idx="1"/>
          </p:nvPr>
        </p:nvPicPr>
        <p:blipFill>
          <a:blip r:embed="rId2" cstate="email"/>
          <a:stretch>
            <a:fillRect/>
          </a:stretch>
        </p:blipFill>
        <p:spPr>
          <a:xfrm>
            <a:off x="0" y="-1"/>
            <a:ext cx="9144000" cy="63086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«Принцесса на горошине»</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90234574.jpg"/>
          <p:cNvPicPr>
            <a:picLocks noGrp="1" noChangeAspect="1"/>
          </p:cNvPicPr>
          <p:nvPr>
            <p:ph idx="1"/>
          </p:nvPr>
        </p:nvPicPr>
        <p:blipFill>
          <a:blip r:embed="rId2" cstate="email"/>
          <a:stretch>
            <a:fillRect/>
          </a:stretch>
        </p:blipFill>
        <p:spPr>
          <a:xfrm>
            <a:off x="1979712" y="0"/>
            <a:ext cx="5130619" cy="6838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a:t>
            </a:r>
            <a:r>
              <a:rPr lang="ru-RU" sz="3600" b="1" dirty="0" err="1" smtClean="0">
                <a:solidFill>
                  <a:schemeClr val="bg1"/>
                </a:solidFill>
                <a:latin typeface="Times New Roman" pitchFamily="18" charset="0"/>
                <a:cs typeface="Times New Roman" pitchFamily="18" charset="0"/>
              </a:rPr>
              <a:t>Дюймовочка</a:t>
            </a:r>
            <a:r>
              <a:rPr lang="ru-RU" sz="3600" b="1" dirty="0" smtClean="0">
                <a:solidFill>
                  <a:schemeClr val="bg1"/>
                </a:solidFill>
                <a:latin typeface="Times New Roman" pitchFamily="18" charset="0"/>
                <a:cs typeface="Times New Roman" pitchFamily="18" charset="0"/>
              </a:rPr>
              <a:t>»</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море"/>
          <p:cNvPicPr>
            <a:picLocks noGrp="1" noChangeAspect="1"/>
          </p:cNvPicPr>
          <p:nvPr>
            <p:ph sz="half" idx="2"/>
          </p:nvPr>
        </p:nvPicPr>
        <p:blipFill>
          <a:blip r:embed="rId2" cstate="email"/>
          <a:stretch>
            <a:fillRect/>
          </a:stretch>
        </p:blipFill>
        <p:spPr>
          <a:xfrm>
            <a:off x="395536" y="332656"/>
            <a:ext cx="5407291" cy="3606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Содержимое 4" descr="07.jpg"/>
          <p:cNvPicPr>
            <a:picLocks noGrp="1" noChangeAspect="1"/>
          </p:cNvPicPr>
          <p:nvPr>
            <p:ph sz="half" idx="1"/>
          </p:nvPr>
        </p:nvPicPr>
        <p:blipFill>
          <a:blip r:embed="rId3" cstate="email"/>
          <a:stretch>
            <a:fillRect/>
          </a:stretch>
        </p:blipFill>
        <p:spPr>
          <a:xfrm>
            <a:off x="3491880" y="2852936"/>
            <a:ext cx="5328592" cy="35583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323528" y="3933056"/>
            <a:ext cx="3168352" cy="461665"/>
          </a:xfrm>
          <a:prstGeom prst="rect">
            <a:avLst/>
          </a:prstGeom>
          <a:noFill/>
        </p:spPr>
        <p:txBody>
          <a:bodyPr wrap="square" rtlCol="0">
            <a:spAutoFit/>
          </a:bodyPr>
          <a:lstStyle/>
          <a:p>
            <a:r>
              <a:rPr lang="ru-RU" sz="2400" b="1" dirty="0" smtClean="0"/>
              <a:t>Остров </a:t>
            </a:r>
            <a:r>
              <a:rPr lang="ru-RU" sz="2400" b="1" dirty="0" err="1" smtClean="0"/>
              <a:t>Фюн</a:t>
            </a:r>
            <a:endParaRPr lang="ru-RU" sz="2400" b="1" dirty="0"/>
          </a:p>
        </p:txBody>
      </p:sp>
      <p:sp>
        <p:nvSpPr>
          <p:cNvPr id="10" name="TextBox 9"/>
          <p:cNvSpPr txBox="1"/>
          <p:nvPr/>
        </p:nvSpPr>
        <p:spPr>
          <a:xfrm>
            <a:off x="3491880" y="6396335"/>
            <a:ext cx="5652120" cy="461665"/>
          </a:xfrm>
          <a:prstGeom prst="rect">
            <a:avLst/>
          </a:prstGeom>
          <a:noFill/>
        </p:spPr>
        <p:txBody>
          <a:bodyPr wrap="square" rtlCol="0">
            <a:spAutoFit/>
          </a:bodyPr>
          <a:lstStyle/>
          <a:p>
            <a:r>
              <a:rPr lang="ru-RU" sz="2400" b="1" dirty="0" smtClean="0"/>
              <a:t>Город Оденсе. Дания</a:t>
            </a:r>
            <a:endParaRPr lang="ru-RU" sz="2400" b="1" dirty="0"/>
          </a:p>
        </p:txBody>
      </p:sp>
      <p:sp>
        <p:nvSpPr>
          <p:cNvPr id="6" name="Прямоугольник 5"/>
          <p:cNvSpPr/>
          <p:nvPr/>
        </p:nvSpPr>
        <p:spPr>
          <a:xfrm>
            <a:off x="5364088" y="188640"/>
            <a:ext cx="3600400" cy="18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Monotype Corsiva" pitchFamily="66" charset="0"/>
              </a:rPr>
              <a:t>В цветущей Дании, где свет увидел я,</a:t>
            </a:r>
          </a:p>
          <a:p>
            <a:pPr algn="ctr"/>
            <a:r>
              <a:rPr lang="ru-RU" sz="2400" b="1" dirty="0" smtClean="0">
                <a:solidFill>
                  <a:schemeClr val="tx1"/>
                </a:solidFill>
                <a:effectLst>
                  <a:outerShdw blurRad="38100" dist="38100" dir="2700000" algn="tl">
                    <a:srgbClr val="000000">
                      <a:alpha val="43137"/>
                    </a:srgbClr>
                  </a:outerShdw>
                </a:effectLst>
                <a:latin typeface="Monotype Corsiva" pitchFamily="66" charset="0"/>
              </a:rPr>
              <a:t>Берет мой мир свое начало…</a:t>
            </a:r>
          </a:p>
          <a:p>
            <a:pPr algn="r"/>
            <a:r>
              <a:rPr lang="ru-RU" sz="2400" b="1" dirty="0" smtClean="0">
                <a:solidFill>
                  <a:schemeClr val="tx1"/>
                </a:solidFill>
                <a:effectLst>
                  <a:outerShdw blurRad="38100" dist="38100" dir="2700000" algn="tl">
                    <a:srgbClr val="000000">
                      <a:alpha val="43137"/>
                    </a:srgbClr>
                  </a:outerShdw>
                </a:effectLst>
                <a:latin typeface="Monotype Corsiva" pitchFamily="66" charset="0"/>
              </a:rPr>
              <a:t>Х.К.Андерсен</a:t>
            </a:r>
            <a:endParaRPr lang="ru-RU" sz="2400" b="1" dirty="0">
              <a:solidFill>
                <a:schemeClr val="tx1"/>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4486113d248326a290dc33fc3d2.jpg"/>
          <p:cNvPicPr>
            <a:picLocks noGrp="1" noChangeAspect="1"/>
          </p:cNvPicPr>
          <p:nvPr>
            <p:ph idx="1"/>
          </p:nvPr>
        </p:nvPicPr>
        <p:blipFill>
          <a:blip r:embed="rId2" cstate="email"/>
          <a:stretch>
            <a:fillRect/>
          </a:stretch>
        </p:blipFill>
        <p:spPr>
          <a:xfrm>
            <a:off x="266178" y="0"/>
            <a:ext cx="8698310" cy="67193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251520" y="6309320"/>
            <a:ext cx="3923928" cy="369332"/>
          </a:xfrm>
          <a:prstGeom prst="rect">
            <a:avLst/>
          </a:prstGeom>
          <a:noFill/>
        </p:spPr>
        <p:txBody>
          <a:bodyPr wrap="square" rtlCol="0">
            <a:spAutoFit/>
          </a:bodyPr>
          <a:lstStyle/>
          <a:p>
            <a:r>
              <a:rPr lang="ru-RU" b="1" dirty="0" smtClean="0">
                <a:solidFill>
                  <a:schemeClr val="bg1"/>
                </a:solidFill>
              </a:rPr>
              <a:t>Художник – Антон Ломаев</a:t>
            </a:r>
            <a:endParaRPr lang="ru-RU" b="1" dirty="0">
              <a:solidFill>
                <a:schemeClr val="bg1"/>
              </a:solidFill>
            </a:endParaRPr>
          </a:p>
        </p:txBody>
      </p:sp>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«Русалочка»</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k112.jpg"/>
          <p:cNvPicPr>
            <a:picLocks noGrp="1" noChangeAspect="1"/>
          </p:cNvPicPr>
          <p:nvPr>
            <p:ph idx="1"/>
          </p:nvPr>
        </p:nvPicPr>
        <p:blipFill>
          <a:blip r:embed="rId2" cstate="email"/>
          <a:stretch>
            <a:fillRect/>
          </a:stretch>
        </p:blipFill>
        <p:spPr>
          <a:xfrm>
            <a:off x="0" y="836712"/>
            <a:ext cx="9127933" cy="4330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323528" y="6488668"/>
            <a:ext cx="3419872" cy="369332"/>
          </a:xfrm>
          <a:prstGeom prst="rect">
            <a:avLst/>
          </a:prstGeom>
          <a:noFill/>
        </p:spPr>
        <p:txBody>
          <a:bodyPr wrap="square" rtlCol="0">
            <a:spAutoFit/>
          </a:bodyPr>
          <a:lstStyle/>
          <a:p>
            <a:r>
              <a:rPr lang="ru-RU" b="1" dirty="0" smtClean="0"/>
              <a:t>Художник – Владислав </a:t>
            </a:r>
            <a:r>
              <a:rPr lang="ru-RU" b="1" dirty="0" err="1" smtClean="0"/>
              <a:t>Ерко</a:t>
            </a:r>
            <a:endParaRPr lang="ru-RU" b="1" dirty="0"/>
          </a:p>
        </p:txBody>
      </p:sp>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«Снежная королева»</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9" descr="Gadkiy-utenok-2.jpg"/>
          <p:cNvPicPr>
            <a:picLocks noGrp="1" noChangeAspect="1"/>
          </p:cNvPicPr>
          <p:nvPr>
            <p:ph idx="1"/>
          </p:nvPr>
        </p:nvPicPr>
        <p:blipFill>
          <a:blip r:embed="rId2" cstate="email"/>
          <a:stretch>
            <a:fillRect/>
          </a:stretch>
        </p:blipFill>
        <p:spPr>
          <a:xfrm>
            <a:off x="25800" y="-1"/>
            <a:ext cx="9118200" cy="68580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Прямоугольник 7"/>
          <p:cNvSpPr/>
          <p:nvPr/>
        </p:nvSpPr>
        <p:spPr>
          <a:xfrm>
            <a:off x="0" y="5943600"/>
            <a:ext cx="9144000" cy="914400"/>
          </a:xfrm>
          <a:prstGeom prst="rect">
            <a:avLst/>
          </a:prstGeom>
          <a:blipFill>
            <a:blip r:embed="rId3" cstate="email"/>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bg1"/>
                </a:solidFill>
                <a:latin typeface="Times New Roman" pitchFamily="18" charset="0"/>
                <a:cs typeface="Times New Roman" pitchFamily="18" charset="0"/>
              </a:rPr>
              <a:t>«Гадкий утенок»</a:t>
            </a:r>
            <a:endParaRPr lang="ru-RU"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Викторина «Сказки Г.Х.Андерсена</a:t>
            </a:r>
            <a:endParaRPr lang="ru-RU" sz="4800" dirty="0"/>
          </a:p>
        </p:txBody>
      </p:sp>
      <p:graphicFrame>
        <p:nvGraphicFramePr>
          <p:cNvPr id="8" name="Содержимое 7"/>
          <p:cNvGraphicFramePr>
            <a:graphicFrameLocks noGrp="1"/>
          </p:cNvGraphicFramePr>
          <p:nvPr>
            <p:ph idx="1"/>
          </p:nvPr>
        </p:nvGraphicFramePr>
        <p:xfrm>
          <a:off x="683568" y="1340768"/>
          <a:ext cx="7931226" cy="5257329"/>
        </p:xfrm>
        <a:graphic>
          <a:graphicData uri="http://schemas.openxmlformats.org/drawingml/2006/table">
            <a:tbl>
              <a:tblPr firstRow="1" bandRow="1">
                <a:tableStyleId>{5C22544A-7EE6-4342-B048-85BDC9FD1C3A}</a:tableStyleId>
              </a:tblPr>
              <a:tblGrid>
                <a:gridCol w="1321871"/>
                <a:gridCol w="1321871"/>
                <a:gridCol w="1321871"/>
                <a:gridCol w="1321871"/>
                <a:gridCol w="1321871"/>
                <a:gridCol w="1321871"/>
              </a:tblGrid>
              <a:tr h="751047">
                <a:tc>
                  <a:txBody>
                    <a:bodyPr/>
                    <a:lstStyle/>
                    <a:p>
                      <a:pPr algn="ctr"/>
                      <a:r>
                        <a:rPr lang="ru-RU" dirty="0" smtClean="0">
                          <a:hlinkClick r:id="rId3" action="ppaction://hlinkpres?slideindex=34&amp;slidetitle= «Огниво»"/>
                        </a:rPr>
                        <a:t>1</a:t>
                      </a:r>
                      <a:endParaRPr lang="ru-RU" dirty="0"/>
                    </a:p>
                  </a:txBody>
                  <a:tcPr/>
                </a:tc>
                <a:tc>
                  <a:txBody>
                    <a:bodyPr/>
                    <a:lstStyle/>
                    <a:p>
                      <a:pPr algn="ctr"/>
                      <a:r>
                        <a:rPr lang="ru-RU" dirty="0" smtClean="0">
                          <a:hlinkClick r:id="rId3" action="ppaction://hlinkpres?slideindex=40&amp;slidetitle=«Принцесса на горошине»"/>
                        </a:rPr>
                        <a:t>2</a:t>
                      </a:r>
                      <a:endParaRPr lang="ru-RU" dirty="0"/>
                    </a:p>
                  </a:txBody>
                  <a:tcPr/>
                </a:tc>
                <a:tc>
                  <a:txBody>
                    <a:bodyPr/>
                    <a:lstStyle/>
                    <a:p>
                      <a:pPr algn="ctr"/>
                      <a:r>
                        <a:rPr lang="ru-RU" dirty="0" smtClean="0">
                          <a:hlinkClick r:id="rId3" action="ppaction://hlinkpres?slideindex=45&amp;slidetitle=«Дикие лебеди»"/>
                        </a:rPr>
                        <a:t>3</a:t>
                      </a:r>
                      <a:endParaRPr lang="ru-RU" dirty="0"/>
                    </a:p>
                  </a:txBody>
                  <a:tcPr/>
                </a:tc>
                <a:tc>
                  <a:txBody>
                    <a:bodyPr/>
                    <a:lstStyle/>
                    <a:p>
                      <a:pPr algn="ctr"/>
                      <a:r>
                        <a:rPr lang="ru-RU" dirty="0" smtClean="0">
                          <a:hlinkClick r:id="rId3" action="ppaction://hlinkpres?slideindex=53&amp;slidetitle=«Новое платье короля»"/>
                        </a:rPr>
                        <a:t>4</a:t>
                      </a:r>
                      <a:endParaRPr lang="ru-RU" dirty="0"/>
                    </a:p>
                  </a:txBody>
                  <a:tcPr/>
                </a:tc>
                <a:tc>
                  <a:txBody>
                    <a:bodyPr/>
                    <a:lstStyle/>
                    <a:p>
                      <a:pPr algn="ctr"/>
                      <a:r>
                        <a:rPr lang="ru-RU" dirty="0" smtClean="0">
                          <a:hlinkClick r:id="rId3" action="ppaction://hlinkpres?slideindex=60&amp;slidetitle=«Гадкий утенок»"/>
                        </a:rPr>
                        <a:t>5</a:t>
                      </a:r>
                      <a:endParaRPr lang="ru-RU" dirty="0"/>
                    </a:p>
                  </a:txBody>
                  <a:tcPr/>
                </a:tc>
                <a:tc>
                  <a:txBody>
                    <a:bodyPr/>
                    <a:lstStyle/>
                    <a:p>
                      <a:pPr algn="ctr"/>
                      <a:r>
                        <a:rPr lang="ru-RU" dirty="0" smtClean="0">
                          <a:hlinkClick r:id="rId3" action="ppaction://hlinkpres?slideindex=67&amp;slidetitle=Черный ящик"/>
                        </a:rPr>
                        <a:t>6</a:t>
                      </a:r>
                      <a:endParaRPr lang="ru-RU" dirty="0"/>
                    </a:p>
                  </a:txBody>
                  <a:tcPr/>
                </a:tc>
              </a:tr>
              <a:tr h="751047">
                <a:tc>
                  <a:txBody>
                    <a:bodyPr/>
                    <a:lstStyle/>
                    <a:p>
                      <a:pPr algn="ctr"/>
                      <a:r>
                        <a:rPr lang="ru-RU" dirty="0" smtClean="0">
                          <a:hlinkClick r:id="rId3" action="ppaction://hlinkpres?slideindex=46&amp;slidetitle=«Дикие лебеди»"/>
                        </a:rPr>
                        <a:t>7</a:t>
                      </a:r>
                      <a:endParaRPr lang="ru-RU" dirty="0"/>
                    </a:p>
                  </a:txBody>
                  <a:tcPr/>
                </a:tc>
                <a:tc>
                  <a:txBody>
                    <a:bodyPr/>
                    <a:lstStyle/>
                    <a:p>
                      <a:pPr algn="ctr"/>
                      <a:r>
                        <a:rPr lang="ru-RU" dirty="0" smtClean="0">
                          <a:hlinkClick r:id="rId3" action="ppaction://hlinkpres?slideindex=83&amp;slidetitle=Музыкальная пауза"/>
                        </a:rPr>
                        <a:t>8</a:t>
                      </a:r>
                      <a:endParaRPr lang="ru-RU" dirty="0"/>
                    </a:p>
                  </a:txBody>
                  <a:tcPr/>
                </a:tc>
                <a:tc>
                  <a:txBody>
                    <a:bodyPr/>
                    <a:lstStyle/>
                    <a:p>
                      <a:pPr algn="ctr"/>
                      <a:r>
                        <a:rPr lang="ru-RU" dirty="0" smtClean="0">
                          <a:hlinkClick r:id="rId3" action="ppaction://hlinkpres?slideindex=61&amp;slidetitle=«Гадкий утенок»"/>
                        </a:rPr>
                        <a:t>9</a:t>
                      </a:r>
                      <a:endParaRPr lang="ru-RU" dirty="0"/>
                    </a:p>
                  </a:txBody>
                  <a:tcPr/>
                </a:tc>
                <a:tc>
                  <a:txBody>
                    <a:bodyPr/>
                    <a:lstStyle/>
                    <a:p>
                      <a:pPr algn="ctr"/>
                      <a:r>
                        <a:rPr lang="ru-RU" dirty="0" smtClean="0">
                          <a:hlinkClick r:id="rId3" action="ppaction://hlinkpres?slideindex=41&amp;slidetitle=«Дюймовочка»"/>
                        </a:rPr>
                        <a:t>10</a:t>
                      </a:r>
                      <a:endParaRPr lang="ru-RU" dirty="0"/>
                    </a:p>
                  </a:txBody>
                  <a:tcPr/>
                </a:tc>
                <a:tc>
                  <a:txBody>
                    <a:bodyPr/>
                    <a:lstStyle/>
                    <a:p>
                      <a:pPr algn="ctr"/>
                      <a:r>
                        <a:rPr lang="ru-RU" dirty="0" smtClean="0">
                          <a:hlinkClick r:id="rId3" action="ppaction://hlinkpres?slideindex=54&amp;slidetitle=«Русалочка»"/>
                        </a:rPr>
                        <a:t>11</a:t>
                      </a:r>
                      <a:endParaRPr lang="ru-RU" dirty="0"/>
                    </a:p>
                  </a:txBody>
                  <a:tcPr/>
                </a:tc>
                <a:tc>
                  <a:txBody>
                    <a:bodyPr/>
                    <a:lstStyle/>
                    <a:p>
                      <a:pPr algn="ctr"/>
                      <a:r>
                        <a:rPr lang="ru-RU" dirty="0" smtClean="0">
                          <a:hlinkClick r:id="rId3" action="ppaction://hlinkpres?slideindex=69&amp;slidetitle=Черный ящик"/>
                        </a:rPr>
                        <a:t>12</a:t>
                      </a:r>
                      <a:endParaRPr lang="ru-RU" dirty="0"/>
                    </a:p>
                  </a:txBody>
                  <a:tcPr/>
                </a:tc>
              </a:tr>
              <a:tr h="751047">
                <a:tc>
                  <a:txBody>
                    <a:bodyPr/>
                    <a:lstStyle/>
                    <a:p>
                      <a:pPr algn="ctr"/>
                      <a:r>
                        <a:rPr lang="ru-RU" dirty="0" smtClean="0">
                          <a:hlinkClick r:id="rId3" action="ppaction://hlinkpres?slideindex=62&amp;slidetitle=«Свинопас»"/>
                        </a:rPr>
                        <a:t>13</a:t>
                      </a:r>
                      <a:endParaRPr lang="ru-RU" dirty="0"/>
                    </a:p>
                  </a:txBody>
                  <a:tcPr/>
                </a:tc>
                <a:tc>
                  <a:txBody>
                    <a:bodyPr/>
                    <a:lstStyle/>
                    <a:p>
                      <a:pPr algn="ctr"/>
                      <a:r>
                        <a:rPr lang="ru-RU" dirty="0" smtClean="0">
                          <a:hlinkClick r:id="rId3" action="ppaction://hlinkpres?slideindex=55&amp;slidetitle=«Русалочка»"/>
                        </a:rPr>
                        <a:t>14</a:t>
                      </a:r>
                      <a:endParaRPr lang="ru-RU" dirty="0"/>
                    </a:p>
                  </a:txBody>
                  <a:tcPr/>
                </a:tc>
                <a:tc>
                  <a:txBody>
                    <a:bodyPr/>
                    <a:lstStyle/>
                    <a:p>
                      <a:pPr algn="ctr"/>
                      <a:r>
                        <a:rPr lang="ru-RU" dirty="0" smtClean="0">
                          <a:hlinkClick r:id="rId3" action="ppaction://hlinkpres?slideindex=71&amp;slidetitle=Черный ящик"/>
                        </a:rPr>
                        <a:t>15</a:t>
                      </a:r>
                      <a:endParaRPr lang="ru-RU" dirty="0"/>
                    </a:p>
                  </a:txBody>
                  <a:tcPr/>
                </a:tc>
                <a:tc>
                  <a:txBody>
                    <a:bodyPr/>
                    <a:lstStyle/>
                    <a:p>
                      <a:pPr algn="ctr"/>
                      <a:r>
                        <a:rPr lang="ru-RU" dirty="0" smtClean="0">
                          <a:hlinkClick r:id="rId3" action="ppaction://hlinkpres?slideindex=36&amp;slidetitle= «Огниво»"/>
                        </a:rPr>
                        <a:t>16</a:t>
                      </a:r>
                      <a:endParaRPr lang="ru-RU" dirty="0"/>
                    </a:p>
                  </a:txBody>
                  <a:tcPr/>
                </a:tc>
                <a:tc>
                  <a:txBody>
                    <a:bodyPr/>
                    <a:lstStyle/>
                    <a:p>
                      <a:pPr algn="ctr"/>
                      <a:r>
                        <a:rPr lang="ru-RU" dirty="0" smtClean="0">
                          <a:hlinkClick r:id="rId3" action="ppaction://hlinkpres?slideindex=73&amp;slidetitle=Черный ящик"/>
                        </a:rPr>
                        <a:t>17</a:t>
                      </a:r>
                      <a:endParaRPr lang="ru-RU" dirty="0"/>
                    </a:p>
                  </a:txBody>
                  <a:tcPr/>
                </a:tc>
                <a:tc>
                  <a:txBody>
                    <a:bodyPr/>
                    <a:lstStyle/>
                    <a:p>
                      <a:pPr algn="ctr"/>
                      <a:r>
                        <a:rPr lang="ru-RU" dirty="0" smtClean="0">
                          <a:hlinkClick r:id="rId3" action="ppaction://hlinkpres?slideindex=48&amp;slidetitle=«Стойкий оловянный солдатик»"/>
                        </a:rPr>
                        <a:t>18</a:t>
                      </a:r>
                      <a:endParaRPr lang="ru-RU" dirty="0"/>
                    </a:p>
                  </a:txBody>
                  <a:tcPr/>
                </a:tc>
              </a:tr>
              <a:tr h="751047">
                <a:tc>
                  <a:txBody>
                    <a:bodyPr/>
                    <a:lstStyle/>
                    <a:p>
                      <a:pPr algn="ctr"/>
                      <a:r>
                        <a:rPr lang="ru-RU" dirty="0" smtClean="0">
                          <a:hlinkClick r:id="rId3" action="ppaction://hlinkpres?slideindex=56&amp;slidetitle=«Русалочка»"/>
                        </a:rPr>
                        <a:t>19</a:t>
                      </a:r>
                      <a:endParaRPr lang="ru-RU" dirty="0"/>
                    </a:p>
                  </a:txBody>
                  <a:tcPr/>
                </a:tc>
                <a:tc>
                  <a:txBody>
                    <a:bodyPr/>
                    <a:lstStyle/>
                    <a:p>
                      <a:pPr algn="ctr"/>
                      <a:r>
                        <a:rPr lang="ru-RU" dirty="0" smtClean="0">
                          <a:hlinkClick r:id="rId3" action="ppaction://hlinkpres?slideindex=63&amp;slidetitle=«Свинопас»"/>
                        </a:rPr>
                        <a:t>20</a:t>
                      </a:r>
                      <a:endParaRPr lang="ru-RU" dirty="0"/>
                    </a:p>
                  </a:txBody>
                  <a:tcPr/>
                </a:tc>
                <a:tc>
                  <a:txBody>
                    <a:bodyPr/>
                    <a:lstStyle/>
                    <a:p>
                      <a:pPr algn="ctr"/>
                      <a:r>
                        <a:rPr lang="ru-RU" dirty="0" smtClean="0">
                          <a:hlinkClick r:id="rId3" action="ppaction://hlinkpres?slideindex=35&amp;slidetitle= «Огниво»"/>
                        </a:rPr>
                        <a:t>21</a:t>
                      </a:r>
                      <a:endParaRPr lang="ru-RU" dirty="0"/>
                    </a:p>
                  </a:txBody>
                  <a:tcPr/>
                </a:tc>
                <a:tc>
                  <a:txBody>
                    <a:bodyPr/>
                    <a:lstStyle/>
                    <a:p>
                      <a:pPr algn="ctr"/>
                      <a:r>
                        <a:rPr lang="ru-RU" dirty="0" smtClean="0">
                          <a:hlinkClick r:id="rId3" action="ppaction://hlinkpres?slideindex=42&amp;slidetitle=«Дюймовочка»"/>
                        </a:rPr>
                        <a:t>22</a:t>
                      </a:r>
                      <a:endParaRPr lang="ru-RU" dirty="0"/>
                    </a:p>
                  </a:txBody>
                  <a:tcPr/>
                </a:tc>
                <a:tc>
                  <a:txBody>
                    <a:bodyPr/>
                    <a:lstStyle/>
                    <a:p>
                      <a:pPr algn="ctr"/>
                      <a:r>
                        <a:rPr lang="ru-RU" dirty="0" smtClean="0">
                          <a:hlinkClick r:id="rId3" action="ppaction://hlinkpres?slideindex=75&amp;slidetitle=Черный ящик"/>
                        </a:rPr>
                        <a:t>23</a:t>
                      </a:r>
                      <a:endParaRPr lang="ru-RU" dirty="0"/>
                    </a:p>
                  </a:txBody>
                  <a:tcPr/>
                </a:tc>
                <a:tc>
                  <a:txBody>
                    <a:bodyPr/>
                    <a:lstStyle/>
                    <a:p>
                      <a:pPr algn="ctr"/>
                      <a:r>
                        <a:rPr lang="ru-RU" dirty="0" smtClean="0">
                          <a:hlinkClick r:id="rId3" action="ppaction://hlinkpres?slideindex=49&amp;slidetitle=«Стойкий оловянный солдатик»"/>
                        </a:rPr>
                        <a:t>24</a:t>
                      </a:r>
                      <a:endParaRPr lang="ru-RU" dirty="0"/>
                    </a:p>
                  </a:txBody>
                  <a:tcPr/>
                </a:tc>
              </a:tr>
              <a:tr h="751047">
                <a:tc>
                  <a:txBody>
                    <a:bodyPr/>
                    <a:lstStyle/>
                    <a:p>
                      <a:pPr algn="ctr"/>
                      <a:r>
                        <a:rPr lang="ru-RU" dirty="0" smtClean="0">
                          <a:hlinkClick r:id="rId3" action="ppaction://hlinkpres?slideindex=64&amp;slidetitle=«Снежная королева»"/>
                        </a:rPr>
                        <a:t>25</a:t>
                      </a:r>
                      <a:endParaRPr lang="ru-RU" dirty="0"/>
                    </a:p>
                  </a:txBody>
                  <a:tcPr/>
                </a:tc>
                <a:tc>
                  <a:txBody>
                    <a:bodyPr/>
                    <a:lstStyle/>
                    <a:p>
                      <a:pPr algn="ctr"/>
                      <a:r>
                        <a:rPr lang="ru-RU" dirty="0" smtClean="0">
                          <a:hlinkClick r:id="rId3" action="ppaction://hlinkpres?slideindex=57&amp;slidetitle=«Русалочка»"/>
                        </a:rPr>
                        <a:t>26</a:t>
                      </a:r>
                      <a:endParaRPr lang="ru-RU" dirty="0"/>
                    </a:p>
                  </a:txBody>
                  <a:tcPr/>
                </a:tc>
                <a:tc>
                  <a:txBody>
                    <a:bodyPr/>
                    <a:lstStyle/>
                    <a:p>
                      <a:pPr algn="ctr"/>
                      <a:r>
                        <a:rPr lang="ru-RU" dirty="0" smtClean="0">
                          <a:hlinkClick r:id="rId3" action="ppaction://hlinkpres?slideindex=50&amp;slidetitle=«Стойкий оловянный солдатик»"/>
                        </a:rPr>
                        <a:t>27</a:t>
                      </a:r>
                      <a:endParaRPr lang="ru-RU" dirty="0"/>
                    </a:p>
                  </a:txBody>
                  <a:tcPr/>
                </a:tc>
                <a:tc>
                  <a:txBody>
                    <a:bodyPr/>
                    <a:lstStyle/>
                    <a:p>
                      <a:pPr algn="ctr"/>
                      <a:r>
                        <a:rPr lang="ru-RU" dirty="0" smtClean="0">
                          <a:hlinkClick r:id="rId3" action="ppaction://hlinkpres?slideindex=37&amp;slidetitle= «Огниво»"/>
                        </a:rPr>
                        <a:t>28</a:t>
                      </a:r>
                      <a:endParaRPr lang="ru-RU" dirty="0"/>
                    </a:p>
                  </a:txBody>
                  <a:tcPr/>
                </a:tc>
                <a:tc>
                  <a:txBody>
                    <a:bodyPr/>
                    <a:lstStyle/>
                    <a:p>
                      <a:pPr algn="ctr"/>
                      <a:r>
                        <a:rPr lang="ru-RU" dirty="0" smtClean="0">
                          <a:hlinkClick r:id="rId3" action="ppaction://hlinkpres?slideindex=77&amp;slidetitle=Черный ящик"/>
                        </a:rPr>
                        <a:t>29</a:t>
                      </a:r>
                      <a:endParaRPr lang="ru-RU" dirty="0"/>
                    </a:p>
                  </a:txBody>
                  <a:tcPr/>
                </a:tc>
                <a:tc>
                  <a:txBody>
                    <a:bodyPr/>
                    <a:lstStyle/>
                    <a:p>
                      <a:pPr algn="ctr"/>
                      <a:r>
                        <a:rPr lang="ru-RU" dirty="0" smtClean="0">
                          <a:hlinkClick r:id="rId3" action="ppaction://hlinkpres?slideindex=43&amp;slidetitle=«Дюймовочка»"/>
                        </a:rPr>
                        <a:t>30</a:t>
                      </a:r>
                      <a:endParaRPr lang="ru-RU" dirty="0"/>
                    </a:p>
                  </a:txBody>
                  <a:tcPr/>
                </a:tc>
              </a:tr>
              <a:tr h="751047">
                <a:tc>
                  <a:txBody>
                    <a:bodyPr/>
                    <a:lstStyle/>
                    <a:p>
                      <a:pPr algn="ctr"/>
                      <a:r>
                        <a:rPr lang="ru-RU" dirty="0" smtClean="0">
                          <a:hlinkClick r:id="rId3" action="ppaction://hlinkpres?slideindex=38&amp;slidetitle= «Огниво»"/>
                        </a:rPr>
                        <a:t>31</a:t>
                      </a:r>
                      <a:endParaRPr lang="ru-RU" dirty="0"/>
                    </a:p>
                  </a:txBody>
                  <a:tcPr/>
                </a:tc>
                <a:tc>
                  <a:txBody>
                    <a:bodyPr/>
                    <a:lstStyle/>
                    <a:p>
                      <a:pPr algn="ctr"/>
                      <a:r>
                        <a:rPr lang="ru-RU" dirty="0" smtClean="0">
                          <a:hlinkClick r:id="rId3" action="ppaction://hlinkpres?slideindex=58&amp;slidetitle=«Гадкий утенок»"/>
                        </a:rPr>
                        <a:t>32</a:t>
                      </a:r>
                      <a:endParaRPr lang="ru-RU" dirty="0"/>
                    </a:p>
                  </a:txBody>
                  <a:tcPr/>
                </a:tc>
                <a:tc>
                  <a:txBody>
                    <a:bodyPr/>
                    <a:lstStyle/>
                    <a:p>
                      <a:pPr algn="ctr"/>
                      <a:r>
                        <a:rPr lang="ru-RU" dirty="0" smtClean="0">
                          <a:hlinkClick r:id="rId3" action="ppaction://hlinkpres?slideindex=65&amp;slidetitle=«Снежная королева»"/>
                        </a:rPr>
                        <a:t>33</a:t>
                      </a:r>
                      <a:endParaRPr lang="ru-RU" dirty="0"/>
                    </a:p>
                  </a:txBody>
                  <a:tcPr/>
                </a:tc>
                <a:tc>
                  <a:txBody>
                    <a:bodyPr/>
                    <a:lstStyle/>
                    <a:p>
                      <a:pPr algn="ctr"/>
                      <a:r>
                        <a:rPr lang="ru-RU" dirty="0" smtClean="0">
                          <a:hlinkClick r:id="rId3" action="ppaction://hlinkpres?slideindex=79&amp;slidetitle=Черный ящик"/>
                        </a:rPr>
                        <a:t>34</a:t>
                      </a:r>
                      <a:endParaRPr lang="ru-RU" dirty="0"/>
                    </a:p>
                  </a:txBody>
                  <a:tcPr/>
                </a:tc>
                <a:tc>
                  <a:txBody>
                    <a:bodyPr/>
                    <a:lstStyle/>
                    <a:p>
                      <a:pPr algn="ctr"/>
                      <a:r>
                        <a:rPr lang="ru-RU" dirty="0" smtClean="0">
                          <a:hlinkClick r:id="rId3" action="ppaction://hlinkpres?slideindex=51&amp;slidetitle=«Новое платье короля»"/>
                        </a:rPr>
                        <a:t>35</a:t>
                      </a:r>
                      <a:endParaRPr lang="ru-RU" dirty="0"/>
                    </a:p>
                  </a:txBody>
                  <a:tcPr/>
                </a:tc>
                <a:tc>
                  <a:txBody>
                    <a:bodyPr/>
                    <a:lstStyle/>
                    <a:p>
                      <a:pPr algn="ctr"/>
                      <a:r>
                        <a:rPr lang="ru-RU" dirty="0" smtClean="0">
                          <a:hlinkClick r:id="rId3" action="ppaction://hlinkpres?slideindex=66&amp;slidetitle=«Снежная королева»"/>
                        </a:rPr>
                        <a:t>36</a:t>
                      </a:r>
                      <a:endParaRPr lang="ru-RU" dirty="0"/>
                    </a:p>
                  </a:txBody>
                  <a:tcPr/>
                </a:tc>
              </a:tr>
              <a:tr h="751047">
                <a:tc>
                  <a:txBody>
                    <a:bodyPr/>
                    <a:lstStyle/>
                    <a:p>
                      <a:pPr algn="ctr"/>
                      <a:r>
                        <a:rPr lang="ru-RU" dirty="0" smtClean="0">
                          <a:hlinkClick r:id="rId3" action="ppaction://hlinkpres?slideindex=81&amp;slidetitle=Черный ящик"/>
                        </a:rPr>
                        <a:t>37</a:t>
                      </a:r>
                      <a:endParaRPr lang="ru-RU" dirty="0"/>
                    </a:p>
                  </a:txBody>
                  <a:tcPr/>
                </a:tc>
                <a:tc>
                  <a:txBody>
                    <a:bodyPr/>
                    <a:lstStyle/>
                    <a:p>
                      <a:pPr algn="ctr"/>
                      <a:r>
                        <a:rPr lang="ru-RU" dirty="0" smtClean="0">
                          <a:hlinkClick r:id="rId3" action="ppaction://hlinkpres?slideindex=59&amp;slidetitle=«Гадкий утенок»"/>
                        </a:rPr>
                        <a:t>38</a:t>
                      </a:r>
                      <a:endParaRPr lang="ru-RU" dirty="0"/>
                    </a:p>
                  </a:txBody>
                  <a:tcPr/>
                </a:tc>
                <a:tc>
                  <a:txBody>
                    <a:bodyPr/>
                    <a:lstStyle/>
                    <a:p>
                      <a:pPr algn="ctr"/>
                      <a:r>
                        <a:rPr lang="ru-RU" dirty="0" smtClean="0">
                          <a:hlinkClick r:id="rId3" action="ppaction://hlinkpres?slideindex=44&amp;slidetitle=«Дюймовочка»"/>
                        </a:rPr>
                        <a:t>39</a:t>
                      </a:r>
                      <a:endParaRPr lang="ru-RU" dirty="0"/>
                    </a:p>
                  </a:txBody>
                  <a:tcPr/>
                </a:tc>
                <a:tc>
                  <a:txBody>
                    <a:bodyPr/>
                    <a:lstStyle/>
                    <a:p>
                      <a:pPr algn="ctr"/>
                      <a:r>
                        <a:rPr lang="ru-RU" dirty="0" smtClean="0">
                          <a:hlinkClick r:id="rId3" action="ppaction://hlinkpres?slideindex=39&amp;slidetitle= «Огниво»"/>
                        </a:rPr>
                        <a:t>40</a:t>
                      </a:r>
                      <a:endParaRPr lang="ru-RU" dirty="0"/>
                    </a:p>
                  </a:txBody>
                  <a:tcPr/>
                </a:tc>
                <a:tc>
                  <a:txBody>
                    <a:bodyPr/>
                    <a:lstStyle/>
                    <a:p>
                      <a:pPr algn="ctr"/>
                      <a:r>
                        <a:rPr lang="ru-RU" dirty="0" smtClean="0">
                          <a:hlinkClick r:id="rId3" action="ppaction://hlinkpres?slideindex=47&amp;slidetitle=«Дикие лебеди»"/>
                        </a:rPr>
                        <a:t>41</a:t>
                      </a:r>
                      <a:endParaRPr lang="ru-RU" dirty="0"/>
                    </a:p>
                  </a:txBody>
                  <a:tcPr/>
                </a:tc>
                <a:tc>
                  <a:txBody>
                    <a:bodyPr/>
                    <a:lstStyle/>
                    <a:p>
                      <a:pPr algn="ctr"/>
                      <a:r>
                        <a:rPr lang="ru-RU" dirty="0" smtClean="0">
                          <a:hlinkClick r:id="rId3" action="ppaction://hlinkpres?slideindex=52&amp;slidetitle=«Новое платье короля»"/>
                        </a:rPr>
                        <a:t>42</a:t>
                      </a:r>
                      <a:endParaRPr lang="ru-RU" dirty="0"/>
                    </a:p>
                  </a:txBody>
                  <a:tcPr/>
                </a:tc>
              </a:tr>
            </a:tbl>
          </a:graphicData>
        </a:graphic>
      </p:graphicFrame>
      <p:sp>
        <p:nvSpPr>
          <p:cNvPr id="4" name="Багетная рамка 3">
            <a:hlinkClick r:id="rId3" action="ppaction://hlinkpres?slideindex=84&amp;slidetitle=Словарь"/>
          </p:cNvPr>
          <p:cNvSpPr/>
          <p:nvPr/>
        </p:nvSpPr>
        <p:spPr>
          <a:xfrm>
            <a:off x="0" y="6021288"/>
            <a:ext cx="971600" cy="836712"/>
          </a:xfrm>
          <a:prstGeom prst="bevel">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4" name="Содержимое 3"/>
          <p:cNvSpPr>
            <a:spLocks noGrp="1"/>
          </p:cNvSpPr>
          <p:nvPr>
            <p:ph sz="half" idx="1"/>
          </p:nvPr>
        </p:nvSpPr>
        <p:spPr/>
        <p:txBody>
          <a:bodyPr>
            <a:normAutofit/>
          </a:bodyPr>
          <a:lstStyle/>
          <a:p>
            <a:pPr lvl="0">
              <a:buNone/>
            </a:pPr>
            <a:r>
              <a:rPr lang="ru-RU" sz="3200" dirty="0" smtClean="0">
                <a:latin typeface="Times New Roman" pitchFamily="18" charset="0"/>
                <a:cs typeface="Times New Roman" pitchFamily="18" charset="0"/>
              </a:rPr>
              <a:t>   Как солдат попал в подземелье, в котором взял денег и огниво?</a:t>
            </a:r>
          </a:p>
          <a:p>
            <a:pPr>
              <a:buNone/>
            </a:pPr>
            <a:r>
              <a:rPr lang="ru-RU" sz="3200"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Через дупло на дереве</a:t>
            </a:r>
            <a:endParaRPr lang="ru-RU" sz="3200" b="1" dirty="0" smtClean="0">
              <a:latin typeface="Times New Roman" pitchFamily="18" charset="0"/>
              <a:cs typeface="Times New Roman" pitchFamily="18" charset="0"/>
            </a:endParaRPr>
          </a:p>
          <a:p>
            <a:pPr>
              <a:buNone/>
            </a:pPr>
            <a:endParaRPr lang="ru-RU" dirty="0"/>
          </a:p>
        </p:txBody>
      </p:sp>
      <p:pic>
        <p:nvPicPr>
          <p:cNvPr id="6" name="Рисунок 5" descr="643829835_643829835forumtonnel.gif"/>
          <p:cNvPicPr>
            <a:picLocks noChangeAspect="1"/>
          </p:cNvPicPr>
          <p:nvPr/>
        </p:nvPicPr>
        <p:blipFill>
          <a:blip r:embed="rId4" cstate="email"/>
          <a:stretch>
            <a:fillRect/>
          </a:stretch>
        </p:blipFill>
        <p:spPr>
          <a:xfrm>
            <a:off x="4688893" y="1484784"/>
            <a:ext cx="3843547" cy="48245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p:cTn id="7"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9" name="Содержимое 8"/>
          <p:cNvSpPr>
            <a:spLocks noGrp="1"/>
          </p:cNvSpPr>
          <p:nvPr>
            <p:ph sz="half" idx="1"/>
          </p:nvPr>
        </p:nvSpPr>
        <p:spPr/>
        <p:txBody>
          <a:bodyPr>
            <a:normAutofit lnSpcReduction="10000"/>
          </a:bodyPr>
          <a:lstStyle/>
          <a:p>
            <a:pPr lvl="0">
              <a:buNone/>
            </a:pPr>
            <a:r>
              <a:rPr lang="ru-RU" sz="3200" dirty="0" smtClean="0"/>
              <a:t>    </a:t>
            </a:r>
            <a:r>
              <a:rPr lang="ru-RU" sz="3200" dirty="0" smtClean="0">
                <a:latin typeface="Times New Roman" pitchFamily="18" charset="0"/>
                <a:cs typeface="Times New Roman" pitchFamily="18" charset="0"/>
              </a:rPr>
              <a:t>Как солдату удалось взять деньги из сундуков, если на них сидели собаки?</a:t>
            </a:r>
          </a:p>
          <a:p>
            <a:pPr>
              <a:buNone/>
            </a:pPr>
            <a:r>
              <a:rPr lang="ru-RU" sz="3200"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Он сажал собак на синий клетчатый передник</a:t>
            </a:r>
            <a:endParaRPr lang="ru-RU" sz="3200" b="1" dirty="0" smtClean="0">
              <a:latin typeface="Times New Roman" pitchFamily="18" charset="0"/>
              <a:cs typeface="Times New Roman" pitchFamily="18" charset="0"/>
            </a:endParaRPr>
          </a:p>
          <a:p>
            <a:pPr>
              <a:buNone/>
            </a:pPr>
            <a:endParaRPr lang="ru-RU" dirty="0"/>
          </a:p>
        </p:txBody>
      </p:sp>
      <p:pic>
        <p:nvPicPr>
          <p:cNvPr id="11" name="Содержимое 10" descr="ргрр.jpg"/>
          <p:cNvPicPr>
            <a:picLocks noGrp="1" noChangeAspect="1"/>
          </p:cNvPicPr>
          <p:nvPr>
            <p:ph sz="half" idx="2"/>
          </p:nvPr>
        </p:nvPicPr>
        <p:blipFill>
          <a:blip r:embed="rId4" cstate="email"/>
          <a:stretch>
            <a:fillRect/>
          </a:stretch>
        </p:blipFill>
        <p:spPr>
          <a:xfrm>
            <a:off x="4716016" y="1700808"/>
            <a:ext cx="3993292" cy="36657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 calcmode="lin" valueType="num">
                                      <p:cBhvr>
                                        <p:cTn id="7" dur="1000" fill="hold"/>
                                        <p:tgtEl>
                                          <p:spTgt spid="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9" name="Содержимое 8"/>
          <p:cNvSpPr>
            <a:spLocks noGrp="1"/>
          </p:cNvSpPr>
          <p:nvPr>
            <p:ph idx="1"/>
          </p:nvPr>
        </p:nvSpPr>
        <p:spPr/>
        <p:txBody>
          <a:bodyPr>
            <a:noAutofit/>
          </a:bodyPr>
          <a:lstStyle/>
          <a:p>
            <a:pPr lvl="0">
              <a:buNone/>
            </a:pPr>
            <a:r>
              <a:rPr lang="ru-RU"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Почему принцесса «живет в огромном медном замке, за высокими стенами. Никто, кроме самого короля, не смеет ни войти туда, ни выйти оттуда»?</a:t>
            </a:r>
          </a:p>
          <a:p>
            <a:pPr lvl="0">
              <a:buNone/>
            </a:pPr>
            <a:r>
              <a:rPr lang="ru-RU" i="1" dirty="0" smtClean="0">
                <a:latin typeface="Times New Roman" pitchFamily="18" charset="0"/>
                <a:cs typeface="Times New Roman" pitchFamily="18" charset="0"/>
              </a:rPr>
              <a:t>   </a:t>
            </a:r>
          </a:p>
          <a:p>
            <a:pPr lvl="0">
              <a:buNone/>
            </a:pPr>
            <a:r>
              <a:rPr lang="ru-RU"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Потому что королю предсказали, будто дочь его выйдет замуж за простого солдата, а короли этого не любят</a:t>
            </a:r>
            <a:endParaRPr lang="ru-RU" sz="3200" b="1" dirty="0" smtClean="0">
              <a:latin typeface="Times New Roman" pitchFamily="18" charset="0"/>
              <a:cs typeface="Times New Roman" pitchFamily="18" charset="0"/>
            </a:endParaRPr>
          </a:p>
          <a:p>
            <a:pPr lvl="0">
              <a:buNone/>
            </a:pPr>
            <a:endParaRPr lang="ru-RU" sz="3200" dirty="0"/>
          </a:p>
        </p:txBody>
      </p:sp>
      <p:sp>
        <p:nvSpPr>
          <p:cNvPr id="6" name="Прямоугольник 5">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 calcmode="lin" valueType="num">
                                      <p:cBhvr>
                                        <p:cTn id="7" dur="1000" fill="hold"/>
                                        <p:tgtEl>
                                          <p:spTgt spid="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9" name="Содержимое 8"/>
          <p:cNvSpPr>
            <a:spLocks noGrp="1"/>
          </p:cNvSpPr>
          <p:nvPr>
            <p:ph sz="half" idx="1"/>
          </p:nvPr>
        </p:nvSpPr>
        <p:spPr/>
        <p:txBody>
          <a:bodyPr>
            <a:normAutofit fontScale="92500" lnSpcReduction="20000"/>
          </a:bodyPr>
          <a:lstStyle/>
          <a:p>
            <a:pPr lvl="0">
              <a:buNone/>
            </a:pPr>
            <a:r>
              <a:rPr lang="ru-RU" sz="3500" dirty="0" smtClean="0"/>
              <a:t>    </a:t>
            </a:r>
            <a:r>
              <a:rPr lang="ru-RU" sz="3500" dirty="0" smtClean="0">
                <a:latin typeface="Times New Roman" pitchFamily="18" charset="0"/>
                <a:cs typeface="Times New Roman" pitchFamily="18" charset="0"/>
              </a:rPr>
              <a:t>Какого размера были глаза у собак, сидевших в подземелье?</a:t>
            </a:r>
          </a:p>
          <a:p>
            <a:pPr>
              <a:buNone/>
            </a:pPr>
            <a:r>
              <a:rPr lang="ru-RU" sz="3500" i="1" dirty="0" smtClean="0">
                <a:latin typeface="Times New Roman" pitchFamily="18" charset="0"/>
                <a:cs typeface="Times New Roman" pitchFamily="18" charset="0"/>
              </a:rPr>
              <a:t>    </a:t>
            </a:r>
          </a:p>
          <a:p>
            <a:pPr>
              <a:buNone/>
            </a:pPr>
            <a:r>
              <a:rPr lang="ru-RU" sz="3500" i="1" dirty="0" smtClean="0">
                <a:latin typeface="Times New Roman" pitchFamily="18" charset="0"/>
                <a:cs typeface="Times New Roman" pitchFamily="18" charset="0"/>
              </a:rPr>
              <a:t>   </a:t>
            </a:r>
            <a:r>
              <a:rPr lang="ru-RU" sz="3500" b="1" i="1" dirty="0" smtClean="0">
                <a:latin typeface="Times New Roman" pitchFamily="18" charset="0"/>
                <a:cs typeface="Times New Roman" pitchFamily="18" charset="0"/>
              </a:rPr>
              <a:t>У первой с чайные чашки, у второй с мельничные колеса, у третьей с круглую башню</a:t>
            </a:r>
            <a:endParaRPr lang="ru-RU" sz="3500" b="1" dirty="0" smtClean="0">
              <a:latin typeface="Times New Roman" pitchFamily="18" charset="0"/>
              <a:cs typeface="Times New Roman" pitchFamily="18" charset="0"/>
            </a:endParaRPr>
          </a:p>
          <a:p>
            <a:pPr>
              <a:buNone/>
            </a:pPr>
            <a:endParaRPr lang="ru-RU" dirty="0"/>
          </a:p>
        </p:txBody>
      </p:sp>
      <p:pic>
        <p:nvPicPr>
          <p:cNvPr id="8" name="Содержимое 7" descr="0026.jpg"/>
          <p:cNvPicPr>
            <a:picLocks noGrp="1" noChangeAspect="1"/>
          </p:cNvPicPr>
          <p:nvPr>
            <p:ph sz="half" idx="2"/>
          </p:nvPr>
        </p:nvPicPr>
        <p:blipFill>
          <a:blip r:embed="rId4" cstate="email"/>
          <a:stretch>
            <a:fillRect/>
          </a:stretch>
        </p:blipFill>
        <p:spPr>
          <a:xfrm>
            <a:off x="4860032" y="1484784"/>
            <a:ext cx="3658308" cy="47631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6228184" y="6453336"/>
            <a:ext cx="2915816" cy="369332"/>
          </a:xfrm>
          <a:prstGeom prst="rect">
            <a:avLst/>
          </a:prstGeom>
          <a:noFill/>
        </p:spPr>
        <p:txBody>
          <a:bodyPr wrap="square" rtlCol="0">
            <a:spAutoFit/>
          </a:bodyPr>
          <a:lstStyle/>
          <a:p>
            <a:r>
              <a:rPr lang="ru-RU" b="1" dirty="0" smtClean="0"/>
              <a:t>Художник -  </a:t>
            </a:r>
            <a:r>
              <a:rPr lang="en-US" b="1" dirty="0" err="1" smtClean="0"/>
              <a:t>Heiri</a:t>
            </a:r>
            <a:r>
              <a:rPr lang="en-US" b="1" dirty="0" smtClean="0"/>
              <a:t> </a:t>
            </a:r>
            <a:r>
              <a:rPr lang="en-US" b="1" dirty="0" err="1" smtClean="0"/>
              <a:t>Strub</a:t>
            </a:r>
            <a:endParaRPr 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 calcmode="lin" valueType="num">
                                      <p:cBhvr>
                                        <p:cTn id="7" dur="1000" fill="hold"/>
                                        <p:tgtEl>
                                          <p:spTgt spid="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9" name="Содержимое 8"/>
          <p:cNvSpPr>
            <a:spLocks noGrp="1"/>
          </p:cNvSpPr>
          <p:nvPr>
            <p:ph sz="half" idx="1"/>
          </p:nvPr>
        </p:nvSpPr>
        <p:spPr/>
        <p:txBody>
          <a:bodyPr>
            <a:noAutofit/>
          </a:bodyPr>
          <a:lstStyle/>
          <a:p>
            <a:pPr lvl="0">
              <a:buNone/>
            </a:pPr>
            <a:r>
              <a:rPr lang="ru-RU" sz="3200" dirty="0" smtClean="0">
                <a:latin typeface="Times New Roman" pitchFamily="18" charset="0"/>
                <a:cs typeface="Times New Roman" pitchFamily="18" charset="0"/>
              </a:rPr>
              <a:t>   В чем была волшебная сила огнива?</a:t>
            </a:r>
            <a:endParaRPr lang="ru-RU" sz="3200" b="1"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Если ударишь по кремню, прибежит собака и выполнит любую просьбу</a:t>
            </a:r>
          </a:p>
          <a:p>
            <a:pPr>
              <a:buNone/>
            </a:pPr>
            <a:r>
              <a:rPr lang="ru-RU" sz="3200" b="1" i="1" dirty="0" smtClean="0">
                <a:latin typeface="Times New Roman" pitchFamily="18" charset="0"/>
                <a:cs typeface="Times New Roman" pitchFamily="18" charset="0"/>
              </a:rPr>
              <a:t>   </a:t>
            </a:r>
            <a:endParaRPr lang="ru-RU" sz="3200" dirty="0"/>
          </a:p>
        </p:txBody>
      </p:sp>
      <p:sp>
        <p:nvSpPr>
          <p:cNvPr id="12" name="Содержимое 11"/>
          <p:cNvSpPr>
            <a:spLocks noGrp="1"/>
          </p:cNvSpPr>
          <p:nvPr>
            <p:ph sz="half" idx="2"/>
          </p:nvPr>
        </p:nvSpPr>
        <p:spPr/>
        <p:txBody>
          <a:bodyPr>
            <a:normAutofit/>
          </a:bodyPr>
          <a:lstStyle/>
          <a:p>
            <a:pPr>
              <a:buNone/>
            </a:pPr>
            <a:r>
              <a:rPr lang="ru-RU" b="1" i="1" dirty="0" smtClean="0">
                <a:latin typeface="Times New Roman" pitchFamily="18" charset="0"/>
                <a:cs typeface="Times New Roman" pitchFamily="18" charset="0"/>
              </a:rPr>
              <a:t>   </a:t>
            </a:r>
          </a:p>
        </p:txBody>
      </p:sp>
      <p:pic>
        <p:nvPicPr>
          <p:cNvPr id="14" name="Рисунок 13" descr="420397_original.jpg"/>
          <p:cNvPicPr>
            <a:picLocks noChangeAspect="1"/>
          </p:cNvPicPr>
          <p:nvPr/>
        </p:nvPicPr>
        <p:blipFill>
          <a:blip r:embed="rId4" cstate="email"/>
          <a:stretch>
            <a:fillRect/>
          </a:stretch>
        </p:blipFill>
        <p:spPr>
          <a:xfrm>
            <a:off x="5076056" y="1412776"/>
            <a:ext cx="3467905" cy="48965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p:cTn id="7" dur="1000" fill="hold"/>
                                        <p:tgtEl>
                                          <p:spTgt spid="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4"/>
          <p:cNvSpPr>
            <a:spLocks noGrp="1"/>
          </p:cNvSpPr>
          <p:nvPr>
            <p:ph type="title"/>
          </p:nvPr>
        </p:nvSpPr>
        <p:spPr/>
        <p:txBody>
          <a:bodyPr>
            <a:normAutofit/>
          </a:bodyPr>
          <a:lstStyle/>
          <a:p>
            <a:r>
              <a:rPr lang="ru-RU" sz="4800" b="1" dirty="0" smtClean="0">
                <a:solidFill>
                  <a:schemeClr val="tx2"/>
                </a:solidFill>
                <a:latin typeface="Monotype Corsiva" pitchFamily="66" charset="0"/>
              </a:rPr>
              <a:t> «Огниво»</a:t>
            </a:r>
            <a:endParaRPr lang="ru-RU" sz="4800" dirty="0"/>
          </a:p>
        </p:txBody>
      </p:sp>
      <p:sp>
        <p:nvSpPr>
          <p:cNvPr id="9" name="Содержимое 8"/>
          <p:cNvSpPr>
            <a:spLocks noGrp="1"/>
          </p:cNvSpPr>
          <p:nvPr>
            <p:ph idx="1"/>
          </p:nvPr>
        </p:nvSpPr>
        <p:spPr/>
        <p:txBody>
          <a:bodyPr>
            <a:noAutofit/>
          </a:bodyPr>
          <a:lstStyle/>
          <a:p>
            <a:pPr lvl="0">
              <a:buNone/>
            </a:pPr>
            <a:r>
              <a:rPr lang="ru-RU" dirty="0" smtClean="0">
                <a:latin typeface="Times New Roman" pitchFamily="18" charset="0"/>
                <a:cs typeface="Times New Roman" pitchFamily="18" charset="0"/>
              </a:rPr>
              <a:t>   Старуха фрейлина выследила, куда собака унесла принцессу, и поставила на воротах дома крест. Почему наутро никто не смог отыскать нужные ворота?</a:t>
            </a:r>
          </a:p>
          <a:p>
            <a:pPr>
              <a:buNone/>
            </a:pPr>
            <a:r>
              <a:rPr lang="ru-RU" i="1" dirty="0" smtClean="0">
                <a:latin typeface="Times New Roman" pitchFamily="18" charset="0"/>
                <a:cs typeface="Times New Roman" pitchFamily="18" charset="0"/>
              </a:rPr>
              <a:t>   </a:t>
            </a:r>
          </a:p>
          <a:p>
            <a:pPr>
              <a:buNone/>
            </a:pPr>
            <a:r>
              <a:rPr lang="ru-RU"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Потому что собака поставила кресты на всех воротах</a:t>
            </a:r>
            <a:endParaRPr lang="ru-RU" sz="32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 calcmode="lin" valueType="num">
                                      <p:cBhvr>
                                        <p:cTn id="7" dur="1000" fill="hold"/>
                                        <p:tgtEl>
                                          <p:spTgt spid="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5949280"/>
            <a:ext cx="7920880" cy="461665"/>
          </a:xfrm>
          <a:prstGeom prst="rect">
            <a:avLst/>
          </a:prstGeom>
          <a:noFill/>
        </p:spPr>
        <p:txBody>
          <a:bodyPr wrap="square" rtlCol="0">
            <a:spAutoFit/>
          </a:bodyPr>
          <a:lstStyle/>
          <a:p>
            <a:r>
              <a:rPr lang="ru-RU" sz="2400" b="1" dirty="0" smtClean="0"/>
              <a:t>Дом Х.К.Андерсена в Оденсе. Дания</a:t>
            </a:r>
            <a:endParaRPr lang="ru-RU" sz="2400" b="1" dirty="0"/>
          </a:p>
        </p:txBody>
      </p:sp>
      <p:pic>
        <p:nvPicPr>
          <p:cNvPr id="7" name="Содержимое 6" descr="798820_original.jpg"/>
          <p:cNvPicPr>
            <a:picLocks noGrp="1" noChangeAspect="1"/>
          </p:cNvPicPr>
          <p:nvPr>
            <p:ph idx="1"/>
          </p:nvPr>
        </p:nvPicPr>
        <p:blipFill>
          <a:blip r:embed="rId2" cstate="email"/>
          <a:stretch>
            <a:fillRect/>
          </a:stretch>
        </p:blipFill>
        <p:spPr>
          <a:xfrm>
            <a:off x="683568" y="692696"/>
            <a:ext cx="7792666" cy="51976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«Принцесса на горошине»</a:t>
            </a:r>
            <a:endParaRPr lang="ru-RU" sz="4800" dirty="0"/>
          </a:p>
        </p:txBody>
      </p:sp>
      <p:sp>
        <p:nvSpPr>
          <p:cNvPr id="5" name="Содержимое 4"/>
          <p:cNvSpPr>
            <a:spLocks noGrp="1"/>
          </p:cNvSpPr>
          <p:nvPr>
            <p:ph sz="half" idx="1"/>
          </p:nvPr>
        </p:nvSpPr>
        <p:spPr>
          <a:xfrm>
            <a:off x="457200" y="1600200"/>
            <a:ext cx="4402832" cy="4781128"/>
          </a:xfrm>
        </p:spPr>
        <p:txBody>
          <a:bodyPr>
            <a:normAutofit fontScale="77500" lnSpcReduction="20000"/>
          </a:bodyPr>
          <a:lstStyle/>
          <a:p>
            <a:pPr lvl="0">
              <a:buNone/>
            </a:pPr>
            <a:r>
              <a:rPr lang="ru-RU" sz="4100" dirty="0" smtClean="0">
                <a:latin typeface="Times New Roman" pitchFamily="18" charset="0"/>
                <a:cs typeface="Times New Roman" pitchFamily="18" charset="0"/>
              </a:rPr>
              <a:t>   Как король и королева определили, что принцесса настоящая?</a:t>
            </a:r>
            <a:endParaRPr lang="ru-RU" sz="4100" i="1" dirty="0" smtClean="0">
              <a:latin typeface="Times New Roman" pitchFamily="18" charset="0"/>
              <a:cs typeface="Times New Roman" pitchFamily="18" charset="0"/>
            </a:endParaRPr>
          </a:p>
          <a:p>
            <a:pPr>
              <a:buNone/>
            </a:pPr>
            <a:r>
              <a:rPr lang="ru-RU" sz="4100" i="1" dirty="0" smtClean="0">
                <a:latin typeface="Times New Roman" pitchFamily="18" charset="0"/>
                <a:cs typeface="Times New Roman" pitchFamily="18" charset="0"/>
              </a:rPr>
              <a:t>    </a:t>
            </a:r>
            <a:r>
              <a:rPr lang="ru-RU" sz="4100" b="1" i="1" dirty="0" smtClean="0">
                <a:latin typeface="Times New Roman" pitchFamily="18" charset="0"/>
                <a:cs typeface="Times New Roman" pitchFamily="18" charset="0"/>
              </a:rPr>
              <a:t>Ей очень плохо спалось. Она почувствовала горошину через 40 тюфяков и пуховиков</a:t>
            </a: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6906ab877d91eb9d02ecbf50ae8.jpg"/>
          <p:cNvPicPr>
            <a:picLocks noGrp="1" noChangeAspect="1"/>
          </p:cNvPicPr>
          <p:nvPr>
            <p:ph sz="half" idx="2"/>
          </p:nvPr>
        </p:nvPicPr>
        <p:blipFill>
          <a:blip r:embed="rId4" cstate="email"/>
          <a:stretch>
            <a:fillRect/>
          </a:stretch>
        </p:blipFill>
        <p:spPr>
          <a:xfrm>
            <a:off x="4932040" y="1412776"/>
            <a:ext cx="3512967" cy="48989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a:t>
            </a:r>
            <a:r>
              <a:rPr lang="ru-RU" sz="4800" b="1" dirty="0" err="1" smtClean="0">
                <a:solidFill>
                  <a:schemeClr val="tx2"/>
                </a:solidFill>
                <a:latin typeface="Monotype Corsiva" pitchFamily="66" charset="0"/>
              </a:rPr>
              <a:t>Дюймовочка</a:t>
            </a:r>
            <a:r>
              <a:rPr lang="ru-RU" sz="4800" b="1" dirty="0" smtClean="0">
                <a:solidFill>
                  <a:schemeClr val="tx2"/>
                </a:solidFill>
                <a:latin typeface="Monotype Corsiva" pitchFamily="66" charset="0"/>
              </a:rPr>
              <a:t>»</a:t>
            </a:r>
            <a:endParaRPr lang="ru-RU" sz="4800" dirty="0"/>
          </a:p>
        </p:txBody>
      </p:sp>
      <p:sp>
        <p:nvSpPr>
          <p:cNvPr id="5" name="Содержимое 4"/>
          <p:cNvSpPr>
            <a:spLocks noGrp="1"/>
          </p:cNvSpPr>
          <p:nvPr>
            <p:ph sz="half" idx="1"/>
          </p:nvPr>
        </p:nvSpPr>
        <p:spPr>
          <a:xfrm>
            <a:off x="457200" y="1600200"/>
            <a:ext cx="4038600" cy="4781128"/>
          </a:xfrm>
        </p:spPr>
        <p:txBody>
          <a:bodyPr>
            <a:normAutofit/>
          </a:bodyPr>
          <a:lstStyle/>
          <a:p>
            <a:pPr lvl="0">
              <a:buNone/>
            </a:pPr>
            <a:r>
              <a:rPr lang="ru-RU" sz="41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Как появилась на свет </a:t>
            </a:r>
            <a:r>
              <a:rPr lang="ru-RU" sz="3200" dirty="0" err="1" smtClean="0">
                <a:latin typeface="Times New Roman" pitchFamily="18" charset="0"/>
                <a:cs typeface="Times New Roman" pitchFamily="18" charset="0"/>
              </a:rPr>
              <a:t>Дюймовочка</a:t>
            </a:r>
            <a:r>
              <a:rPr lang="ru-RU" sz="3200" dirty="0" smtClean="0">
                <a:latin typeface="Times New Roman" pitchFamily="18" charset="0"/>
                <a:cs typeface="Times New Roman" pitchFamily="18" charset="0"/>
              </a:rPr>
              <a:t>?</a:t>
            </a:r>
          </a:p>
          <a:p>
            <a:pPr lvl="0">
              <a:buNone/>
            </a:pPr>
            <a:r>
              <a:rPr lang="ru-RU" sz="3200" dirty="0" smtClean="0">
                <a:latin typeface="Times New Roman" pitchFamily="18" charset="0"/>
                <a:cs typeface="Times New Roman" pitchFamily="18" charset="0"/>
              </a:rPr>
              <a:t>    </a:t>
            </a:r>
          </a:p>
          <a:p>
            <a:pPr lvl="0">
              <a:buNone/>
            </a:pPr>
            <a:r>
              <a:rPr lang="ru-RU" sz="3200" b="1" i="1" dirty="0" smtClean="0">
                <a:latin typeface="Times New Roman" pitchFamily="18" charset="0"/>
                <a:cs typeface="Times New Roman" pitchFamily="18" charset="0"/>
              </a:rPr>
              <a:t>   Из цветка, который вырос из ячменного зернышка</a:t>
            </a:r>
            <a:endParaRPr lang="ru-RU" sz="3200" b="1" i="1" dirty="0">
              <a:latin typeface="Times New Roman" pitchFamily="18" charset="0"/>
              <a:cs typeface="Times New Roman" pitchFamily="18" charset="0"/>
            </a:endParaRPr>
          </a:p>
        </p:txBody>
      </p:sp>
      <p:pic>
        <p:nvPicPr>
          <p:cNvPr id="8" name="Содержимое 7" descr="duym.gif"/>
          <p:cNvPicPr>
            <a:picLocks noGrp="1" noChangeAspect="1"/>
          </p:cNvPicPr>
          <p:nvPr>
            <p:ph sz="half" idx="2"/>
          </p:nvPr>
        </p:nvPicPr>
        <p:blipFill>
          <a:blip r:embed="rId4" cstate="email"/>
          <a:stretch>
            <a:fillRect/>
          </a:stretch>
        </p:blipFill>
        <p:spPr>
          <a:xfrm>
            <a:off x="5292080" y="1452812"/>
            <a:ext cx="3265324" cy="4715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11b0e949b48c.jpg"/>
          <p:cNvPicPr>
            <a:picLocks noGrp="1" noChangeAspect="1"/>
          </p:cNvPicPr>
          <p:nvPr>
            <p:ph sz="half" idx="2"/>
          </p:nvPr>
        </p:nvPicPr>
        <p:blipFill>
          <a:blip r:embed="rId2" cstate="email"/>
          <a:stretch>
            <a:fillRect/>
          </a:stretch>
        </p:blipFill>
        <p:spPr>
          <a:xfrm>
            <a:off x="4683794" y="1700809"/>
            <a:ext cx="4003005" cy="42484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a:t>
            </a:r>
            <a:r>
              <a:rPr lang="ru-RU" sz="4800" b="1" dirty="0" err="1" smtClean="0">
                <a:solidFill>
                  <a:schemeClr val="tx2"/>
                </a:solidFill>
                <a:latin typeface="Monotype Corsiva" pitchFamily="66" charset="0"/>
              </a:rPr>
              <a:t>Дюймовочка</a:t>
            </a:r>
            <a:r>
              <a:rPr lang="ru-RU" sz="4800" b="1" dirty="0" smtClean="0">
                <a:solidFill>
                  <a:schemeClr val="tx2"/>
                </a:solidFill>
                <a:latin typeface="Monotype Corsiva" pitchFamily="66" charset="0"/>
              </a:rPr>
              <a:t>»</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Как </a:t>
            </a:r>
            <a:r>
              <a:rPr lang="ru-RU" sz="3200" dirty="0" err="1" smtClean="0">
                <a:latin typeface="Times New Roman" pitchFamily="18" charset="0"/>
                <a:cs typeface="Times New Roman" pitchFamily="18" charset="0"/>
              </a:rPr>
              <a:t>Дюймовочке</a:t>
            </a:r>
            <a:r>
              <a:rPr lang="ru-RU" sz="3200" dirty="0" smtClean="0">
                <a:latin typeface="Times New Roman" pitchFamily="18" charset="0"/>
                <a:cs typeface="Times New Roman" pitchFamily="18" charset="0"/>
              </a:rPr>
              <a:t> удалось вырваться от жабы?</a:t>
            </a: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Рыбки перекусили стебель  кувшинки, на которой она сидела. Листок с девочкой уплыл</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a:t>
            </a:r>
            <a:r>
              <a:rPr lang="ru-RU" sz="4800" b="1" dirty="0" err="1" smtClean="0">
                <a:solidFill>
                  <a:schemeClr val="tx2"/>
                </a:solidFill>
                <a:latin typeface="Monotype Corsiva" pitchFamily="66" charset="0"/>
              </a:rPr>
              <a:t>Дюймовочка</a:t>
            </a:r>
            <a:r>
              <a:rPr lang="ru-RU" sz="4800" b="1" dirty="0" smtClean="0">
                <a:solidFill>
                  <a:schemeClr val="tx2"/>
                </a:solidFill>
                <a:latin typeface="Monotype Corsiva" pitchFamily="66" charset="0"/>
              </a:rPr>
              <a:t>»</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4400" dirty="0" smtClean="0"/>
              <a:t>   </a:t>
            </a:r>
            <a:r>
              <a:rPr lang="ru-RU" sz="3200" dirty="0" smtClean="0">
                <a:latin typeface="Times New Roman" pitchFamily="18" charset="0"/>
                <a:cs typeface="Times New Roman" pitchFamily="18" charset="0"/>
              </a:rPr>
              <a:t>Что в </a:t>
            </a:r>
            <a:r>
              <a:rPr lang="ru-RU" sz="3200" dirty="0" err="1" smtClean="0">
                <a:latin typeface="Times New Roman" pitchFamily="18" charset="0"/>
                <a:cs typeface="Times New Roman" pitchFamily="18" charset="0"/>
              </a:rPr>
              <a:t>Дюймовочке</a:t>
            </a:r>
            <a:r>
              <a:rPr lang="ru-RU" sz="3200" dirty="0" smtClean="0">
                <a:latin typeface="Times New Roman" pitchFamily="18" charset="0"/>
                <a:cs typeface="Times New Roman" pitchFamily="18" charset="0"/>
              </a:rPr>
              <a:t> очень не понравилось майским жукам?</a:t>
            </a:r>
          </a:p>
          <a:p>
            <a:pPr>
              <a:buNone/>
            </a:pPr>
            <a:r>
              <a:rPr lang="ru-RU" sz="3200"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У нее только две ножки, нет усиков и тонкая талия</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vna3_18.jpg"/>
          <p:cNvPicPr>
            <a:picLocks noGrp="1" noChangeAspect="1"/>
          </p:cNvPicPr>
          <p:nvPr>
            <p:ph sz="half" idx="2"/>
          </p:nvPr>
        </p:nvPicPr>
        <p:blipFill>
          <a:blip r:embed="rId4" cstate="email"/>
          <a:stretch>
            <a:fillRect/>
          </a:stretch>
        </p:blipFill>
        <p:spPr>
          <a:xfrm>
            <a:off x="4765835" y="1600200"/>
            <a:ext cx="3803330"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a:t>
            </a:r>
            <a:r>
              <a:rPr lang="ru-RU" sz="4800" b="1" dirty="0" err="1" smtClean="0">
                <a:solidFill>
                  <a:schemeClr val="tx2"/>
                </a:solidFill>
                <a:latin typeface="Monotype Corsiva" pitchFamily="66" charset="0"/>
              </a:rPr>
              <a:t>Дюймовочка</a:t>
            </a:r>
            <a:r>
              <a:rPr lang="ru-RU" sz="4800" b="1" dirty="0" smtClean="0">
                <a:solidFill>
                  <a:schemeClr val="tx2"/>
                </a:solidFill>
                <a:latin typeface="Monotype Corsiva" pitchFamily="66" charset="0"/>
              </a:rPr>
              <a:t>»</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t>    </a:t>
            </a:r>
            <a:r>
              <a:rPr lang="ru-RU" sz="3200" dirty="0" smtClean="0">
                <a:latin typeface="Times New Roman" pitchFamily="18" charset="0"/>
                <a:cs typeface="Times New Roman" pitchFamily="18" charset="0"/>
              </a:rPr>
              <a:t>Какой подарок преподнесли </a:t>
            </a:r>
            <a:r>
              <a:rPr lang="ru-RU" sz="3200" dirty="0" err="1" smtClean="0">
                <a:latin typeface="Times New Roman" pitchFamily="18" charset="0"/>
                <a:cs typeface="Times New Roman" pitchFamily="18" charset="0"/>
              </a:rPr>
              <a:t>Дюймовочке</a:t>
            </a:r>
            <a:r>
              <a:rPr lang="ru-RU" sz="3200" dirty="0" smtClean="0">
                <a:latin typeface="Times New Roman" pitchFamily="18" charset="0"/>
                <a:cs typeface="Times New Roman" pitchFamily="18" charset="0"/>
              </a:rPr>
              <a:t> эльфы?</a:t>
            </a:r>
          </a:p>
          <a:p>
            <a:pPr lvl="0">
              <a:buNone/>
            </a:pPr>
            <a:r>
              <a:rPr lang="ru-RU" sz="3200" i="1" dirty="0" smtClean="0">
                <a:latin typeface="Times New Roman" pitchFamily="18" charset="0"/>
                <a:cs typeface="Times New Roman" pitchFamily="18" charset="0"/>
              </a:rPr>
              <a:t>   </a:t>
            </a:r>
          </a:p>
          <a:p>
            <a:pPr lvl="0">
              <a:buNone/>
            </a:pPr>
            <a:endParaRPr lang="ru-RU" sz="3200" i="1" dirty="0" smtClean="0">
              <a:latin typeface="Times New Roman" pitchFamily="18" charset="0"/>
              <a:cs typeface="Times New Roman" pitchFamily="18" charset="0"/>
            </a:endParaRPr>
          </a:p>
          <a:p>
            <a:pPr lvl="0">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Пару прозрачных стрекозиных крылышек</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10" name="Содержимое 9" descr="125637153002776920.jpg"/>
          <p:cNvPicPr>
            <a:picLocks noGrp="1" noChangeAspect="1"/>
          </p:cNvPicPr>
          <p:nvPr>
            <p:ph sz="half" idx="2"/>
          </p:nvPr>
        </p:nvPicPr>
        <p:blipFill>
          <a:blip r:embed="rId5" cstate="email"/>
          <a:stretch>
            <a:fillRect/>
          </a:stretch>
        </p:blipFill>
        <p:spPr>
          <a:xfrm>
            <a:off x="4827067" y="1412776"/>
            <a:ext cx="3677661" cy="48965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644008" y="6309320"/>
            <a:ext cx="4499992" cy="369332"/>
          </a:xfrm>
          <a:prstGeom prst="rect">
            <a:avLst/>
          </a:prstGeom>
          <a:noFill/>
        </p:spPr>
        <p:txBody>
          <a:bodyPr wrap="square" rtlCol="0">
            <a:spAutoFit/>
          </a:bodyPr>
          <a:lstStyle/>
          <a:p>
            <a:r>
              <a:rPr lang="ru-RU" b="1" dirty="0" smtClean="0"/>
              <a:t>Художник – Виктор Алексеев (1902 – 1945)</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16.jpg"/>
          <p:cNvPicPr>
            <a:picLocks noGrp="1" noChangeAspect="1"/>
          </p:cNvPicPr>
          <p:nvPr>
            <p:ph sz="half" idx="2"/>
          </p:nvPr>
        </p:nvPicPr>
        <p:blipFill>
          <a:blip r:embed="rId2" cstate="email"/>
          <a:stretch>
            <a:fillRect/>
          </a:stretch>
        </p:blipFill>
        <p:spPr>
          <a:xfrm>
            <a:off x="4807546" y="1484784"/>
            <a:ext cx="3728051" cy="48245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«Дикие лебеди»</a:t>
            </a:r>
            <a:endParaRPr lang="ru-RU" sz="4800" dirty="0"/>
          </a:p>
        </p:txBody>
      </p:sp>
      <p:sp>
        <p:nvSpPr>
          <p:cNvPr id="5" name="Содержимое 4"/>
          <p:cNvSpPr>
            <a:spLocks noGrp="1"/>
          </p:cNvSpPr>
          <p:nvPr>
            <p:ph sz="half" idx="1"/>
          </p:nvPr>
        </p:nvSpPr>
        <p:spPr>
          <a:xfrm>
            <a:off x="457200" y="1600200"/>
            <a:ext cx="4402832" cy="4781128"/>
          </a:xfrm>
        </p:spPr>
        <p:txBody>
          <a:bodyPr>
            <a:normAutofit/>
          </a:bodyPr>
          <a:lstStyle/>
          <a:p>
            <a:pPr lvl="0">
              <a:buNone/>
            </a:pPr>
            <a:r>
              <a:rPr lang="ru-RU" sz="3200" dirty="0" smtClean="0">
                <a:latin typeface="Times New Roman" pitchFamily="18" charset="0"/>
                <a:cs typeface="Times New Roman" pitchFamily="18" charset="0"/>
              </a:rPr>
              <a:t>   Как </a:t>
            </a:r>
            <a:r>
              <a:rPr lang="ru-RU" sz="3200" dirty="0" err="1" smtClean="0">
                <a:latin typeface="Times New Roman" pitchFamily="18" charset="0"/>
                <a:cs typeface="Times New Roman" pitchFamily="18" charset="0"/>
              </a:rPr>
              <a:t>Элизе</a:t>
            </a:r>
            <a:r>
              <a:rPr lang="ru-RU" sz="3200" dirty="0" smtClean="0">
                <a:latin typeface="Times New Roman" pitchFamily="18" charset="0"/>
                <a:cs typeface="Times New Roman" pitchFamily="18" charset="0"/>
              </a:rPr>
              <a:t> удалось освободить своих братьев от колдовства?</a:t>
            </a:r>
          </a:p>
          <a:p>
            <a:pPr>
              <a:buNone/>
            </a:pPr>
            <a:r>
              <a:rPr lang="ru-RU" sz="3200" i="1" dirty="0" smtClean="0">
                <a:latin typeface="Times New Roman" pitchFamily="18" charset="0"/>
                <a:cs typeface="Times New Roman" pitchFamily="18" charset="0"/>
              </a:rPr>
              <a:t>    </a:t>
            </a:r>
            <a:endParaRPr lang="ru-RU" sz="3200" b="1"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Она связала из крапивы одиннадцать рубашек</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
        <p:nvSpPr>
          <p:cNvPr id="6" name="TextBox 5"/>
          <p:cNvSpPr txBox="1"/>
          <p:nvPr/>
        </p:nvSpPr>
        <p:spPr>
          <a:xfrm>
            <a:off x="4788024" y="6309320"/>
            <a:ext cx="4355976" cy="369332"/>
          </a:xfrm>
          <a:prstGeom prst="rect">
            <a:avLst/>
          </a:prstGeom>
          <a:noFill/>
        </p:spPr>
        <p:txBody>
          <a:bodyPr wrap="square" rtlCol="0">
            <a:spAutoFit/>
          </a:bodyPr>
          <a:lstStyle/>
          <a:p>
            <a:r>
              <a:rPr lang="ru-RU" b="1" dirty="0" smtClean="0"/>
              <a:t>Художники - Э. Булатов и О. Васильев </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«Дикие лебеди»</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Когда принцы в могли принимать человеческий облик?</a:t>
            </a:r>
          </a:p>
          <a:p>
            <a:pPr>
              <a:buNone/>
            </a:pPr>
            <a:endParaRPr lang="ru-RU" sz="3200" b="1"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Когда садилось солнце</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imgu639.jpg"/>
          <p:cNvPicPr>
            <a:picLocks noGrp="1" noChangeAspect="1"/>
          </p:cNvPicPr>
          <p:nvPr>
            <p:ph sz="half" idx="2"/>
          </p:nvPr>
        </p:nvPicPr>
        <p:blipFill>
          <a:blip r:embed="rId4" cstate="email"/>
          <a:stretch>
            <a:fillRect/>
          </a:stretch>
        </p:blipFill>
        <p:spPr>
          <a:xfrm>
            <a:off x="5220072" y="1484784"/>
            <a:ext cx="3296702" cy="49611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Содержимое 10" descr="1268252866_600350612dfa.jpg"/>
          <p:cNvPicPr>
            <a:picLocks noGrp="1" noChangeAspect="1"/>
          </p:cNvPicPr>
          <p:nvPr>
            <p:ph sz="half" idx="2"/>
          </p:nvPr>
        </p:nvPicPr>
        <p:blipFill>
          <a:blip r:embed="rId2" cstate="email"/>
          <a:stretch>
            <a:fillRect/>
          </a:stretch>
        </p:blipFill>
        <p:spPr>
          <a:xfrm>
            <a:off x="3275856" y="1772816"/>
            <a:ext cx="5332156" cy="39604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«Дикие лебеди»</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Какое условие должна была выполнить </a:t>
            </a:r>
            <a:r>
              <a:rPr lang="ru-RU" sz="3200" dirty="0" err="1" smtClean="0">
                <a:latin typeface="Times New Roman" pitchFamily="18" charset="0"/>
                <a:cs typeface="Times New Roman" pitchFamily="18" charset="0"/>
              </a:rPr>
              <a:t>Элиза</a:t>
            </a:r>
            <a:r>
              <a:rPr lang="ru-RU" sz="3200" dirty="0" smtClean="0">
                <a:latin typeface="Times New Roman" pitchFamily="18" charset="0"/>
                <a:cs typeface="Times New Roman" pitchFamily="18" charset="0"/>
              </a:rPr>
              <a:t>, пока она плела рубашки своим братьям?</a:t>
            </a:r>
          </a:p>
          <a:p>
            <a:pPr>
              <a:buNone/>
            </a:pPr>
            <a:r>
              <a:rPr lang="ru-RU" sz="3200" b="1"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Она не должна была произнести ни слова</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
        <p:nvSpPr>
          <p:cNvPr id="6" name="TextBox 5"/>
          <p:cNvSpPr txBox="1"/>
          <p:nvPr/>
        </p:nvSpPr>
        <p:spPr>
          <a:xfrm>
            <a:off x="4391472" y="5805264"/>
            <a:ext cx="4752528" cy="369332"/>
          </a:xfrm>
          <a:prstGeom prst="rect">
            <a:avLst/>
          </a:prstGeom>
          <a:noFill/>
        </p:spPr>
        <p:txBody>
          <a:bodyPr wrap="square" rtlCol="0">
            <a:spAutoFit/>
          </a:bodyPr>
          <a:lstStyle/>
          <a:p>
            <a:r>
              <a:rPr lang="ru-RU" b="1" dirty="0" smtClean="0"/>
              <a:t>Художник – </a:t>
            </a:r>
            <a:r>
              <a:rPr lang="ru-RU" b="1" dirty="0" err="1" smtClean="0"/>
              <a:t>Марайа</a:t>
            </a:r>
            <a:r>
              <a:rPr lang="ru-RU" b="1" dirty="0" smtClean="0"/>
              <a:t> </a:t>
            </a:r>
            <a:r>
              <a:rPr lang="ru-RU" b="1" dirty="0" err="1" smtClean="0"/>
              <a:t>Либико</a:t>
            </a:r>
            <a:r>
              <a:rPr lang="ru-RU" b="1" dirty="0" smtClean="0"/>
              <a:t> (1912 – 1983)</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«Стойкий оловянный солдатик»</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4400" dirty="0" smtClean="0"/>
              <a:t>   </a:t>
            </a:r>
            <a:r>
              <a:rPr lang="ru-RU" sz="3200" dirty="0" smtClean="0">
                <a:latin typeface="Times New Roman" pitchFamily="18" charset="0"/>
                <a:cs typeface="Times New Roman" pitchFamily="18" charset="0"/>
              </a:rPr>
              <a:t>В кого был влюблен стойкий оловянный солдатик?</a:t>
            </a:r>
          </a:p>
          <a:p>
            <a:pPr>
              <a:buNone/>
            </a:pPr>
            <a:r>
              <a:rPr lang="ru-RU" sz="3200" i="1" dirty="0" smtClean="0">
                <a:latin typeface="Times New Roman" pitchFamily="18" charset="0"/>
                <a:cs typeface="Times New Roman" pitchFamily="18" charset="0"/>
              </a:rPr>
              <a:t>   </a:t>
            </a:r>
          </a:p>
          <a:p>
            <a:pPr>
              <a:buNone/>
            </a:pPr>
            <a:endParaRPr lang="ru-RU" sz="3200" b="1"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В бумажную танцовщицу</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1068595.jpg"/>
          <p:cNvPicPr>
            <a:picLocks noGrp="1" noChangeAspect="1"/>
          </p:cNvPicPr>
          <p:nvPr>
            <p:ph sz="half" idx="2"/>
          </p:nvPr>
        </p:nvPicPr>
        <p:blipFill>
          <a:blip r:embed="rId4" cstate="email"/>
          <a:stretch>
            <a:fillRect/>
          </a:stretch>
        </p:blipFill>
        <p:spPr>
          <a:xfrm>
            <a:off x="4932040" y="1412776"/>
            <a:ext cx="3600400" cy="49096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«Стойкий оловянный солдатик»</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Почему один из оловянных солдатиков оказался без ноги?</a:t>
            </a:r>
          </a:p>
          <a:p>
            <a:pPr>
              <a:buNone/>
            </a:pPr>
            <a:endParaRPr lang="ru-RU" sz="3200" i="1" dirty="0" smtClean="0">
              <a:latin typeface="Times New Roman" pitchFamily="18" charset="0"/>
              <a:cs typeface="Times New Roman" pitchFamily="18" charset="0"/>
            </a:endParaRPr>
          </a:p>
          <a:p>
            <a:pPr>
              <a:buNone/>
            </a:pPr>
            <a:endParaRPr lang="ru-RU" sz="3200" i="1" dirty="0" smtClean="0">
              <a:latin typeface="Times New Roman" pitchFamily="18" charset="0"/>
              <a:cs typeface="Times New Roman" pitchFamily="18" charset="0"/>
            </a:endParaRP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Его отливали последним, и олова немного не хватило</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0_757be_e4b4ceeb_M.jpg"/>
          <p:cNvPicPr>
            <a:picLocks noGrp="1" noChangeAspect="1"/>
          </p:cNvPicPr>
          <p:nvPr>
            <p:ph sz="half" idx="2"/>
          </p:nvPr>
        </p:nvPicPr>
        <p:blipFill>
          <a:blip r:embed="rId4" cstate="email"/>
          <a:stretch>
            <a:fillRect/>
          </a:stretch>
        </p:blipFill>
        <p:spPr>
          <a:xfrm>
            <a:off x="4888386" y="1700808"/>
            <a:ext cx="3689210" cy="41764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5292080" y="5949280"/>
            <a:ext cx="3851920" cy="369332"/>
          </a:xfrm>
          <a:prstGeom prst="rect">
            <a:avLst/>
          </a:prstGeom>
          <a:noFill/>
        </p:spPr>
        <p:txBody>
          <a:bodyPr wrap="square" rtlCol="0">
            <a:spAutoFit/>
          </a:bodyPr>
          <a:lstStyle/>
          <a:p>
            <a:r>
              <a:rPr lang="ru-RU" b="1" dirty="0" smtClean="0"/>
              <a:t>Художник – Валентин Родионов</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120117223846авава.jpg"/>
          <p:cNvPicPr>
            <a:picLocks noGrp="1" noChangeAspect="1"/>
          </p:cNvPicPr>
          <p:nvPr>
            <p:ph sz="half" idx="2"/>
          </p:nvPr>
        </p:nvPicPr>
        <p:blipFill>
          <a:blip r:embed="rId2" cstate="email"/>
          <a:stretch>
            <a:fillRect/>
          </a:stretch>
        </p:blipFill>
        <p:spPr>
          <a:xfrm>
            <a:off x="4932040" y="1628800"/>
            <a:ext cx="4038600" cy="4013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120117223847.jpg"/>
          <p:cNvPicPr>
            <a:picLocks noChangeAspect="1"/>
          </p:cNvPicPr>
          <p:nvPr/>
        </p:nvPicPr>
        <p:blipFill>
          <a:blip r:embed="rId3" cstate="email"/>
          <a:stretch>
            <a:fillRect/>
          </a:stretch>
        </p:blipFill>
        <p:spPr>
          <a:xfrm>
            <a:off x="0" y="0"/>
            <a:ext cx="3289147"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Заголовок 3"/>
          <p:cNvSpPr>
            <a:spLocks noGrp="1"/>
          </p:cNvSpPr>
          <p:nvPr>
            <p:ph type="title"/>
          </p:nvPr>
        </p:nvSpPr>
        <p:spPr/>
        <p:txBody>
          <a:bodyPr>
            <a:normAutofit/>
          </a:bodyPr>
          <a:lstStyle/>
          <a:p>
            <a:pPr algn="r"/>
            <a:r>
              <a:rPr lang="ru-RU" sz="5400" b="1" dirty="0" smtClean="0">
                <a:latin typeface="Monotype Corsiva" pitchFamily="66" charset="0"/>
              </a:rPr>
              <a:t>Фигурки из бумаги</a:t>
            </a:r>
            <a:endParaRPr lang="ru-RU" sz="5400" b="1" dirty="0">
              <a:latin typeface="Monotype Corsiva" pitchFamily="66" charset="0"/>
            </a:endParaRPr>
          </a:p>
        </p:txBody>
      </p:sp>
      <p:sp>
        <p:nvSpPr>
          <p:cNvPr id="10" name="TextBox 9"/>
          <p:cNvSpPr txBox="1"/>
          <p:nvPr/>
        </p:nvSpPr>
        <p:spPr>
          <a:xfrm>
            <a:off x="6228184" y="6396335"/>
            <a:ext cx="2376264"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txBody>
          <a:bodyPr wrap="square" rtlCol="0">
            <a:spAutoFit/>
          </a:bodyPr>
          <a:lstStyle/>
          <a:p>
            <a:r>
              <a:rPr lang="ru-RU" sz="2400" b="1" dirty="0" smtClean="0"/>
              <a:t>Гадкий утенок</a:t>
            </a:r>
            <a:endParaRPr lang="ru-RU" sz="2400" b="1" dirty="0"/>
          </a:p>
        </p:txBody>
      </p:sp>
      <p:sp>
        <p:nvSpPr>
          <p:cNvPr id="11" name="TextBox 10"/>
          <p:cNvSpPr txBox="1"/>
          <p:nvPr/>
        </p:nvSpPr>
        <p:spPr>
          <a:xfrm>
            <a:off x="6228184" y="5229200"/>
            <a:ext cx="2915816"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txBody>
          <a:bodyPr wrap="square" rtlCol="0">
            <a:spAutoFit/>
          </a:bodyPr>
          <a:lstStyle/>
          <a:p>
            <a:pPr algn="r"/>
            <a:r>
              <a:rPr lang="ru-RU" sz="2400" b="1" dirty="0" smtClean="0"/>
              <a:t>Сказочный дворец</a:t>
            </a:r>
            <a:endParaRPr lang="ru-RU" sz="2400" b="1" dirty="0"/>
          </a:p>
        </p:txBody>
      </p:sp>
      <p:sp>
        <p:nvSpPr>
          <p:cNvPr id="12" name="TextBox 11"/>
          <p:cNvSpPr txBox="1"/>
          <p:nvPr/>
        </p:nvSpPr>
        <p:spPr>
          <a:xfrm>
            <a:off x="0" y="6396335"/>
            <a:ext cx="2555776"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txBody>
          <a:bodyPr wrap="square" rtlCol="0">
            <a:spAutoFit/>
          </a:bodyPr>
          <a:lstStyle/>
          <a:p>
            <a:r>
              <a:rPr lang="ru-RU" sz="2400" b="1" dirty="0" smtClean="0"/>
              <a:t>Пальма</a:t>
            </a:r>
            <a:endParaRPr lang="ru-RU" sz="2400" b="1" dirty="0"/>
          </a:p>
        </p:txBody>
      </p:sp>
      <p:pic>
        <p:nvPicPr>
          <p:cNvPr id="7" name="Содержимое 6" descr="120117223846.jpg"/>
          <p:cNvPicPr>
            <a:picLocks noGrp="1" noChangeAspect="1"/>
          </p:cNvPicPr>
          <p:nvPr>
            <p:ph sz="half" idx="1"/>
          </p:nvPr>
        </p:nvPicPr>
        <p:blipFill>
          <a:blip r:embed="rId4" cstate="email"/>
          <a:stretch>
            <a:fillRect/>
          </a:stretch>
        </p:blipFill>
        <p:spPr>
          <a:xfrm>
            <a:off x="1331640" y="3789040"/>
            <a:ext cx="4835705" cy="30689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«Стойкий оловянный солдатик»</a:t>
            </a:r>
            <a:endParaRPr lang="ru-RU" sz="4800" dirty="0"/>
          </a:p>
        </p:txBody>
      </p:sp>
      <p:sp>
        <p:nvSpPr>
          <p:cNvPr id="5" name="Содержимое 4"/>
          <p:cNvSpPr>
            <a:spLocks noGrp="1"/>
          </p:cNvSpPr>
          <p:nvPr>
            <p:ph sz="half" idx="1"/>
          </p:nvPr>
        </p:nvSpPr>
        <p:spPr>
          <a:xfrm>
            <a:off x="457200" y="1600200"/>
            <a:ext cx="3826768" cy="2404864"/>
          </a:xfrm>
        </p:spPr>
        <p:txBody>
          <a:bodyPr>
            <a:normAutofit fontScale="40000" lnSpcReduction="20000"/>
          </a:bodyPr>
          <a:lstStyle/>
          <a:p>
            <a:pPr lvl="0">
              <a:buNone/>
            </a:pPr>
            <a:r>
              <a:rPr lang="ru-RU" sz="5100" dirty="0" smtClean="0">
                <a:latin typeface="Times New Roman" pitchFamily="18" charset="0"/>
                <a:cs typeface="Times New Roman" pitchFamily="18" charset="0"/>
              </a:rPr>
              <a:t>     </a:t>
            </a:r>
            <a:r>
              <a:rPr lang="ru-RU" sz="8000" dirty="0" smtClean="0">
                <a:latin typeface="Times New Roman" pitchFamily="18" charset="0"/>
                <a:cs typeface="Times New Roman" pitchFamily="18" charset="0"/>
              </a:rPr>
              <a:t>Как оловянный солдатик попал в тот же дом после того, как выпал из окна?</a:t>
            </a:r>
          </a:p>
          <a:p>
            <a:pPr>
              <a:buNone/>
            </a:pPr>
            <a:endParaRPr lang="ru-RU" dirty="0"/>
          </a:p>
        </p:txBody>
      </p:sp>
      <p:sp>
        <p:nvSpPr>
          <p:cNvPr id="6" name="Содержимое 5"/>
          <p:cNvSpPr>
            <a:spLocks noGrp="1"/>
          </p:cNvSpPr>
          <p:nvPr>
            <p:ph sz="half" idx="2"/>
          </p:nvPr>
        </p:nvSpPr>
        <p:spPr>
          <a:xfrm>
            <a:off x="647056" y="4437112"/>
            <a:ext cx="8496944" cy="2204864"/>
          </a:xfrm>
        </p:spPr>
        <p:txBody>
          <a:bodyPr>
            <a:normAutofit fontScale="40000" lnSpcReduction="20000"/>
          </a:bodyPr>
          <a:lstStyle/>
          <a:p>
            <a:pPr>
              <a:buNone/>
            </a:pPr>
            <a:r>
              <a:rPr lang="ru-RU" sz="7000" b="1" i="1" dirty="0" smtClean="0">
                <a:latin typeface="Times New Roman" pitchFamily="18" charset="0"/>
                <a:cs typeface="Times New Roman" pitchFamily="18" charset="0"/>
              </a:rPr>
              <a:t>    Мальчишки сделали для него кораблик, он плыл на нем, пока кораблик не утонул. Солдатика проглотила рыба. Рыбу поймали, свезли на рынок. Ее купила кухарка из того самого дома, распорола ей брюхо и нашла его</a:t>
            </a:r>
            <a:endParaRPr lang="ru-RU" sz="7000" b="1" dirty="0" smtClean="0">
              <a:latin typeface="Times New Roman" pitchFamily="18" charset="0"/>
              <a:cs typeface="Times New Roman" pitchFamily="18" charset="0"/>
            </a:endParaRPr>
          </a:p>
          <a:p>
            <a:endParaRPr lang="ru-RU" dirty="0"/>
          </a:p>
        </p:txBody>
      </p:sp>
      <p:pic>
        <p:nvPicPr>
          <p:cNvPr id="7" name="Рисунок 6" descr="img_08.jpg"/>
          <p:cNvPicPr>
            <a:picLocks noChangeAspect="1"/>
          </p:cNvPicPr>
          <p:nvPr/>
        </p:nvPicPr>
        <p:blipFill>
          <a:blip r:embed="rId4" cstate="email"/>
          <a:stretch>
            <a:fillRect/>
          </a:stretch>
        </p:blipFill>
        <p:spPr>
          <a:xfrm>
            <a:off x="4132516" y="1340768"/>
            <a:ext cx="4579436" cy="30243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«Новое платье короля»</a:t>
            </a:r>
            <a:endParaRPr lang="ru-RU" sz="4800" dirty="0"/>
          </a:p>
        </p:txBody>
      </p:sp>
      <p:sp>
        <p:nvSpPr>
          <p:cNvPr id="5" name="Содержимое 4"/>
          <p:cNvSpPr>
            <a:spLocks noGrp="1"/>
          </p:cNvSpPr>
          <p:nvPr>
            <p:ph sz="half" idx="1"/>
          </p:nvPr>
        </p:nvSpPr>
        <p:spPr>
          <a:xfrm>
            <a:off x="457200" y="1600200"/>
            <a:ext cx="4258816" cy="4781128"/>
          </a:xfrm>
        </p:spPr>
        <p:txBody>
          <a:bodyPr>
            <a:normAutofit fontScale="92500" lnSpcReduction="20000"/>
          </a:bodyPr>
          <a:lstStyle/>
          <a:p>
            <a:pPr lvl="0">
              <a:buNone/>
            </a:pPr>
            <a:r>
              <a:rPr lang="ru-RU" sz="3200" dirty="0" smtClean="0"/>
              <a:t>    </a:t>
            </a:r>
            <a:r>
              <a:rPr lang="ru-RU" sz="3500" dirty="0" smtClean="0">
                <a:latin typeface="Times New Roman" pitchFamily="18" charset="0"/>
                <a:cs typeface="Times New Roman" pitchFamily="18" charset="0"/>
              </a:rPr>
              <a:t>Каким свойством отличалась ткань, которую собирались соткать обманщики?</a:t>
            </a:r>
          </a:p>
          <a:p>
            <a:pPr>
              <a:buNone/>
            </a:pPr>
            <a:r>
              <a:rPr lang="ru-RU" sz="3500" i="1" dirty="0" smtClean="0">
                <a:latin typeface="Times New Roman" pitchFamily="18" charset="0"/>
                <a:cs typeface="Times New Roman" pitchFamily="18" charset="0"/>
              </a:rPr>
              <a:t>   </a:t>
            </a:r>
            <a:r>
              <a:rPr lang="ru-RU" sz="3500" b="1" i="1" dirty="0" smtClean="0">
                <a:latin typeface="Times New Roman" pitchFamily="18" charset="0"/>
                <a:cs typeface="Times New Roman" pitchFamily="18" charset="0"/>
              </a:rPr>
              <a:t>Свойством становиться невидимой для всякого человека, который сидит не на своем месте или непроходимо глуп</a:t>
            </a:r>
            <a:endParaRPr lang="ru-RU" sz="35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017_01.jpg"/>
          <p:cNvPicPr>
            <a:picLocks noGrp="1" noChangeAspect="1"/>
          </p:cNvPicPr>
          <p:nvPr>
            <p:ph sz="half" idx="2"/>
          </p:nvPr>
        </p:nvPicPr>
        <p:blipFill>
          <a:blip r:embed="rId4" cstate="email"/>
          <a:stretch>
            <a:fillRect/>
          </a:stretch>
        </p:blipFill>
        <p:spPr>
          <a:xfrm>
            <a:off x="4932040" y="1475436"/>
            <a:ext cx="3600400" cy="48191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5940152" y="6309320"/>
            <a:ext cx="3024336" cy="369332"/>
          </a:xfrm>
          <a:prstGeom prst="rect">
            <a:avLst/>
          </a:prstGeom>
          <a:noFill/>
        </p:spPr>
        <p:txBody>
          <a:bodyPr wrap="square" rtlCol="0">
            <a:spAutoFit/>
          </a:bodyPr>
          <a:lstStyle/>
          <a:p>
            <a:r>
              <a:rPr lang="ru-RU" b="1" dirty="0" smtClean="0"/>
              <a:t>Художник – А.Б.Лебедев</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«Новое платье короля»</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Почему никто не мог признаться, что он не видит ткани?</a:t>
            </a: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Все боялись, что их сочтут глупыми или подумают, что они не годятся для своей должности</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11" name="Содержимое 10" descr="10211.jpg"/>
          <p:cNvPicPr>
            <a:picLocks noGrp="1" noChangeAspect="1"/>
          </p:cNvPicPr>
          <p:nvPr>
            <p:ph sz="half" idx="2"/>
          </p:nvPr>
        </p:nvPicPr>
        <p:blipFill>
          <a:blip r:embed="rId4" cstate="email"/>
          <a:stretch>
            <a:fillRect/>
          </a:stretch>
        </p:blipFill>
        <p:spPr>
          <a:xfrm>
            <a:off x="4915711" y="1484784"/>
            <a:ext cx="3591331" cy="47525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5868144" y="6237312"/>
            <a:ext cx="3275856" cy="369332"/>
          </a:xfrm>
          <a:prstGeom prst="rect">
            <a:avLst/>
          </a:prstGeom>
          <a:noFill/>
        </p:spPr>
        <p:txBody>
          <a:bodyPr wrap="square" rtlCol="0">
            <a:spAutoFit/>
          </a:bodyPr>
          <a:lstStyle/>
          <a:p>
            <a:r>
              <a:rPr lang="ru-RU" b="1" dirty="0" smtClean="0"/>
              <a:t>Художник – А.Б.Лебедев</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«Новое платье короля»</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t>   </a:t>
            </a:r>
            <a:r>
              <a:rPr lang="ru-RU" sz="3200" dirty="0" smtClean="0">
                <a:latin typeface="Times New Roman" pitchFamily="18" charset="0"/>
                <a:cs typeface="Times New Roman" pitchFamily="18" charset="0"/>
              </a:rPr>
              <a:t>Какую фразу осмелился произнести во время торжественной процессии короля  только маленький мальчик? </a:t>
            </a: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Да ведь король-то голый!</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f_4a006b5077cee.jpg"/>
          <p:cNvPicPr>
            <a:picLocks noGrp="1" noChangeAspect="1"/>
          </p:cNvPicPr>
          <p:nvPr>
            <p:ph sz="half" idx="2"/>
          </p:nvPr>
        </p:nvPicPr>
        <p:blipFill>
          <a:blip r:embed="rId4" cstate="email"/>
          <a:stretch>
            <a:fillRect/>
          </a:stretch>
        </p:blipFill>
        <p:spPr>
          <a:xfrm>
            <a:off x="5046452" y="1412776"/>
            <a:ext cx="3476229" cy="4852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«Русалочка»</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Как русалка может обрести бессмертную душу?</a:t>
            </a: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Если кто-нибудь из людей полюбит ее, обвенчается   с ней, тогда частица его души сообщится ей</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10" name="Содержимое 9" descr="новая.jpg"/>
          <p:cNvPicPr>
            <a:picLocks noGrp="1" noChangeAspect="1"/>
          </p:cNvPicPr>
          <p:nvPr>
            <p:ph sz="half" idx="2"/>
          </p:nvPr>
        </p:nvPicPr>
        <p:blipFill>
          <a:blip r:embed="rId4" cstate="email"/>
          <a:stretch>
            <a:fillRect/>
          </a:stretch>
        </p:blipFill>
        <p:spPr>
          <a:xfrm>
            <a:off x="4788024" y="1412776"/>
            <a:ext cx="3795422" cy="46215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5724128" y="6093296"/>
            <a:ext cx="3419872" cy="369332"/>
          </a:xfrm>
          <a:prstGeom prst="rect">
            <a:avLst/>
          </a:prstGeom>
          <a:noFill/>
        </p:spPr>
        <p:txBody>
          <a:bodyPr wrap="square" rtlCol="0">
            <a:spAutoFit/>
          </a:bodyPr>
          <a:lstStyle/>
          <a:p>
            <a:r>
              <a:rPr lang="ru-RU" b="1" dirty="0" smtClean="0"/>
              <a:t>Художник – Антон Ломаев</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«Русалочка»</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Чем пожертвовала Русалочка, чтобы обрести ноги, как у человека?</a:t>
            </a:r>
          </a:p>
          <a:p>
            <a:pPr lvl="0">
              <a:buNone/>
            </a:pPr>
            <a:endParaRPr lang="ru-RU" sz="3200" i="1" dirty="0" smtClean="0">
              <a:latin typeface="Times New Roman" pitchFamily="18" charset="0"/>
              <a:cs typeface="Times New Roman" pitchFamily="18" charset="0"/>
            </a:endParaRPr>
          </a:p>
          <a:p>
            <a:pPr lvl="0">
              <a:buNone/>
            </a:pPr>
            <a:r>
              <a:rPr lang="ru-RU" sz="3200" i="1" dirty="0" smtClean="0">
                <a:latin typeface="Times New Roman" pitchFamily="18" charset="0"/>
                <a:cs typeface="Times New Roman" pitchFamily="18" charset="0"/>
              </a:rPr>
              <a:t>   </a:t>
            </a:r>
          </a:p>
          <a:p>
            <a:pPr lvl="0">
              <a:buNone/>
            </a:pPr>
            <a:r>
              <a:rPr lang="ru-RU" sz="3200" b="1" i="1" dirty="0" smtClean="0">
                <a:latin typeface="Times New Roman" pitchFamily="18" charset="0"/>
                <a:cs typeface="Times New Roman" pitchFamily="18" charset="0"/>
              </a:rPr>
              <a:t>   Прекрасным голосом</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49754--6981041-m549x500.jpg"/>
          <p:cNvPicPr>
            <a:picLocks noGrp="1" noChangeAspect="1"/>
          </p:cNvPicPr>
          <p:nvPr>
            <p:ph sz="half" idx="2"/>
          </p:nvPr>
        </p:nvPicPr>
        <p:blipFill>
          <a:blip r:embed="rId4" cstate="email"/>
          <a:stretch>
            <a:fillRect/>
          </a:stretch>
        </p:blipFill>
        <p:spPr>
          <a:xfrm>
            <a:off x="5148064" y="1466502"/>
            <a:ext cx="3384376" cy="4919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6156176" y="6488668"/>
            <a:ext cx="2987824" cy="369332"/>
          </a:xfrm>
          <a:prstGeom prst="rect">
            <a:avLst/>
          </a:prstGeom>
          <a:noFill/>
        </p:spPr>
        <p:txBody>
          <a:bodyPr wrap="square" rtlCol="0">
            <a:spAutoFit/>
          </a:bodyPr>
          <a:lstStyle/>
          <a:p>
            <a:r>
              <a:rPr lang="ru-RU" b="1" dirty="0" smtClean="0"/>
              <a:t>Художник – В.Н.Рыжов</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«Русалочка»</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200" dirty="0" smtClean="0">
                <a:latin typeface="Times New Roman" pitchFamily="18" charset="0"/>
                <a:cs typeface="Times New Roman" pitchFamily="18" charset="0"/>
              </a:rPr>
              <a:t>   Что произойдет с Русалочкой, если принц не полюбит ее?</a:t>
            </a:r>
          </a:p>
          <a:p>
            <a:pPr>
              <a:buNone/>
            </a:pPr>
            <a:endParaRPr lang="ru-RU" sz="3200" b="1" i="1" dirty="0" smtClean="0">
              <a:latin typeface="Times New Roman" pitchFamily="18" charset="0"/>
              <a:cs typeface="Times New Roman" pitchFamily="18" charset="0"/>
            </a:endParaRPr>
          </a:p>
          <a:p>
            <a:pPr>
              <a:buNone/>
            </a:pPr>
            <a:endParaRPr lang="ru-RU" sz="3200" b="1"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Она превратится в морскую пену</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77157_640.jpg"/>
          <p:cNvPicPr>
            <a:picLocks noGrp="1" noChangeAspect="1"/>
          </p:cNvPicPr>
          <p:nvPr>
            <p:ph sz="half" idx="2"/>
          </p:nvPr>
        </p:nvPicPr>
        <p:blipFill>
          <a:blip r:embed="rId4" cstate="email"/>
          <a:stretch>
            <a:fillRect/>
          </a:stretch>
        </p:blipFill>
        <p:spPr>
          <a:xfrm>
            <a:off x="4852624" y="1484784"/>
            <a:ext cx="3691994" cy="48965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6156176" y="6453336"/>
            <a:ext cx="2987824" cy="369332"/>
          </a:xfrm>
          <a:prstGeom prst="rect">
            <a:avLst/>
          </a:prstGeom>
          <a:noFill/>
        </p:spPr>
        <p:txBody>
          <a:bodyPr wrap="square" rtlCol="0">
            <a:spAutoFit/>
          </a:bodyPr>
          <a:lstStyle/>
          <a:p>
            <a:r>
              <a:rPr lang="ru-RU" b="1" dirty="0" smtClean="0"/>
              <a:t>Художник - Х. </a:t>
            </a:r>
            <a:r>
              <a:rPr lang="ru-RU" b="1" dirty="0" err="1" smtClean="0"/>
              <a:t>Эпплтон</a:t>
            </a:r>
            <a:r>
              <a:rPr lang="ru-RU" b="1" dirty="0" smtClean="0"/>
              <a:t> </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p:cTn id="7" dur="1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4" end="4"/>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«Русалочка»</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Как Русалочка могла бы вернуть себе жизнь после женитьбы принца?</a:t>
            </a:r>
          </a:p>
          <a:p>
            <a:pPr>
              <a:buNone/>
            </a:pPr>
            <a:endParaRPr lang="ru-RU" sz="3200" i="1" dirty="0" smtClean="0">
              <a:latin typeface="Times New Roman" pitchFamily="18" charset="0"/>
              <a:cs typeface="Times New Roman" pitchFamily="18" charset="0"/>
            </a:endParaRPr>
          </a:p>
          <a:p>
            <a:pPr>
              <a:buNone/>
            </a:pPr>
            <a:endParaRPr lang="ru-RU" sz="3200" i="1" dirty="0" smtClean="0">
              <a:latin typeface="Times New Roman" pitchFamily="18" charset="0"/>
              <a:cs typeface="Times New Roman" pitchFamily="18" charset="0"/>
            </a:endParaRPr>
          </a:p>
          <a:p>
            <a:pPr>
              <a:buNone/>
            </a:pPr>
            <a:endParaRPr lang="ru-RU" sz="3200" i="1" dirty="0" smtClean="0">
              <a:latin typeface="Times New Roman" pitchFamily="18" charset="0"/>
              <a:cs typeface="Times New Roman" pitchFamily="18" charset="0"/>
            </a:endParaRP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Убить принца</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254876_640.jpg"/>
          <p:cNvPicPr>
            <a:picLocks noGrp="1" noChangeAspect="1"/>
          </p:cNvPicPr>
          <p:nvPr>
            <p:ph sz="half" idx="2"/>
          </p:nvPr>
        </p:nvPicPr>
        <p:blipFill>
          <a:blip r:embed="rId4" cstate="email"/>
          <a:stretch>
            <a:fillRect/>
          </a:stretch>
        </p:blipFill>
        <p:spPr>
          <a:xfrm>
            <a:off x="4925598" y="1459788"/>
            <a:ext cx="3617750" cy="48495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6012160" y="6309320"/>
            <a:ext cx="3131840" cy="369332"/>
          </a:xfrm>
          <a:prstGeom prst="rect">
            <a:avLst/>
          </a:prstGeom>
          <a:noFill/>
        </p:spPr>
        <p:txBody>
          <a:bodyPr wrap="square" rtlCol="0">
            <a:spAutoFit/>
          </a:bodyPr>
          <a:lstStyle/>
          <a:p>
            <a:r>
              <a:rPr lang="ru-RU" b="1" dirty="0" smtClean="0"/>
              <a:t>Художник - Э. </a:t>
            </a:r>
            <a:r>
              <a:rPr lang="ru-RU" b="1" dirty="0" err="1" smtClean="0"/>
              <a:t>Андерсон</a:t>
            </a:r>
            <a:r>
              <a:rPr lang="ru-RU" b="1" dirty="0" smtClean="0"/>
              <a:t> </a:t>
            </a:r>
            <a:endParaRPr lang="ru-RU"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p:cTn id="7" dur="1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4" end="4"/>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1304013989_gadkiy_utenok_0-03-41.jpg"/>
          <p:cNvPicPr>
            <a:picLocks noGrp="1" noChangeAspect="1"/>
          </p:cNvPicPr>
          <p:nvPr>
            <p:ph sz="half" idx="2"/>
          </p:nvPr>
        </p:nvPicPr>
        <p:blipFill>
          <a:blip r:embed="rId2" cstate="email"/>
          <a:stretch>
            <a:fillRect/>
          </a:stretch>
        </p:blipFill>
        <p:spPr>
          <a:xfrm>
            <a:off x="3635896" y="1772816"/>
            <a:ext cx="5028347" cy="3639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«Гадкий утенок»</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t>   </a:t>
            </a:r>
            <a:r>
              <a:rPr lang="ru-RU" sz="3200" dirty="0" smtClean="0">
                <a:latin typeface="Times New Roman" pitchFamily="18" charset="0"/>
                <a:cs typeface="Times New Roman" pitchFamily="18" charset="0"/>
              </a:rPr>
              <a:t>Как утка определила, что птенец, вылупившийся последним, не индюшонок?</a:t>
            </a:r>
          </a:p>
          <a:p>
            <a:pPr lvl="0">
              <a:buNone/>
            </a:pPr>
            <a:endParaRPr lang="ru-RU" sz="3200" i="1" dirty="0" smtClean="0">
              <a:latin typeface="Times New Roman" pitchFamily="18" charset="0"/>
              <a:cs typeface="Times New Roman" pitchFamily="18" charset="0"/>
            </a:endParaRPr>
          </a:p>
          <a:p>
            <a:pPr lvl="0">
              <a:buNone/>
            </a:pPr>
            <a:endParaRPr lang="ru-RU" sz="3200" i="1" dirty="0" smtClean="0">
              <a:latin typeface="Times New Roman" pitchFamily="18" charset="0"/>
              <a:cs typeface="Times New Roman" pitchFamily="18" charset="0"/>
            </a:endParaRPr>
          </a:p>
          <a:p>
            <a:pPr lvl="0">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Он не боялся воды</a:t>
            </a:r>
            <a:endParaRPr lang="ru-RU" sz="3200" b="1" dirty="0" smtClean="0">
              <a:latin typeface="Times New Roman" pitchFamily="18" charset="0"/>
              <a:cs typeface="Times New Roman" pitchFamily="18" charset="0"/>
            </a:endParaRPr>
          </a:p>
          <a:p>
            <a:pPr lvl="0">
              <a:buNone/>
            </a:pPr>
            <a:endParaRPr lang="ru-RU" sz="3200" b="1" dirty="0" smtClean="0"/>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gadkiy_utenok_0-06-59.jpg"/>
          <p:cNvPicPr>
            <a:picLocks noGrp="1" noChangeAspect="1"/>
          </p:cNvPicPr>
          <p:nvPr>
            <p:ph sz="half" idx="2"/>
          </p:nvPr>
        </p:nvPicPr>
        <p:blipFill>
          <a:blip r:embed="rId2" cstate="email"/>
          <a:stretch>
            <a:fillRect/>
          </a:stretch>
        </p:blipFill>
        <p:spPr>
          <a:xfrm>
            <a:off x="3779912" y="1772816"/>
            <a:ext cx="4803241" cy="3482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«Гадкий утенок»</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Как должен держать лапки благовоспитанный утенок?</a:t>
            </a:r>
          </a:p>
          <a:p>
            <a:pPr lvl="0">
              <a:buNone/>
            </a:pPr>
            <a:endParaRPr lang="ru-RU" sz="3200" i="1" dirty="0" smtClean="0">
              <a:latin typeface="Times New Roman" pitchFamily="18" charset="0"/>
              <a:cs typeface="Times New Roman" pitchFamily="18" charset="0"/>
            </a:endParaRPr>
          </a:p>
          <a:p>
            <a:pPr lvl="0">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Врозь и выворачивать </a:t>
            </a:r>
          </a:p>
          <a:p>
            <a:pPr lvl="0">
              <a:buNone/>
            </a:pPr>
            <a:r>
              <a:rPr lang="ru-RU" sz="3200" b="1" i="1" dirty="0" smtClean="0">
                <a:latin typeface="Times New Roman" pitchFamily="18" charset="0"/>
                <a:cs typeface="Times New Roman" pitchFamily="18" charset="0"/>
              </a:rPr>
              <a:t>   их наружу</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 calcmode="lin" valueType="num">
                                      <p:cBhvr>
                                        <p:cTn id="12"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xEl>
                                              <p:pRg st="3" end="3"/>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0_2711_5a036df4_-2-L.jpg"/>
          <p:cNvPicPr>
            <a:picLocks noGrp="1" noChangeAspect="1"/>
          </p:cNvPicPr>
          <p:nvPr>
            <p:ph sz="half" idx="1"/>
          </p:nvPr>
        </p:nvPicPr>
        <p:blipFill>
          <a:blip r:embed="rId2" cstate="email"/>
          <a:stretch>
            <a:fillRect/>
          </a:stretch>
        </p:blipFill>
        <p:spPr>
          <a:xfrm>
            <a:off x="3923928" y="2420888"/>
            <a:ext cx="4830688" cy="3893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Содержимое 5" descr="0_270f_fefaec4c_-1-L.jpg"/>
          <p:cNvPicPr>
            <a:picLocks noGrp="1" noChangeAspect="1"/>
          </p:cNvPicPr>
          <p:nvPr>
            <p:ph sz="half" idx="2"/>
          </p:nvPr>
        </p:nvPicPr>
        <p:blipFill>
          <a:blip r:embed="rId3" cstate="email"/>
          <a:stretch>
            <a:fillRect/>
          </a:stretch>
        </p:blipFill>
        <p:spPr>
          <a:xfrm>
            <a:off x="467544" y="332656"/>
            <a:ext cx="4968552" cy="39847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467544" y="4365104"/>
            <a:ext cx="4968552" cy="830997"/>
          </a:xfrm>
          <a:prstGeom prst="rect">
            <a:avLst/>
          </a:prstGeom>
          <a:noFill/>
        </p:spPr>
        <p:txBody>
          <a:bodyPr wrap="square" rtlCol="0">
            <a:spAutoFit/>
          </a:bodyPr>
          <a:lstStyle/>
          <a:p>
            <a:r>
              <a:rPr lang="ru-RU" sz="2400" b="1" dirty="0" smtClean="0"/>
              <a:t>Датский Королевский театр. </a:t>
            </a:r>
          </a:p>
          <a:p>
            <a:r>
              <a:rPr lang="ru-RU" sz="2400" b="1" dirty="0" smtClean="0"/>
              <a:t>1722 г</a:t>
            </a:r>
            <a:r>
              <a:rPr lang="ru-RU" dirty="0" smtClean="0"/>
              <a:t>.</a:t>
            </a:r>
            <a:endParaRPr lang="ru-RU" dirty="0"/>
          </a:p>
        </p:txBody>
      </p:sp>
      <p:sp>
        <p:nvSpPr>
          <p:cNvPr id="8" name="TextBox 7"/>
          <p:cNvSpPr txBox="1"/>
          <p:nvPr/>
        </p:nvSpPr>
        <p:spPr>
          <a:xfrm>
            <a:off x="3851920" y="6396335"/>
            <a:ext cx="5292080" cy="461665"/>
          </a:xfrm>
          <a:prstGeom prst="rect">
            <a:avLst/>
          </a:prstGeom>
          <a:noFill/>
        </p:spPr>
        <p:txBody>
          <a:bodyPr wrap="square" rtlCol="0">
            <a:spAutoFit/>
          </a:bodyPr>
          <a:lstStyle/>
          <a:p>
            <a:r>
              <a:rPr lang="ru-RU" sz="2400" b="1" dirty="0" smtClean="0"/>
              <a:t>Дом, в котором жил Андерсен</a:t>
            </a:r>
            <a:endParaRPr lang="ru-RU" sz="24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tmp1063-4.jpg"/>
          <p:cNvPicPr>
            <a:picLocks noGrp="1" noChangeAspect="1"/>
          </p:cNvPicPr>
          <p:nvPr>
            <p:ph sz="half" idx="2"/>
          </p:nvPr>
        </p:nvPicPr>
        <p:blipFill>
          <a:blip r:embed="rId2" cstate="email"/>
          <a:stretch>
            <a:fillRect/>
          </a:stretch>
        </p:blipFill>
        <p:spPr>
          <a:xfrm>
            <a:off x="3840077" y="1700808"/>
            <a:ext cx="4798292" cy="33843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«Гадкий утенок»</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t>   </a:t>
            </a:r>
            <a:r>
              <a:rPr lang="ru-RU" sz="3200" dirty="0" smtClean="0">
                <a:latin typeface="Times New Roman" pitchFamily="18" charset="0"/>
                <a:cs typeface="Times New Roman" pitchFamily="18" charset="0"/>
              </a:rPr>
              <a:t>Кто жил в убогой избушке на краю леса вместе со старушкой?</a:t>
            </a:r>
          </a:p>
          <a:p>
            <a:pPr lvl="0">
              <a:buNone/>
            </a:pPr>
            <a:endParaRPr lang="ru-RU" sz="3200" i="1" dirty="0" smtClean="0">
              <a:latin typeface="Times New Roman" pitchFamily="18" charset="0"/>
              <a:cs typeface="Times New Roman" pitchFamily="18" charset="0"/>
            </a:endParaRPr>
          </a:p>
          <a:p>
            <a:pPr lvl="0">
              <a:buNone/>
            </a:pPr>
            <a:endParaRPr lang="ru-RU" sz="3200" i="1" dirty="0" smtClean="0">
              <a:latin typeface="Times New Roman" pitchFamily="18" charset="0"/>
              <a:cs typeface="Times New Roman" pitchFamily="18" charset="0"/>
            </a:endParaRPr>
          </a:p>
          <a:p>
            <a:pPr lvl="0">
              <a:buNone/>
            </a:pPr>
            <a:r>
              <a:rPr lang="ru-RU" sz="3200" b="1" i="1" dirty="0" smtClean="0">
                <a:latin typeface="Times New Roman" pitchFamily="18" charset="0"/>
                <a:cs typeface="Times New Roman" pitchFamily="18" charset="0"/>
              </a:rPr>
              <a:t>   Кот и курица</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p:cTn id="7"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3" end="3"/>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gadutka5.jpg"/>
          <p:cNvPicPr>
            <a:picLocks noGrp="1" noChangeAspect="1"/>
          </p:cNvPicPr>
          <p:nvPr>
            <p:ph sz="half" idx="2"/>
          </p:nvPr>
        </p:nvPicPr>
        <p:blipFill>
          <a:blip r:embed="rId2" cstate="email"/>
          <a:stretch>
            <a:fillRect/>
          </a:stretch>
        </p:blipFill>
        <p:spPr>
          <a:xfrm>
            <a:off x="3779912" y="1844824"/>
            <a:ext cx="4834103" cy="34563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«Гадкий утенок»</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lgn="just">
              <a:buNone/>
            </a:pPr>
            <a:r>
              <a:rPr lang="ru-RU" sz="3200" dirty="0" smtClean="0">
                <a:latin typeface="Times New Roman" pitchFamily="18" charset="0"/>
                <a:cs typeface="Times New Roman" pitchFamily="18" charset="0"/>
              </a:rPr>
              <a:t>   Два гусака позвали утенка с собой к диким гусыням барышням. Удалась ли им эта затея? </a:t>
            </a:r>
          </a:p>
          <a:p>
            <a:pPr algn="just">
              <a:buNone/>
            </a:pPr>
            <a:r>
              <a:rPr lang="ru-RU" sz="3200" b="1" i="1" dirty="0" smtClean="0">
                <a:latin typeface="Times New Roman" pitchFamily="18" charset="0"/>
                <a:cs typeface="Times New Roman" pitchFamily="18" charset="0"/>
              </a:rPr>
              <a:t>   </a:t>
            </a:r>
          </a:p>
          <a:p>
            <a:pPr algn="just">
              <a:buNone/>
            </a:pPr>
            <a:r>
              <a:rPr lang="ru-RU" sz="3200" b="1" i="1" dirty="0" smtClean="0">
                <a:latin typeface="Times New Roman" pitchFamily="18" charset="0"/>
                <a:cs typeface="Times New Roman" pitchFamily="18" charset="0"/>
              </a:rPr>
              <a:t>   Нет. Гусаков тут же подстрелили</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«Свинопас»</a:t>
            </a:r>
            <a:endParaRPr lang="ru-RU" sz="4800" dirty="0"/>
          </a:p>
        </p:txBody>
      </p:sp>
      <p:sp>
        <p:nvSpPr>
          <p:cNvPr id="5" name="Содержимое 4"/>
          <p:cNvSpPr>
            <a:spLocks noGrp="1"/>
          </p:cNvSpPr>
          <p:nvPr>
            <p:ph sz="half" idx="1"/>
          </p:nvPr>
        </p:nvSpPr>
        <p:spPr>
          <a:xfrm>
            <a:off x="457200" y="1600200"/>
            <a:ext cx="4546848" cy="4781128"/>
          </a:xfrm>
        </p:spPr>
        <p:txBody>
          <a:bodyPr>
            <a:normAutofit/>
          </a:bodyPr>
          <a:lstStyle/>
          <a:p>
            <a:pPr lvl="0">
              <a:buNone/>
            </a:pPr>
            <a:r>
              <a:rPr lang="ru-RU" sz="38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Почему принцессе не понравились дары принца: роза и соловей?</a:t>
            </a:r>
          </a:p>
          <a:p>
            <a:pPr lvl="0">
              <a:buNone/>
            </a:pPr>
            <a:r>
              <a:rPr lang="ru-RU" sz="3200" b="1" i="1" dirty="0" smtClean="0">
                <a:latin typeface="Times New Roman" pitchFamily="18" charset="0"/>
                <a:cs typeface="Times New Roman" pitchFamily="18" charset="0"/>
              </a:rPr>
              <a:t>   Потому что они были не искусственными, а настоящими</a:t>
            </a: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tmp715-31.jpg"/>
          <p:cNvPicPr>
            <a:picLocks noGrp="1" noChangeAspect="1"/>
          </p:cNvPicPr>
          <p:nvPr>
            <p:ph sz="half" idx="2"/>
          </p:nvPr>
        </p:nvPicPr>
        <p:blipFill>
          <a:blip r:embed="rId4" cstate="email"/>
          <a:stretch>
            <a:fillRect/>
          </a:stretch>
        </p:blipFill>
        <p:spPr>
          <a:xfrm>
            <a:off x="5076056" y="1628800"/>
            <a:ext cx="3462069" cy="41764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«Свинопас»</a:t>
            </a:r>
            <a:endParaRPr lang="ru-RU" sz="4800" dirty="0"/>
          </a:p>
        </p:txBody>
      </p:sp>
      <p:sp>
        <p:nvSpPr>
          <p:cNvPr id="5" name="Содержимое 4"/>
          <p:cNvSpPr>
            <a:spLocks noGrp="1"/>
          </p:cNvSpPr>
          <p:nvPr>
            <p:ph sz="half" idx="1"/>
          </p:nvPr>
        </p:nvSpPr>
        <p:spPr>
          <a:xfrm>
            <a:off x="457200" y="1600200"/>
            <a:ext cx="4546848" cy="4781128"/>
          </a:xfrm>
        </p:spPr>
        <p:txBody>
          <a:bodyPr>
            <a:normAutofit fontScale="77500" lnSpcReduction="20000"/>
          </a:bodyPr>
          <a:lstStyle/>
          <a:p>
            <a:pPr lvl="0">
              <a:buNone/>
            </a:pPr>
            <a:r>
              <a:rPr lang="ru-RU" sz="4100" dirty="0" smtClean="0">
                <a:latin typeface="Times New Roman" pitchFamily="18" charset="0"/>
                <a:cs typeface="Times New Roman" pitchFamily="18" charset="0"/>
              </a:rPr>
              <a:t>   Что необычного было в горшочке, сделанном свинопасом?</a:t>
            </a:r>
          </a:p>
          <a:p>
            <a:pPr>
              <a:buNone/>
            </a:pPr>
            <a:r>
              <a:rPr lang="ru-RU" sz="4100" b="1" i="1" dirty="0" smtClean="0">
                <a:latin typeface="Times New Roman" pitchFamily="18" charset="0"/>
                <a:cs typeface="Times New Roman" pitchFamily="18" charset="0"/>
              </a:rPr>
              <a:t>   </a:t>
            </a:r>
          </a:p>
          <a:p>
            <a:pPr>
              <a:buNone/>
            </a:pPr>
            <a:r>
              <a:rPr lang="ru-RU" sz="4100" b="1" i="1" dirty="0" smtClean="0">
                <a:latin typeface="Times New Roman" pitchFamily="18" charset="0"/>
                <a:cs typeface="Times New Roman" pitchFamily="18" charset="0"/>
              </a:rPr>
              <a:t>   Держа руку над поднимавшимся из горшочка паром, можно было узнать, какое у кого в городе готовится кушанье</a:t>
            </a:r>
            <a:endParaRPr lang="ru-RU" sz="41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7" name="Содержимое 6" descr="scrn_big_1.jpg"/>
          <p:cNvPicPr>
            <a:picLocks noGrp="1" noChangeAspect="1"/>
          </p:cNvPicPr>
          <p:nvPr>
            <p:ph sz="half" idx="2"/>
          </p:nvPr>
        </p:nvPicPr>
        <p:blipFill>
          <a:blip r:embed="rId4" cstate="email"/>
          <a:stretch>
            <a:fillRect/>
          </a:stretch>
        </p:blipFill>
        <p:spPr>
          <a:xfrm>
            <a:off x="5148064" y="1484784"/>
            <a:ext cx="3384513" cy="48245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p:cTn id="7"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2" end="2"/>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«Снежная королева»</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Как Снежной королеве удалось увезти Кая?</a:t>
            </a:r>
          </a:p>
          <a:p>
            <a:pPr>
              <a:buNone/>
            </a:pPr>
            <a:r>
              <a:rPr lang="ru-RU" sz="3200"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Он привязал свои санки к ее саням, желая прокатиться, и уехал</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0008-006-Sanki-Kaj-Snezhnaja-koroleva.jpg"/>
          <p:cNvPicPr>
            <a:picLocks noGrp="1" noChangeAspect="1"/>
          </p:cNvPicPr>
          <p:nvPr>
            <p:ph sz="half" idx="2"/>
          </p:nvPr>
        </p:nvPicPr>
        <p:blipFill>
          <a:blip r:embed="rId4" cstate="email"/>
          <a:stretch>
            <a:fillRect/>
          </a:stretch>
        </p:blipFill>
        <p:spPr>
          <a:xfrm>
            <a:off x="5436096" y="1484784"/>
            <a:ext cx="3096344" cy="50429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thumb_10770_news_billboard.jpg"/>
          <p:cNvPicPr>
            <a:picLocks noGrp="1" noChangeAspect="1"/>
          </p:cNvPicPr>
          <p:nvPr>
            <p:ph sz="half" idx="2"/>
          </p:nvPr>
        </p:nvPicPr>
        <p:blipFill>
          <a:blip r:embed="rId2" cstate="email"/>
          <a:stretch>
            <a:fillRect/>
          </a:stretch>
        </p:blipFill>
        <p:spPr>
          <a:xfrm>
            <a:off x="3491880" y="2348880"/>
            <a:ext cx="5049705" cy="33509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«Снежная королева»</a:t>
            </a:r>
            <a:endParaRPr lang="ru-RU" sz="4800" dirty="0"/>
          </a:p>
        </p:txBody>
      </p:sp>
      <p:sp>
        <p:nvSpPr>
          <p:cNvPr id="5" name="Содержимое 4"/>
          <p:cNvSpPr>
            <a:spLocks noGrp="1"/>
          </p:cNvSpPr>
          <p:nvPr>
            <p:ph sz="half" idx="1"/>
          </p:nvPr>
        </p:nvSpPr>
        <p:spPr>
          <a:xfrm>
            <a:off x="457200" y="1600200"/>
            <a:ext cx="4258816" cy="4781128"/>
          </a:xfrm>
        </p:spPr>
        <p:txBody>
          <a:bodyPr>
            <a:normAutofit/>
          </a:bodyPr>
          <a:lstStyle/>
          <a:p>
            <a:pPr lvl="0">
              <a:buNone/>
            </a:pPr>
            <a:r>
              <a:rPr lang="ru-RU" sz="3200" dirty="0" smtClean="0">
                <a:latin typeface="Times New Roman" pitchFamily="18" charset="0"/>
                <a:cs typeface="Times New Roman" pitchFamily="18" charset="0"/>
              </a:rPr>
              <a:t>   Что старушка колдунья сделала, чтобы Герда забыла Кая?</a:t>
            </a:r>
          </a:p>
          <a:p>
            <a:pPr>
              <a:buNone/>
            </a:pPr>
            <a:r>
              <a:rPr lang="ru-RU" sz="3200" b="1" i="1" dirty="0" smtClean="0">
                <a:latin typeface="Times New Roman" pitchFamily="18" charset="0"/>
                <a:cs typeface="Times New Roman" pitchFamily="18" charset="0"/>
              </a:rPr>
              <a:t>   Она расчесала ей волосы своим волшебным гребешком</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a:hlinkClick r:id="rId2" action="ppaction://hlinkpres?slideindex=33&amp;slidetitle=Викторина «Сказки Г.Х.Андерсена"/>
          </p:cNvPr>
          <p:cNvSpPr/>
          <p:nvPr/>
        </p:nvSpPr>
        <p:spPr>
          <a:xfrm>
            <a:off x="395536" y="5589240"/>
            <a:ext cx="914400" cy="9144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p:txBody>
          <a:bodyPr>
            <a:normAutofit/>
          </a:bodyPr>
          <a:lstStyle/>
          <a:p>
            <a:r>
              <a:rPr lang="ru-RU" sz="4800" b="1" dirty="0" smtClean="0">
                <a:solidFill>
                  <a:schemeClr val="tx2"/>
                </a:solidFill>
                <a:latin typeface="Monotype Corsiva" pitchFamily="66" charset="0"/>
              </a:rPr>
              <a:t>«Снежная королева»</a:t>
            </a:r>
            <a:endParaRPr lang="ru-RU" sz="4800" dirty="0"/>
          </a:p>
        </p:txBody>
      </p:sp>
      <p:sp>
        <p:nvSpPr>
          <p:cNvPr id="5" name="Содержимое 4"/>
          <p:cNvSpPr>
            <a:spLocks noGrp="1"/>
          </p:cNvSpPr>
          <p:nvPr>
            <p:ph sz="half" idx="1"/>
          </p:nvPr>
        </p:nvSpPr>
        <p:spPr>
          <a:xfrm>
            <a:off x="457200" y="1600200"/>
            <a:ext cx="8291264" cy="4781128"/>
          </a:xfrm>
        </p:spPr>
        <p:txBody>
          <a:bodyPr>
            <a:normAutofit fontScale="92500" lnSpcReduction="10000"/>
          </a:bodyPr>
          <a:lstStyle/>
          <a:p>
            <a:pPr lvl="0">
              <a:buNone/>
            </a:pPr>
            <a:r>
              <a:rPr lang="ru-RU" sz="3200" dirty="0" smtClean="0"/>
              <a:t>   </a:t>
            </a:r>
            <a:r>
              <a:rPr lang="ru-RU" sz="3200" dirty="0" smtClean="0">
                <a:latin typeface="Times New Roman" pitchFamily="18" charset="0"/>
                <a:cs typeface="Times New Roman" pitchFamily="18" charset="0"/>
              </a:rPr>
              <a:t>На чем </a:t>
            </a:r>
          </a:p>
          <a:p>
            <a:pPr lvl="0">
              <a:buNone/>
            </a:pPr>
            <a:r>
              <a:rPr lang="ru-RU" sz="3200" dirty="0" smtClean="0">
                <a:latin typeface="Times New Roman" pitchFamily="18" charset="0"/>
                <a:cs typeface="Times New Roman" pitchFamily="18" charset="0"/>
              </a:rPr>
              <a:t>   лапландка </a:t>
            </a:r>
          </a:p>
          <a:p>
            <a:pPr lvl="0">
              <a:buNone/>
            </a:pPr>
            <a:r>
              <a:rPr lang="ru-RU" sz="3200" dirty="0" smtClean="0">
                <a:latin typeface="Times New Roman" pitchFamily="18" charset="0"/>
                <a:cs typeface="Times New Roman" pitchFamily="18" charset="0"/>
              </a:rPr>
              <a:t>   написала </a:t>
            </a:r>
          </a:p>
          <a:p>
            <a:pPr lvl="0">
              <a:buNone/>
            </a:pPr>
            <a:r>
              <a:rPr lang="ru-RU" sz="3200" dirty="0" smtClean="0">
                <a:latin typeface="Times New Roman" pitchFamily="18" charset="0"/>
                <a:cs typeface="Times New Roman" pitchFamily="18" charset="0"/>
              </a:rPr>
              <a:t>   письмо финке?</a:t>
            </a:r>
          </a:p>
          <a:p>
            <a:pPr>
              <a:buNone/>
            </a:pPr>
            <a:endParaRPr lang="ru-RU" sz="3200" i="1" dirty="0" smtClean="0">
              <a:latin typeface="Times New Roman" pitchFamily="18" charset="0"/>
              <a:cs typeface="Times New Roman" pitchFamily="18" charset="0"/>
            </a:endParaRPr>
          </a:p>
          <a:p>
            <a:pPr>
              <a:buNone/>
            </a:pPr>
            <a:endParaRPr lang="ru-RU" sz="3200" i="1" dirty="0" smtClean="0">
              <a:latin typeface="Times New Roman" pitchFamily="18" charset="0"/>
              <a:cs typeface="Times New Roman" pitchFamily="18" charset="0"/>
            </a:endParaRPr>
          </a:p>
          <a:p>
            <a:pPr>
              <a:buNone/>
            </a:pPr>
            <a:endParaRPr lang="ru-RU" sz="3200" i="1" dirty="0" smtClean="0">
              <a:latin typeface="Times New Roman" pitchFamily="18" charset="0"/>
              <a:cs typeface="Times New Roman" pitchFamily="18" charset="0"/>
            </a:endParaRPr>
          </a:p>
          <a:p>
            <a:pPr>
              <a:buNone/>
            </a:pPr>
            <a:r>
              <a:rPr lang="ru-RU" sz="3200" b="1" i="1" dirty="0" smtClean="0">
                <a:latin typeface="Times New Roman" pitchFamily="18" charset="0"/>
                <a:cs typeface="Times New Roman" pitchFamily="18" charset="0"/>
              </a:rPr>
              <a:t>   </a:t>
            </a:r>
          </a:p>
          <a:p>
            <a:pPr>
              <a:buNone/>
            </a:pPr>
            <a:r>
              <a:rPr lang="ru-RU" sz="3200" b="1" i="1" dirty="0" smtClean="0">
                <a:latin typeface="Times New Roman" pitchFamily="18" charset="0"/>
                <a:cs typeface="Times New Roman" pitchFamily="18" charset="0"/>
              </a:rPr>
              <a:t>     На сушеной треске</a:t>
            </a:r>
            <a:endParaRPr lang="ru-RU" sz="3200" b="1" dirty="0" smtClean="0">
              <a:latin typeface="Times New Roman" pitchFamily="18" charset="0"/>
              <a:cs typeface="Times New Roman" pitchFamily="18" charset="0"/>
            </a:endParaRPr>
          </a:p>
          <a:p>
            <a:pPr lvl="0">
              <a:buNone/>
            </a:pPr>
            <a:endParaRPr lang="ru-RU" sz="3200" b="1" dirty="0" smtClean="0">
              <a:latin typeface="Times New Roman" pitchFamily="18" charset="0"/>
              <a:cs typeface="Times New Roman" pitchFamily="18" charset="0"/>
            </a:endParaRPr>
          </a:p>
          <a:p>
            <a:pPr lvl="0">
              <a:buNone/>
            </a:pPr>
            <a:endParaRPr lang="ru-RU" sz="4100" b="1" dirty="0" smtClean="0">
              <a:latin typeface="Times New Roman" pitchFamily="18" charset="0"/>
              <a:cs typeface="Times New Roman" pitchFamily="18" charset="0"/>
            </a:endParaRPr>
          </a:p>
          <a:p>
            <a:pPr>
              <a:buNone/>
            </a:pPr>
            <a:endParaRPr lang="ru-RU" dirty="0"/>
          </a:p>
        </p:txBody>
      </p:sp>
      <p:pic>
        <p:nvPicPr>
          <p:cNvPr id="8" name="Содержимое 7" descr="tmp1063-25.jpg"/>
          <p:cNvPicPr>
            <a:picLocks noGrp="1" noChangeAspect="1"/>
          </p:cNvPicPr>
          <p:nvPr>
            <p:ph sz="half" idx="2"/>
          </p:nvPr>
        </p:nvPicPr>
        <p:blipFill>
          <a:blip r:embed="rId4" cstate="email"/>
          <a:stretch>
            <a:fillRect/>
          </a:stretch>
        </p:blipFill>
        <p:spPr>
          <a:xfrm>
            <a:off x="3419872" y="1628800"/>
            <a:ext cx="5118891" cy="3488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8" end="8"/>
                                            </p:txEl>
                                          </p:spTgt>
                                        </p:tgtEl>
                                        <p:attrNameLst>
                                          <p:attrName>style.visibility</p:attrName>
                                        </p:attrNameLst>
                                      </p:cBhvr>
                                      <p:to>
                                        <p:strVal val="visible"/>
                                      </p:to>
                                    </p:set>
                                    <p:anim calcmode="lin" valueType="num">
                                      <p:cBhvr>
                                        <p:cTn id="7" dur="1000" fill="hold"/>
                                        <p:tgtEl>
                                          <p:spTgt spid="5">
                                            <p:txEl>
                                              <p:pRg st="8" end="8"/>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8" end="8"/>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atin typeface="Times New Roman" pitchFamily="18" charset="0"/>
                <a:cs typeface="Times New Roman" pitchFamily="18" charset="0"/>
              </a:rPr>
              <a:t>Здесь лежит предмет, с помощью которого можно проверить, настоящая ли перед вами принцесса или нет. Что это?</a:t>
            </a:r>
            <a:endParaRPr lang="ru-RU" sz="2400" b="1" dirty="0">
              <a:latin typeface="Times New Roman" pitchFamily="18" charset="0"/>
              <a:cs typeface="Times New Roman" pitchFamily="18" charset="0"/>
            </a:endParaRP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611560" y="594928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5" name="Рисунок 4" descr="peas3.jpg"/>
          <p:cNvPicPr>
            <a:picLocks noChangeAspect="1"/>
          </p:cNvPicPr>
          <p:nvPr/>
        </p:nvPicPr>
        <p:blipFill>
          <a:blip r:embed="rId2" cstate="email"/>
          <a:stretch>
            <a:fillRect/>
          </a:stretch>
        </p:blipFill>
        <p:spPr>
          <a:xfrm>
            <a:off x="827584" y="1484784"/>
            <a:ext cx="7599881" cy="5046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427984" y="5949280"/>
            <a:ext cx="4032448"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Горошина</a:t>
            </a:r>
            <a:endParaRPr lang="ru-RU" sz="3200" b="1" dirty="0">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atin typeface="Times New Roman" pitchFamily="18" charset="0"/>
                <a:cs typeface="Times New Roman" pitchFamily="18" charset="0"/>
              </a:rPr>
              <a:t>Именно из того, что лежит в черном ящике, были связаны рубашки для одиннадцати принцев, превращенных в лебедей. Что это?</a:t>
            </a:r>
            <a:endParaRPr lang="ru-RU" sz="2400" b="1" dirty="0">
              <a:latin typeface="Times New Roman" pitchFamily="18" charset="0"/>
              <a:cs typeface="Times New Roman" pitchFamily="18" charset="0"/>
            </a:endParaRP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683568" y="60212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18561975.jpg"/>
          <p:cNvPicPr>
            <a:picLocks noGrp="1" noChangeAspect="1"/>
          </p:cNvPicPr>
          <p:nvPr>
            <p:ph sz="half" idx="1"/>
          </p:nvPr>
        </p:nvPicPr>
        <p:blipFill>
          <a:blip r:embed="rId2" cstate="email"/>
          <a:stretch>
            <a:fillRect/>
          </a:stretch>
        </p:blipFill>
        <p:spPr>
          <a:xfrm>
            <a:off x="0" y="0"/>
            <a:ext cx="5141893"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Содержимое 3"/>
          <p:cNvSpPr>
            <a:spLocks noGrp="1"/>
          </p:cNvSpPr>
          <p:nvPr>
            <p:ph sz="half" idx="2"/>
          </p:nvPr>
        </p:nvSpPr>
        <p:spPr>
          <a:xfrm>
            <a:off x="5004048" y="836712"/>
            <a:ext cx="3682752" cy="6021288"/>
          </a:xfrm>
        </p:spPr>
        <p:txBody>
          <a:bodyPr>
            <a:normAutofit/>
          </a:bodyPr>
          <a:lstStyle/>
          <a:p>
            <a:pPr>
              <a:buNone/>
            </a:pPr>
            <a:r>
              <a:rPr lang="ru-RU" dirty="0" smtClean="0"/>
              <a:t>    Через 5 лет после смерти Андерсена в Королевском саду был открыт памятник. </a:t>
            </a:r>
          </a:p>
          <a:p>
            <a:pPr>
              <a:buNone/>
            </a:pPr>
            <a:r>
              <a:rPr lang="ru-RU" dirty="0" smtClean="0"/>
              <a:t>    </a:t>
            </a:r>
            <a:r>
              <a:rPr lang="ru-RU" b="1" dirty="0" smtClean="0"/>
              <a:t>«Возведен датским народом в память о писателе сказок» -</a:t>
            </a:r>
            <a:r>
              <a:rPr lang="ru-RU" dirty="0" smtClean="0"/>
              <a:t>написано на постаменте.</a:t>
            </a:r>
            <a:br>
              <a:rPr lang="ru-RU" dirty="0" smtClean="0"/>
            </a:br>
            <a:endParaRPr lang="ru-RU"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5" name="Рисунок 4" descr="krap02.jpg"/>
          <p:cNvPicPr>
            <a:picLocks noChangeAspect="1"/>
          </p:cNvPicPr>
          <p:nvPr/>
        </p:nvPicPr>
        <p:blipFill>
          <a:blip r:embed="rId2" cstate="email"/>
          <a:stretch>
            <a:fillRect/>
          </a:stretch>
        </p:blipFill>
        <p:spPr>
          <a:xfrm>
            <a:off x="755576" y="1412776"/>
            <a:ext cx="7740352" cy="51766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572000" y="6021288"/>
            <a:ext cx="3960440" cy="584775"/>
          </a:xfrm>
          <a:prstGeom prst="rect">
            <a:avLst/>
          </a:prstGeom>
          <a:noFill/>
        </p:spPr>
        <p:txBody>
          <a:bodyPr wrap="square" rtlCol="0">
            <a:spAutoFit/>
          </a:bodyPr>
          <a:lstStyle/>
          <a:p>
            <a:pPr algn="r"/>
            <a:r>
              <a:rPr lang="ru-RU" sz="3200" b="1" dirty="0" smtClean="0">
                <a:solidFill>
                  <a:schemeClr val="bg1"/>
                </a:solidFill>
                <a:latin typeface="Times New Roman" pitchFamily="18" charset="0"/>
                <a:cs typeface="Times New Roman" pitchFamily="18" charset="0"/>
              </a:rPr>
              <a:t>Крапива</a:t>
            </a:r>
            <a:endParaRPr lang="ru-RU" sz="3200" b="1" dirty="0">
              <a:solidFill>
                <a:schemeClr val="bg1"/>
              </a:solidFill>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atin typeface="Times New Roman" pitchFamily="18" charset="0"/>
                <a:cs typeface="Times New Roman" pitchFamily="18" charset="0"/>
              </a:rPr>
              <a:t>В черном ящике лежит предмет, с которым Андерсен сравнивает глаза одной из собак в сказке «Огниво». Что это?</a:t>
            </a:r>
            <a:endParaRPr lang="ru-RU" sz="2400" b="1" dirty="0">
              <a:latin typeface="Times New Roman" pitchFamily="18" charset="0"/>
              <a:cs typeface="Times New Roman" pitchFamily="18" charset="0"/>
            </a:endParaRP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611560" y="594928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Рисунок 5" descr="IMG_3481.jpg"/>
          <p:cNvPicPr>
            <a:picLocks noChangeAspect="1"/>
          </p:cNvPicPr>
          <p:nvPr/>
        </p:nvPicPr>
        <p:blipFill>
          <a:blip r:embed="rId2" cstate="email"/>
          <a:stretch>
            <a:fillRect/>
          </a:stretch>
        </p:blipFill>
        <p:spPr>
          <a:xfrm>
            <a:off x="395536" y="1412776"/>
            <a:ext cx="8352928" cy="49856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139952" y="5805264"/>
            <a:ext cx="4644008"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Чайная чашка</a:t>
            </a:r>
            <a:endParaRPr lang="ru-RU" sz="3200" b="1" dirty="0">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b="1" dirty="0" smtClean="0">
                <a:latin typeface="Times New Roman" pitchFamily="18" charset="0"/>
                <a:cs typeface="Times New Roman" pitchFamily="18" charset="0"/>
              </a:rPr>
              <a:t> Именно то, что лежит в черном ящике, помогло королеве из сказки «Огниво» выследить, куда пропадает каждую ночь ее дочь. Что это?</a:t>
            </a:r>
            <a:endParaRPr lang="ru-RU" sz="2400" b="1" dirty="0">
              <a:latin typeface="Times New Roman" pitchFamily="18" charset="0"/>
              <a:cs typeface="Times New Roman" pitchFamily="18" charset="0"/>
            </a:endParaRP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467544" y="60212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9" name="Рисунок 8" descr="poleznoe-svoistvo-grechki-1024x663.jpg"/>
          <p:cNvPicPr>
            <a:picLocks noChangeAspect="1"/>
          </p:cNvPicPr>
          <p:nvPr/>
        </p:nvPicPr>
        <p:blipFill>
          <a:blip r:embed="rId2" cstate="email"/>
          <a:stretch>
            <a:fillRect/>
          </a:stretch>
        </p:blipFill>
        <p:spPr>
          <a:xfrm>
            <a:off x="611560" y="1412776"/>
            <a:ext cx="8007550" cy="51845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355976" y="6093296"/>
            <a:ext cx="4320480"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Гречневая крупа</a:t>
            </a:r>
            <a:endParaRPr lang="ru-RU" sz="3200" b="1" dirty="0">
              <a:latin typeface="Times New Roman" pitchFamily="18" charset="0"/>
              <a:cs typeface="Times New Roman" pitchFamily="18" charset="0"/>
            </a:endParaRPr>
          </a:p>
        </p:txBody>
      </p:sp>
      <p:sp>
        <p:nvSpPr>
          <p:cNvPr id="6" name="Прямоугольник 5">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atin typeface="Times New Roman" pitchFamily="18" charset="0"/>
                <a:cs typeface="Times New Roman" pitchFamily="18" charset="0"/>
              </a:rPr>
              <a:t> Этот предмет служил колыбелькой для </a:t>
            </a:r>
            <a:r>
              <a:rPr lang="ru-RU" sz="2400" b="1" dirty="0" err="1" smtClean="0">
                <a:latin typeface="Times New Roman" pitchFamily="18" charset="0"/>
                <a:cs typeface="Times New Roman" pitchFamily="18" charset="0"/>
              </a:rPr>
              <a:t>Дюймовочки</a:t>
            </a:r>
            <a:r>
              <a:rPr lang="ru-RU" sz="2400" b="1" dirty="0" smtClean="0">
                <a:latin typeface="Times New Roman" pitchFamily="18" charset="0"/>
                <a:cs typeface="Times New Roman" pitchFamily="18" charset="0"/>
              </a:rPr>
              <a:t>. Что это? </a:t>
            </a: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539552" y="609329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5" name="Рисунок 4" descr="f034f0.jpg"/>
          <p:cNvPicPr>
            <a:picLocks noChangeAspect="1"/>
          </p:cNvPicPr>
          <p:nvPr/>
        </p:nvPicPr>
        <p:blipFill>
          <a:blip r:embed="rId2" cstate="email"/>
          <a:stretch>
            <a:fillRect/>
          </a:stretch>
        </p:blipFill>
        <p:spPr>
          <a:xfrm>
            <a:off x="827584" y="1412776"/>
            <a:ext cx="7488832" cy="49854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987824" y="5805264"/>
            <a:ext cx="5364088"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Скорлупка грецкого ореха</a:t>
            </a:r>
            <a:endParaRPr lang="ru-RU" sz="3200" b="1" dirty="0">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b="1" dirty="0" smtClean="0">
                <a:latin typeface="Times New Roman" pitchFamily="18" charset="0"/>
                <a:cs typeface="Times New Roman" pitchFamily="18" charset="0"/>
              </a:rPr>
              <a:t> Здесь лежит предмет, который назывался матерью всех оловянных солдатиков в сказке «Стойкий оловянный солдатик». Что это?</a:t>
            </a: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611560" y="60212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7" name="Рисунок 6" descr="14728208_w640_h640_2535763440.jpg"/>
          <p:cNvPicPr>
            <a:picLocks noChangeAspect="1"/>
          </p:cNvPicPr>
          <p:nvPr/>
        </p:nvPicPr>
        <p:blipFill>
          <a:blip r:embed="rId2" cstate="email"/>
          <a:stretch>
            <a:fillRect/>
          </a:stretch>
        </p:blipFill>
        <p:spPr>
          <a:xfrm rot="5400000">
            <a:off x="2858233" y="-1373449"/>
            <a:ext cx="3384376" cy="9100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3635896" y="4869160"/>
            <a:ext cx="5508104"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Оловянная ложка</a:t>
            </a:r>
            <a:endParaRPr lang="ru-RU" sz="3200" b="1" dirty="0">
              <a:latin typeface="Times New Roman" pitchFamily="18" charset="0"/>
              <a:cs typeface="Times New Roman" pitchFamily="18" charset="0"/>
            </a:endParaRPr>
          </a:p>
        </p:txBody>
      </p:sp>
      <p:sp>
        <p:nvSpPr>
          <p:cNvPr id="6" name="Прямоугольник 5">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atin typeface="Times New Roman" pitchFamily="18" charset="0"/>
                <a:cs typeface="Times New Roman" pitchFamily="18" charset="0"/>
              </a:rPr>
              <a:t> Здесь лежит один из предметов, который предназначался в дар принцессе в сказке «Свинопас». Что это?</a:t>
            </a:r>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539552" y="587727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khabar_89_3_26r.gif"/>
          <p:cNvPicPr>
            <a:picLocks noGrp="1" noChangeAspect="1"/>
          </p:cNvPicPr>
          <p:nvPr>
            <p:ph sz="half" idx="2"/>
          </p:nvPr>
        </p:nvPicPr>
        <p:blipFill>
          <a:blip r:embed="rId2" cstate="email"/>
          <a:stretch>
            <a:fillRect/>
          </a:stretch>
        </p:blipFill>
        <p:spPr>
          <a:xfrm>
            <a:off x="4283968" y="1961408"/>
            <a:ext cx="4398026" cy="45376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Содержимое 2"/>
          <p:cNvSpPr>
            <a:spLocks noGrp="1"/>
          </p:cNvSpPr>
          <p:nvPr>
            <p:ph sz="half" idx="1"/>
          </p:nvPr>
        </p:nvSpPr>
        <p:spPr>
          <a:xfrm>
            <a:off x="457200" y="476672"/>
            <a:ext cx="8075240" cy="6048672"/>
          </a:xfrm>
        </p:spPr>
        <p:txBody>
          <a:bodyPr>
            <a:normAutofit/>
          </a:bodyPr>
          <a:lstStyle/>
          <a:p>
            <a:pPr>
              <a:buNone/>
            </a:pPr>
            <a:r>
              <a:rPr lang="ru-RU" dirty="0" smtClean="0"/>
              <a:t>    В 1965 году была организована </a:t>
            </a:r>
            <a:r>
              <a:rPr lang="ru-RU" b="1" dirty="0" smtClean="0"/>
              <a:t>премия имени </a:t>
            </a:r>
          </a:p>
          <a:p>
            <a:pPr>
              <a:buNone/>
            </a:pPr>
            <a:r>
              <a:rPr lang="ru-RU" b="1" dirty="0" smtClean="0"/>
              <a:t>    Х. К. Андерсена </a:t>
            </a:r>
            <a:r>
              <a:rPr lang="ru-RU" dirty="0" smtClean="0"/>
              <a:t>- литературная премия, которой награждаются лучшие детские писатели и художники-иллюстраторы. </a:t>
            </a:r>
          </a:p>
          <a:p>
            <a:pPr>
              <a:buNone/>
            </a:pPr>
            <a:r>
              <a:rPr lang="ru-RU" dirty="0" smtClean="0"/>
              <a:t>    Она присуждается один </a:t>
            </a:r>
          </a:p>
          <a:p>
            <a:pPr>
              <a:buNone/>
            </a:pPr>
            <a:r>
              <a:rPr lang="ru-RU" dirty="0" smtClean="0"/>
              <a:t>    раз в два года. Премия </a:t>
            </a:r>
          </a:p>
          <a:p>
            <a:pPr>
              <a:buNone/>
            </a:pPr>
            <a:r>
              <a:rPr lang="ru-RU" dirty="0" smtClean="0"/>
              <a:t>    вручается </a:t>
            </a:r>
            <a:r>
              <a:rPr lang="ru-RU" b="1" dirty="0" smtClean="0"/>
              <a:t>второго апреля </a:t>
            </a:r>
            <a:r>
              <a:rPr lang="ru-RU" dirty="0" smtClean="0"/>
              <a:t>– </a:t>
            </a:r>
          </a:p>
          <a:p>
            <a:pPr>
              <a:buNone/>
            </a:pPr>
            <a:r>
              <a:rPr lang="ru-RU" dirty="0" smtClean="0"/>
              <a:t>    в день рождения </a:t>
            </a:r>
          </a:p>
          <a:p>
            <a:pPr>
              <a:buNone/>
            </a:pPr>
            <a:r>
              <a:rPr lang="ru-RU" dirty="0" smtClean="0"/>
              <a:t>    </a:t>
            </a:r>
            <a:r>
              <a:rPr lang="ru-RU" dirty="0" err="1" smtClean="0"/>
              <a:t>Ханса</a:t>
            </a:r>
            <a:r>
              <a:rPr lang="ru-RU" dirty="0" smtClean="0"/>
              <a:t> </a:t>
            </a:r>
            <a:r>
              <a:rPr lang="ru-RU" dirty="0" err="1" smtClean="0"/>
              <a:t>Кристиана</a:t>
            </a:r>
            <a:r>
              <a:rPr lang="ru-RU" dirty="0" smtClean="0"/>
              <a:t> Андерсена. </a:t>
            </a:r>
          </a:p>
          <a:p>
            <a:pPr>
              <a:buNone/>
            </a:pPr>
            <a:r>
              <a:rPr lang="ru-RU" dirty="0" smtClean="0"/>
              <a:t>   Этот день отмечается ежегодно </a:t>
            </a:r>
          </a:p>
          <a:p>
            <a:pPr>
              <a:buNone/>
            </a:pPr>
            <a:r>
              <a:rPr lang="ru-RU" dirty="0" smtClean="0"/>
              <a:t>   как</a:t>
            </a:r>
            <a:r>
              <a:rPr lang="ru-RU" b="1" dirty="0" smtClean="0"/>
              <a:t> Международный день детской книги.</a:t>
            </a:r>
          </a:p>
          <a:p>
            <a:pPr algn="just"/>
            <a:endParaRPr lang="ru-RU"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5" name="Рисунок 4" descr="rose.jpg"/>
          <p:cNvPicPr>
            <a:picLocks noChangeAspect="1"/>
          </p:cNvPicPr>
          <p:nvPr/>
        </p:nvPicPr>
        <p:blipFill>
          <a:blip r:embed="rId2" cstate="email"/>
          <a:stretch>
            <a:fillRect/>
          </a:stretch>
        </p:blipFill>
        <p:spPr>
          <a:xfrm>
            <a:off x="1043608" y="1340768"/>
            <a:ext cx="7104789" cy="5328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915816" y="6093296"/>
            <a:ext cx="5292080" cy="584775"/>
          </a:xfrm>
          <a:prstGeom prst="rect">
            <a:avLst/>
          </a:prstGeom>
          <a:noFill/>
        </p:spPr>
        <p:txBody>
          <a:bodyPr wrap="square" rtlCol="0">
            <a:spAutoFit/>
          </a:bodyPr>
          <a:lstStyle/>
          <a:p>
            <a:pPr algn="r"/>
            <a:r>
              <a:rPr lang="ru-RU" sz="3200" b="1" dirty="0" smtClean="0">
                <a:solidFill>
                  <a:schemeClr val="bg1"/>
                </a:solidFill>
                <a:latin typeface="Times New Roman" pitchFamily="18" charset="0"/>
                <a:cs typeface="Times New Roman" pitchFamily="18" charset="0"/>
              </a:rPr>
              <a:t>Роза</a:t>
            </a:r>
            <a:endParaRPr lang="ru-RU" sz="3200" b="1" dirty="0">
              <a:solidFill>
                <a:schemeClr val="bg1"/>
              </a:solidFill>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Содержимое 5" descr="blackbox-animate-loop-always.gif"/>
          <p:cNvPicPr>
            <a:picLocks noGrp="1" noChangeAspect="1"/>
          </p:cNvPicPr>
          <p:nvPr>
            <p:ph idx="1"/>
          </p:nvPr>
        </p:nvPicPr>
        <p:blipFill>
          <a:blip r:embed="rId3" cstate="email"/>
          <a:stretch>
            <a:fillRect/>
          </a:stretch>
        </p:blipFill>
        <p:spPr>
          <a:xfrm>
            <a:off x="2537087" y="1337808"/>
            <a:ext cx="4267162" cy="4827496"/>
          </a:xfrm>
        </p:spPr>
      </p:pic>
      <p:sp>
        <p:nvSpPr>
          <p:cNvPr id="8" name="Овальная выноска 7"/>
          <p:cNvSpPr/>
          <p:nvPr/>
        </p:nvSpPr>
        <p:spPr>
          <a:xfrm>
            <a:off x="395536" y="1196752"/>
            <a:ext cx="5040560" cy="3096344"/>
          </a:xfrm>
          <a:prstGeom prst="wedgeEllipseCallout">
            <a:avLst>
              <a:gd name="adj1" fmla="val 52075"/>
              <a:gd name="adj2" fmla="val 3977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sz="2400" b="1" dirty="0" smtClean="0">
              <a:latin typeface="Times New Roman" pitchFamily="18" charset="0"/>
              <a:cs typeface="Times New Roman" pitchFamily="18" charset="0"/>
            </a:endParaRPr>
          </a:p>
          <a:p>
            <a:pPr lvl="0" algn="ctr"/>
            <a:r>
              <a:rPr lang="ru-RU" sz="2400" b="1" dirty="0" smtClean="0">
                <a:latin typeface="Times New Roman" pitchFamily="18" charset="0"/>
                <a:cs typeface="Times New Roman" pitchFamily="18" charset="0"/>
              </a:rPr>
              <a:t>Здесь лежит предмет, который считается знаком высшего отличия, какого только может удостаиваться утка. Что это?</a:t>
            </a:r>
          </a:p>
          <a:p>
            <a:endParaRPr lang="ru-RU" sz="2400" dirty="0" smtClean="0"/>
          </a:p>
        </p:txBody>
      </p:sp>
      <p:pic>
        <p:nvPicPr>
          <p:cNvPr id="9" name="chtogdekogda-chernyy_yaschik.mp3">
            <a:hlinkClick r:id="" action="ppaction://media"/>
          </p:cNvPr>
          <p:cNvPicPr>
            <a:picLocks noRot="1" noChangeAspect="1"/>
          </p:cNvPicPr>
          <p:nvPr>
            <a:audioFile r:link="rId1"/>
          </p:nvPr>
        </p:nvPicPr>
        <p:blipFill>
          <a:blip r:embed="rId4" cstate="email"/>
          <a:stretch>
            <a:fillRect/>
          </a:stretch>
        </p:blipFill>
        <p:spPr>
          <a:xfrm>
            <a:off x="539552" y="587727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35"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3000"/>
                                        <p:tgtEl>
                                          <p:spTgt spid="6"/>
                                        </p:tgtEl>
                                      </p:cBhvr>
                                    </p:animEffect>
                                    <p:anim calcmode="lin" valueType="num">
                                      <p:cBhvr>
                                        <p:cTn id="10" dur="3000" fill="hold"/>
                                        <p:tgtEl>
                                          <p:spTgt spid="6"/>
                                        </p:tgtEl>
                                        <p:attrNameLst>
                                          <p:attrName>style.rotation</p:attrName>
                                        </p:attrNameLst>
                                      </p:cBhvr>
                                      <p:tavLst>
                                        <p:tav tm="0">
                                          <p:val>
                                            <p:fltVal val="720"/>
                                          </p:val>
                                        </p:tav>
                                        <p:tav tm="100000">
                                          <p:val>
                                            <p:fltVal val="0"/>
                                          </p:val>
                                        </p:tav>
                                      </p:tavLst>
                                    </p:anim>
                                    <p:anim calcmode="lin" valueType="num">
                                      <p:cBhvr>
                                        <p:cTn id="11" dur="3000" fill="hold"/>
                                        <p:tgtEl>
                                          <p:spTgt spid="6"/>
                                        </p:tgtEl>
                                        <p:attrNameLst>
                                          <p:attrName>ppt_h</p:attrName>
                                        </p:attrNameLst>
                                      </p:cBhvr>
                                      <p:tavLst>
                                        <p:tav tm="0">
                                          <p:val>
                                            <p:fltVal val="0"/>
                                          </p:val>
                                        </p:tav>
                                        <p:tav tm="100000">
                                          <p:val>
                                            <p:strVal val="#ppt_h"/>
                                          </p:val>
                                        </p:tav>
                                      </p:tavLst>
                                    </p:anim>
                                    <p:anim calcmode="lin" valueType="num">
                                      <p:cBhvr>
                                        <p:cTn id="12" dur="3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18"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1600" y="1556792"/>
            <a:ext cx="7416824" cy="769441"/>
          </a:xfrm>
          <a:prstGeom prst="rect">
            <a:avLst/>
          </a:prstGeom>
          <a:noFill/>
        </p:spPr>
        <p:txBody>
          <a:bodyPr wrap="square" rtlCol="0">
            <a:spAutoFit/>
          </a:bodyPr>
          <a:lstStyle/>
          <a:p>
            <a:pPr algn="ctr"/>
            <a:r>
              <a:rPr lang="ru-RU" sz="4400" b="1" dirty="0" smtClean="0">
                <a:latin typeface="Monotype Corsiva" pitchFamily="66" charset="0"/>
              </a:rPr>
              <a:t>Внимание! Правильный ответ!</a:t>
            </a:r>
            <a:endParaRPr lang="ru-RU" sz="4400" b="1" dirty="0">
              <a:latin typeface="Monotype Corsiva" pitchFamily="66" charset="0"/>
            </a:endParaRPr>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Черный ящик</a:t>
            </a:r>
            <a:endParaRPr lang="ru-RU" sz="5400" b="1" dirty="0">
              <a:latin typeface="Monotype Corsiva" pitchFamily="66" charset="0"/>
            </a:endParaRPr>
          </a:p>
        </p:txBody>
      </p:sp>
      <p:pic>
        <p:nvPicPr>
          <p:cNvPr id="6" name="Рисунок 5" descr="krasnaya_lentochka.jpg"/>
          <p:cNvPicPr>
            <a:picLocks noChangeAspect="1"/>
          </p:cNvPicPr>
          <p:nvPr/>
        </p:nvPicPr>
        <p:blipFill>
          <a:blip r:embed="rId2" cstate="email"/>
          <a:stretch>
            <a:fillRect/>
          </a:stretch>
        </p:blipFill>
        <p:spPr>
          <a:xfrm>
            <a:off x="899592" y="1412776"/>
            <a:ext cx="7580756" cy="4750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3203848" y="5589240"/>
            <a:ext cx="5292080" cy="584775"/>
          </a:xfrm>
          <a:prstGeom prst="rect">
            <a:avLst/>
          </a:prstGeom>
          <a:noFill/>
        </p:spPr>
        <p:txBody>
          <a:bodyPr wrap="square" rtlCol="0">
            <a:spAutoFit/>
          </a:bodyPr>
          <a:lstStyle/>
          <a:p>
            <a:pPr algn="r"/>
            <a:r>
              <a:rPr lang="ru-RU" sz="3200" b="1" dirty="0" smtClean="0">
                <a:latin typeface="Times New Roman" pitchFamily="18" charset="0"/>
                <a:cs typeface="Times New Roman" pitchFamily="18" charset="0"/>
              </a:rPr>
              <a:t>Красный лоскуток</a:t>
            </a:r>
            <a:endParaRPr lang="ru-RU" sz="3200" b="1" dirty="0">
              <a:latin typeface="Times New Roman" pitchFamily="18" charset="0"/>
              <a:cs typeface="Times New Roman" pitchFamily="18" charset="0"/>
            </a:endParaRPr>
          </a:p>
        </p:txBody>
      </p:sp>
      <p:sp>
        <p:nvSpPr>
          <p:cNvPr id="7" name="Прямоугольник 6">
            <a:hlinkClick r:id="rId3" action="ppaction://hlinkpres?slideindex=33&amp;slidetitle=Викторина «Сказки Г.Х.Андерсена"/>
          </p:cNvPr>
          <p:cNvSpPr/>
          <p:nvPr/>
        </p:nvSpPr>
        <p:spPr>
          <a:xfrm>
            <a:off x="395536" y="5589240"/>
            <a:ext cx="914400" cy="9144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Музыкальная пауза</a:t>
            </a:r>
            <a:endParaRPr lang="ru-RU" sz="5400" b="1" dirty="0">
              <a:latin typeface="Monotype Corsiva" pitchFamily="66" charset="0"/>
            </a:endParaRPr>
          </a:p>
        </p:txBody>
      </p:sp>
      <p:pic>
        <p:nvPicPr>
          <p:cNvPr id="4" name="Содержимое 3" descr="skripichnii_kluch0000.png"/>
          <p:cNvPicPr>
            <a:picLocks noGrp="1" noChangeAspect="1"/>
          </p:cNvPicPr>
          <p:nvPr>
            <p:ph idx="1"/>
          </p:nvPr>
        </p:nvPicPr>
        <p:blipFill>
          <a:blip r:embed="rId4" cstate="email"/>
          <a:stretch>
            <a:fillRect/>
          </a:stretch>
        </p:blipFill>
        <p:spPr>
          <a:xfrm>
            <a:off x="1115616" y="1340768"/>
            <a:ext cx="6933925" cy="5200444"/>
          </a:xfrm>
        </p:spPr>
      </p:pic>
      <p:sp>
        <p:nvSpPr>
          <p:cNvPr id="7" name="Прямоугольник 6">
            <a:hlinkClick r:id="rId5" action="ppaction://hlinkpres?slideindex=33&amp;slidetitle=Викторина «Сказки Г.Х.Андерсена"/>
          </p:cNvPr>
          <p:cNvSpPr/>
          <p:nvPr/>
        </p:nvSpPr>
        <p:spPr>
          <a:xfrm>
            <a:off x="395536" y="5589240"/>
            <a:ext cx="914400" cy="914400"/>
          </a:xfrm>
          <a:prstGeom prst="rect">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Песня атаманши.mp3">
            <a:hlinkClick r:id="" action="ppaction://media"/>
          </p:cNvPr>
          <p:cNvPicPr>
            <a:picLocks noRot="1" noChangeAspect="1"/>
          </p:cNvPicPr>
          <p:nvPr>
            <a:audioFile r:link="rId1"/>
          </p:nvPr>
        </p:nvPicPr>
        <p:blipFill>
          <a:blip r:embed="rId7" cstate="print"/>
          <a:stretch>
            <a:fillRect/>
          </a:stretch>
        </p:blipFill>
        <p:spPr>
          <a:xfrm>
            <a:off x="8316416" y="5949280"/>
            <a:ext cx="448816" cy="4488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fmla="#ppt_w*sin(2.5*pi*$)">
                                          <p:val>
                                            <p:fltVal val="0"/>
                                          </p:val>
                                        </p:tav>
                                        <p:tav tm="100000">
                                          <p:val>
                                            <p:fltVal val="1"/>
                                          </p:val>
                                        </p:tav>
                                      </p:tavLst>
                                    </p:anim>
                                    <p:anim calcmode="lin" valueType="num">
                                      <p:cBhvr>
                                        <p:cTn id="8"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40990" fill="hold"/>
                                        <p:tgtEl>
                                          <p:spTgt spid="10"/>
                                        </p:tgtEl>
                                      </p:cBhvr>
                                    </p:cmd>
                                  </p:childTnLst>
                                </p:cTn>
                              </p:par>
                            </p:childTnLst>
                          </p:cTn>
                        </p:par>
                      </p:childTnLst>
                    </p:cTn>
                  </p:par>
                </p:childTnLst>
              </p:cTn>
              <p:nextCondLst>
                <p:cond evt="onClick" delay="0">
                  <p:tgtEl>
                    <p:spTgt spid="10"/>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b="1" dirty="0">
              <a:latin typeface="Monotype Corsiva" pitchFamily="66" charset="0"/>
            </a:endParaRPr>
          </a:p>
        </p:txBody>
      </p:sp>
      <p:pic>
        <p:nvPicPr>
          <p:cNvPr id="4" name="Содержимое 3" descr="escritor.gif"/>
          <p:cNvPicPr>
            <a:picLocks noGrp="1" noChangeAspect="1"/>
          </p:cNvPicPr>
          <p:nvPr>
            <p:ph idx="1"/>
          </p:nvPr>
        </p:nvPicPr>
        <p:blipFill>
          <a:blip r:embed="rId2" cstate="email"/>
          <a:stretch>
            <a:fillRect/>
          </a:stretch>
        </p:blipFill>
        <p:spPr>
          <a:xfrm>
            <a:off x="1979713" y="1700109"/>
            <a:ext cx="5243020" cy="4369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lstStyle/>
          <a:p>
            <a:pPr>
              <a:buNone/>
            </a:pPr>
            <a:r>
              <a:rPr lang="ru-RU" dirty="0" smtClean="0">
                <a:latin typeface="Times New Roman" pitchFamily="18" charset="0"/>
                <a:cs typeface="Times New Roman" pitchFamily="18" charset="0"/>
              </a:rPr>
              <a:t>   Старуха предложила солдату взять сколько угодно денег, а ей принести только огниво. Хитрый солдат смекнул, что огниво дороже денег. Оно, действительно, помогло солдату исполнить все его желания. А что такое </a:t>
            </a:r>
            <a:r>
              <a:rPr lang="ru-RU" b="1" dirty="0" smtClean="0">
                <a:latin typeface="Times New Roman" pitchFamily="18" charset="0"/>
                <a:cs typeface="Times New Roman" pitchFamily="18" charset="0"/>
              </a:rPr>
              <a:t>огниво</a:t>
            </a:r>
            <a:r>
              <a:rPr lang="ru-RU" dirty="0" smtClean="0">
                <a:latin typeface="Times New Roman" pitchFamily="18" charset="0"/>
                <a:cs typeface="Times New Roman" pitchFamily="18" charset="0"/>
              </a:rPr>
              <a:t>?</a:t>
            </a:r>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a:buNone/>
            </a:pPr>
            <a:r>
              <a:rPr lang="ru-RU" sz="3600"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ОГНИВО</a:t>
            </a:r>
            <a:r>
              <a:rPr lang="ru-RU" dirty="0" smtClean="0">
                <a:latin typeface="Times New Roman" pitchFamily="18" charset="0"/>
                <a:cs typeface="Times New Roman" pitchFamily="18" charset="0"/>
              </a:rPr>
              <a:t>, кресало, железное или стальное изделие (преимущественно </a:t>
            </a:r>
            <a:r>
              <a:rPr lang="ru-RU" dirty="0" err="1" smtClean="0">
                <a:latin typeface="Times New Roman" pitchFamily="18" charset="0"/>
                <a:cs typeface="Times New Roman" pitchFamily="18" charset="0"/>
              </a:rPr>
              <a:t>калачевидной</a:t>
            </a:r>
            <a:r>
              <a:rPr lang="ru-RU" dirty="0" smtClean="0">
                <a:latin typeface="Times New Roman" pitchFamily="18" charset="0"/>
                <a:cs typeface="Times New Roman" pitchFamily="18" charset="0"/>
              </a:rPr>
              <a:t> или прямоугольно-овальной формы), служащее для добывания огня путём ударов о кремень. Было распространено со времени появления железа до изобретения спичек (19 в.). </a:t>
            </a:r>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Огниво</a:t>
            </a:r>
            <a:endParaRPr lang="ru-RU" sz="5400" b="1" dirty="0">
              <a:latin typeface="Monotype Corsiva" pitchFamily="66" charset="0"/>
            </a:endParaRPr>
          </a:p>
        </p:txBody>
      </p:sp>
      <p:pic>
        <p:nvPicPr>
          <p:cNvPr id="4" name="Содержимое 3" descr="437110.jpg"/>
          <p:cNvPicPr>
            <a:picLocks noGrp="1" noChangeAspect="1"/>
          </p:cNvPicPr>
          <p:nvPr>
            <p:ph idx="1"/>
          </p:nvPr>
        </p:nvPicPr>
        <p:blipFill>
          <a:blip r:embed="rId2" cstate="email"/>
          <a:stretch>
            <a:fillRect/>
          </a:stretch>
        </p:blipFill>
        <p:spPr>
          <a:xfrm>
            <a:off x="1403648" y="1484784"/>
            <a:ext cx="6429869" cy="48224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algn="just">
              <a:buNone/>
            </a:pPr>
            <a:r>
              <a:rPr lang="ru-RU" dirty="0" smtClean="0">
                <a:latin typeface="Times New Roman" pitchFamily="18" charset="0"/>
                <a:cs typeface="Times New Roman" pitchFamily="18" charset="0"/>
              </a:rPr>
              <a:t>   Как известно, </a:t>
            </a:r>
            <a:r>
              <a:rPr lang="ru-RU" dirty="0" err="1" smtClean="0">
                <a:latin typeface="Times New Roman" pitchFamily="18" charset="0"/>
                <a:cs typeface="Times New Roman" pitchFamily="18" charset="0"/>
              </a:rPr>
              <a:t>Дюймовочка</a:t>
            </a:r>
            <a:r>
              <a:rPr lang="ru-RU" dirty="0" smtClean="0">
                <a:latin typeface="Times New Roman" pitchFamily="18" charset="0"/>
                <a:cs typeface="Times New Roman" pitchFamily="18" charset="0"/>
              </a:rPr>
              <a:t> появилась на свет из цветка, выросшего из ячменного зернышка. «Она была такая нежная, маленькая, всего с </a:t>
            </a:r>
            <a:r>
              <a:rPr lang="ru-RU" b="1" dirty="0" smtClean="0">
                <a:latin typeface="Times New Roman" pitchFamily="18" charset="0"/>
                <a:cs typeface="Times New Roman" pitchFamily="18" charset="0"/>
              </a:rPr>
              <a:t>дюйм</a:t>
            </a:r>
            <a:r>
              <a:rPr lang="ru-RU" dirty="0" smtClean="0">
                <a:latin typeface="Times New Roman" pitchFamily="18" charset="0"/>
                <a:cs typeface="Times New Roman" pitchFamily="18" charset="0"/>
              </a:rPr>
              <a:t> ростом, вот ее и прозвали </a:t>
            </a:r>
            <a:r>
              <a:rPr lang="ru-RU" dirty="0" err="1" smtClean="0">
                <a:latin typeface="Times New Roman" pitchFamily="18" charset="0"/>
                <a:cs typeface="Times New Roman" pitchFamily="18" charset="0"/>
              </a:rPr>
              <a:t>Дюймовочкой</a:t>
            </a:r>
            <a:r>
              <a:rPr lang="ru-RU" dirty="0" smtClean="0">
                <a:latin typeface="Times New Roman" pitchFamily="18" charset="0"/>
                <a:cs typeface="Times New Roman" pitchFamily="18" charset="0"/>
              </a:rPr>
              <a:t>». Насколько же мала была </a:t>
            </a:r>
            <a:r>
              <a:rPr lang="ru-RU" dirty="0" err="1" smtClean="0">
                <a:latin typeface="Times New Roman" pitchFamily="18" charset="0"/>
                <a:cs typeface="Times New Roman" pitchFamily="18" charset="0"/>
              </a:rPr>
              <a:t>Дюймовочка</a:t>
            </a:r>
            <a:r>
              <a:rPr lang="ru-RU" dirty="0" smtClean="0">
                <a:latin typeface="Times New Roman" pitchFamily="18" charset="0"/>
                <a:cs typeface="Times New Roman" pitchFamily="18" charset="0"/>
              </a:rPr>
              <a:t>? Каков ее рост в пересчете на сантиметры? </a:t>
            </a:r>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lstStyle/>
          <a:p>
            <a:pPr>
              <a:buNone/>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ОДИН ДЮЙМ </a:t>
            </a:r>
            <a:r>
              <a:rPr lang="ru-RU" dirty="0" smtClean="0">
                <a:latin typeface="Times New Roman" pitchFamily="18" charset="0"/>
                <a:cs typeface="Times New Roman" pitchFamily="18" charset="0"/>
              </a:rPr>
              <a:t>= 2, 54 см</a:t>
            </a:r>
          </a:p>
          <a:p>
            <a:pPr>
              <a:buNone/>
            </a:pPr>
            <a:endParaRPr lang="ru-RU" dirty="0">
              <a:latin typeface="Times New Roman" pitchFamily="18" charset="0"/>
              <a:cs typeface="Times New Roman" pitchFamily="18" charset="0"/>
            </a:endParaRPr>
          </a:p>
        </p:txBody>
      </p:sp>
      <p:pic>
        <p:nvPicPr>
          <p:cNvPr id="6" name="Рисунок 5" descr="dyuimovochka-1-inch-fingers.jpg"/>
          <p:cNvPicPr>
            <a:picLocks noChangeAspect="1"/>
          </p:cNvPicPr>
          <p:nvPr/>
        </p:nvPicPr>
        <p:blipFill>
          <a:blip r:embed="rId2" cstate="email"/>
          <a:stretch>
            <a:fillRect/>
          </a:stretch>
        </p:blipFill>
        <p:spPr>
          <a:xfrm>
            <a:off x="3419872" y="2708005"/>
            <a:ext cx="5724129" cy="41499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6600" b="1" dirty="0" smtClean="0">
                <a:solidFill>
                  <a:schemeClr val="tx2"/>
                </a:solidFill>
                <a:latin typeface="Monotype Corsiva" pitchFamily="66" charset="0"/>
              </a:rPr>
              <a:t>Сказки</a:t>
            </a:r>
            <a:r>
              <a:rPr lang="ru-RU" sz="6600" dirty="0" smtClean="0">
                <a:solidFill>
                  <a:schemeClr val="tx2"/>
                </a:solidFill>
                <a:latin typeface="Monotype Corsiva" pitchFamily="66" charset="0"/>
              </a:rPr>
              <a:t> </a:t>
            </a:r>
            <a:r>
              <a:rPr lang="ru-RU" sz="6600" b="1" dirty="0" smtClean="0">
                <a:solidFill>
                  <a:schemeClr val="tx2"/>
                </a:solidFill>
                <a:latin typeface="Monotype Corsiva" pitchFamily="66" charset="0"/>
              </a:rPr>
              <a:t>Х.К.Андерсена</a:t>
            </a:r>
            <a:endParaRPr lang="ru-RU" sz="6600" b="1" dirty="0">
              <a:solidFill>
                <a:schemeClr val="tx2"/>
              </a:solidFill>
              <a:latin typeface="Monotype Corsiva" pitchFamily="66" charset="0"/>
            </a:endParaRPr>
          </a:p>
        </p:txBody>
      </p:sp>
      <p:sp>
        <p:nvSpPr>
          <p:cNvPr id="3" name="Подзаголовок 2"/>
          <p:cNvSpPr>
            <a:spLocks noGrp="1"/>
          </p:cNvSpPr>
          <p:nvPr>
            <p:ph type="subTitle" idx="1"/>
          </p:nvPr>
        </p:nvSpPr>
        <p:spPr/>
        <p:txBody>
          <a:bodyPr>
            <a:normAutofit/>
          </a:bodyPr>
          <a:lstStyle/>
          <a:p>
            <a:r>
              <a:rPr lang="ru-RU" sz="4000" b="1" dirty="0" smtClean="0">
                <a:solidFill>
                  <a:schemeClr val="tx1"/>
                </a:solidFill>
              </a:rPr>
              <a:t>Викторина</a:t>
            </a:r>
            <a:endParaRPr lang="ru-RU" sz="4000" b="1" dirty="0">
              <a:solidFill>
                <a:schemeClr val="tx1"/>
              </a:solidFill>
            </a:endParaRPr>
          </a:p>
        </p:txBody>
      </p:sp>
      <p:pic>
        <p:nvPicPr>
          <p:cNvPr id="5" name="Песня сказочника.mp3">
            <a:hlinkClick r:id="" action="ppaction://media"/>
          </p:cNvPr>
          <p:cNvPicPr>
            <a:picLocks noRot="1" noChangeAspect="1"/>
          </p:cNvPicPr>
          <p:nvPr>
            <a:audioFile r:link="rId1"/>
          </p:nvPr>
        </p:nvPicPr>
        <p:blipFill>
          <a:blip r:embed="rId3" cstate="print"/>
          <a:stretch>
            <a:fillRect/>
          </a:stretch>
        </p:blipFill>
        <p:spPr>
          <a:xfrm>
            <a:off x="611560" y="609329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38" presetClass="entr" presetSubtype="0" accel="50000" fill="hold" grpId="0" nodeType="withEffect">
                                  <p:stCondLst>
                                    <p:cond delay="0"/>
                                  </p:stCondLst>
                                  <p:iterate type="lt">
                                    <p:tmPct val="50000"/>
                                  </p:iterate>
                                  <p:childTnLst>
                                    <p:set>
                                      <p:cBhvr>
                                        <p:cTn id="8" dur="1" fill="hold">
                                          <p:stCondLst>
                                            <p:cond delay="0"/>
                                          </p:stCondLst>
                                        </p:cTn>
                                        <p:tgtEl>
                                          <p:spTgt spid="2"/>
                                        </p:tgtEl>
                                        <p:attrNameLst>
                                          <p:attrName>style.visibility</p:attrName>
                                        </p:attrNameLst>
                                      </p:cBhvr>
                                      <p:to>
                                        <p:strVal val="visible"/>
                                      </p:to>
                                    </p:set>
                                    <p:set>
                                      <p:cBhvr>
                                        <p:cTn id="9" dur="455" fill="hold">
                                          <p:stCondLst>
                                            <p:cond delay="0"/>
                                          </p:stCondLst>
                                        </p:cTn>
                                        <p:tgtEl>
                                          <p:spTgt spid="2"/>
                                        </p:tgtEl>
                                        <p:attrNameLst>
                                          <p:attrName>style.rotation</p:attrName>
                                        </p:attrNameLst>
                                      </p:cBhvr>
                                      <p:to>
                                        <p:strVal val="-45.0"/>
                                      </p:to>
                                    </p:set>
                                    <p:anim calcmode="lin" valueType="num">
                                      <p:cBhvr>
                                        <p:cTn id="10"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1"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2"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3"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14" fill="hold">
                            <p:stCondLst>
                              <p:cond delay="10000"/>
                            </p:stCondLst>
                            <p:childTnLst>
                              <p:par>
                                <p:cTn id="15" presetID="34"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from="(-#ppt_w/2)" to="(#ppt_x)" calcmode="lin" valueType="num">
                                      <p:cBhvr>
                                        <p:cTn id="17" dur="600" fill="hold">
                                          <p:stCondLst>
                                            <p:cond delay="0"/>
                                          </p:stCondLst>
                                        </p:cTn>
                                        <p:tgtEl>
                                          <p:spTgt spid="3">
                                            <p:txEl>
                                              <p:pRg st="0" end="0"/>
                                            </p:txEl>
                                          </p:spTgt>
                                        </p:tgtEl>
                                        <p:attrNameLst>
                                          <p:attrName>ppt_x</p:attrName>
                                        </p:attrNameLst>
                                      </p:cBhvr>
                                    </p:anim>
                                    <p:anim from="0" to="-1.0" calcmode="lin" valueType="num">
                                      <p:cBhvr>
                                        <p:cTn id="18" dur="200" decel="50000" autoRev="1" fill="hold">
                                          <p:stCondLst>
                                            <p:cond delay="600"/>
                                          </p:stCondLst>
                                        </p:cTn>
                                        <p:tgtEl>
                                          <p:spTgt spid="3">
                                            <p:txEl>
                                              <p:pRg st="0" end="0"/>
                                            </p:txEl>
                                          </p:spTgt>
                                        </p:tgtEl>
                                        <p:attrNameLst>
                                          <p:attrName>xshear</p:attrName>
                                        </p:attrNameLst>
                                      </p:cBhvr>
                                    </p:anim>
                                    <p:animScale>
                                      <p:cBhvr>
                                        <p:cTn id="19" dur="200" decel="100000" autoRev="1" fill="hold">
                                          <p:stCondLst>
                                            <p:cond delay="600"/>
                                          </p:stCondLst>
                                        </p:cTn>
                                        <p:tgtEl>
                                          <p:spTgt spid="3">
                                            <p:txEl>
                                              <p:pRg st="0" end="0"/>
                                            </p:txEl>
                                          </p:spTgt>
                                        </p:tgtEl>
                                      </p:cBhvr>
                                      <p:from x="100000" y="100000"/>
                                      <p:to x="80000" y="100000"/>
                                    </p:animScale>
                                    <p:anim by="(#ppt_h/3+#ppt_w*0.1)" calcmode="lin" valueType="num">
                                      <p:cBhvr additive="sum">
                                        <p:cTn id="20" dur="200" decel="100000" autoRev="1" fill="hold">
                                          <p:stCondLst>
                                            <p:cond delay="6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numSld="13" showWhenStopped="0">
                <p:cTn id="21" repeatCount="indefinite"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lvl="0">
              <a:buNone/>
            </a:pPr>
            <a:r>
              <a:rPr lang="ru-RU" dirty="0" smtClean="0"/>
              <a:t>    </a:t>
            </a:r>
            <a:r>
              <a:rPr lang="ru-RU" dirty="0" smtClean="0">
                <a:latin typeface="Times New Roman" pitchFamily="18" charset="0"/>
                <a:cs typeface="Times New Roman" pitchFamily="18" charset="0"/>
              </a:rPr>
              <a:t>Ласточка принесла </a:t>
            </a:r>
            <a:r>
              <a:rPr lang="ru-RU" dirty="0" err="1" smtClean="0">
                <a:latin typeface="Times New Roman" pitchFamily="18" charset="0"/>
                <a:cs typeface="Times New Roman" pitchFamily="18" charset="0"/>
              </a:rPr>
              <a:t>Дюймовочку</a:t>
            </a:r>
            <a:r>
              <a:rPr lang="ru-RU" dirty="0" smtClean="0">
                <a:latin typeface="Times New Roman" pitchFamily="18" charset="0"/>
                <a:cs typeface="Times New Roman" pitchFamily="18" charset="0"/>
              </a:rPr>
              <a:t> в теплые края, в страну эльфов. Сам король предложил ей стать его женой и королевой эльфов. </a:t>
            </a:r>
            <a:r>
              <a:rPr lang="ru-RU" dirty="0" err="1" smtClean="0">
                <a:latin typeface="Times New Roman" pitchFamily="18" charset="0"/>
                <a:cs typeface="Times New Roman" pitchFamily="18" charset="0"/>
              </a:rPr>
              <a:t>Дюймовочка</a:t>
            </a:r>
            <a:r>
              <a:rPr lang="ru-RU" dirty="0" smtClean="0">
                <a:latin typeface="Times New Roman" pitchFamily="18" charset="0"/>
                <a:cs typeface="Times New Roman" pitchFamily="18" charset="0"/>
              </a:rPr>
              <a:t> согласилась. А кто такие </a:t>
            </a:r>
            <a:r>
              <a:rPr lang="ru-RU" b="1" dirty="0" smtClean="0">
                <a:latin typeface="Times New Roman" pitchFamily="18" charset="0"/>
                <a:cs typeface="Times New Roman" pitchFamily="18" charset="0"/>
              </a:rPr>
              <a:t>эльфы</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algn="just">
              <a:buNone/>
            </a:pPr>
            <a:r>
              <a:rPr lang="ru-RU"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Э́ЛЬФЫ</a:t>
            </a:r>
            <a:r>
              <a:rPr lang="ru-RU" dirty="0" smtClean="0">
                <a:latin typeface="Times New Roman" pitchFamily="18" charset="0"/>
                <a:cs typeface="Times New Roman" pitchFamily="18" charset="0"/>
              </a:rPr>
              <a:t>  — в мифологии германских народов — светлые духи воздуха, маленькие человечки, живущие на деревьях и в кустах, в лепестках роз. Они водят хороводы в лунном свете, играют на скрипках и занимаются ткачеством из паутины. Эльфы имеют своих королей и носят шапочки из лепестков цветов.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Эльф</a:t>
            </a:r>
            <a:endParaRPr lang="ru-RU" sz="5400" b="1" dirty="0">
              <a:latin typeface="Monotype Corsiva" pitchFamily="66" charset="0"/>
            </a:endParaRPr>
          </a:p>
        </p:txBody>
      </p:sp>
      <p:pic>
        <p:nvPicPr>
          <p:cNvPr id="4" name="Содержимое 3" descr="38e1c0cb346b.jpg"/>
          <p:cNvPicPr>
            <a:picLocks noGrp="1" noChangeAspect="1"/>
          </p:cNvPicPr>
          <p:nvPr>
            <p:ph idx="1"/>
          </p:nvPr>
        </p:nvPicPr>
        <p:blipFill>
          <a:blip r:embed="rId2" cstate="email">
            <a:lum/>
          </a:blip>
          <a:stretch>
            <a:fillRect/>
          </a:stretch>
        </p:blipFill>
        <p:spPr>
          <a:xfrm>
            <a:off x="2555776" y="1484784"/>
            <a:ext cx="4087399" cy="49694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lvl="0">
              <a:buNone/>
            </a:pPr>
            <a:r>
              <a:rPr lang="ru-RU" dirty="0" smtClean="0"/>
              <a:t>   </a:t>
            </a:r>
            <a:r>
              <a:rPr lang="ru-RU" dirty="0" smtClean="0">
                <a:latin typeface="Times New Roman" pitchFamily="18" charset="0"/>
                <a:cs typeface="Times New Roman" pitchFamily="18" charset="0"/>
              </a:rPr>
              <a:t>Старуха мать в сказке «Русалочка» очень гордилась тем, что «она носила на хвосте целую дюжину устриц, тогда как вельможи имели право носить всего-навсего шесть». </a:t>
            </a:r>
            <a:r>
              <a:rPr lang="ru-RU" i="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Сколько же устриц она носила на хвосте? Чему равна </a:t>
            </a:r>
            <a:r>
              <a:rPr lang="ru-RU" b="1" dirty="0" smtClean="0">
                <a:latin typeface="Times New Roman" pitchFamily="18" charset="0"/>
                <a:cs typeface="Times New Roman" pitchFamily="18" charset="0"/>
              </a:rPr>
              <a:t>дюжина</a:t>
            </a:r>
            <a:r>
              <a:rPr lang="ru-RU" dirty="0" smtClean="0">
                <a:latin typeface="Times New Roman" pitchFamily="18" charset="0"/>
                <a:cs typeface="Times New Roman" pitchFamily="18" charset="0"/>
              </a:rPr>
              <a:t>?</a:t>
            </a:r>
          </a:p>
          <a:p>
            <a:pPr lvl="0">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algn="just">
              <a:buNone/>
            </a:pPr>
            <a:r>
              <a:rPr lang="ru-RU" i="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ДЮЖИНА</a:t>
            </a:r>
            <a:r>
              <a:rPr lang="ru-RU" i="1" dirty="0" smtClean="0">
                <a:latin typeface="Times New Roman" pitchFamily="18" charset="0"/>
                <a:cs typeface="Times New Roman" pitchFamily="18" charset="0"/>
              </a:rPr>
              <a:t> = 12</a:t>
            </a:r>
          </a:p>
          <a:p>
            <a:pPr algn="just">
              <a:buNone/>
            </a:pPr>
            <a:endParaRPr lang="ru-RU" dirty="0">
              <a:latin typeface="Times New Roman" pitchFamily="18" charset="0"/>
              <a:cs typeface="Times New Roman" pitchFamily="18" charset="0"/>
            </a:endParaRPr>
          </a:p>
        </p:txBody>
      </p:sp>
      <p:pic>
        <p:nvPicPr>
          <p:cNvPr id="6" name="Рисунок 5" descr="db4a182ef180b553b0fa78a244810a0f.jpg"/>
          <p:cNvPicPr>
            <a:picLocks noChangeAspect="1"/>
          </p:cNvPicPr>
          <p:nvPr/>
        </p:nvPicPr>
        <p:blipFill>
          <a:blip r:embed="rId2" cstate="email"/>
          <a:stretch>
            <a:fillRect/>
          </a:stretch>
        </p:blipFill>
        <p:spPr>
          <a:xfrm>
            <a:off x="1331640" y="2636912"/>
            <a:ext cx="6898077" cy="3356992"/>
          </a:xfrm>
          <a:prstGeom prst="rect">
            <a:avLst/>
          </a:prstGeom>
          <a:solidFill>
            <a:srgbClr val="FFFFFF">
              <a:shade val="85000"/>
            </a:srgbClr>
          </a:solidFill>
          <a:ln w="88900" cap="sq">
            <a:noFill/>
            <a:miter lim="800000"/>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lvl="0" algn="just">
              <a:buNone/>
            </a:pPr>
            <a:r>
              <a:rPr lang="ru-RU" dirty="0" smtClean="0"/>
              <a:t>   </a:t>
            </a:r>
            <a:r>
              <a:rPr lang="ru-RU" dirty="0" smtClean="0">
                <a:latin typeface="Times New Roman" pitchFamily="18" charset="0"/>
                <a:cs typeface="Times New Roman" pitchFamily="18" charset="0"/>
              </a:rPr>
              <a:t>«… Принцесса отправилась со своими фрейлинами на прогулку и вдруг услыхала мелодичный звон бубенчиков… Пришлось одной из фрейлин надеть деревянные башмаки и пойти на задний двор», чтобы узнать, сколько стоит инструмент, который наигрывал эту мелодию. А кто такие </a:t>
            </a:r>
            <a:r>
              <a:rPr lang="ru-RU" b="1" dirty="0" smtClean="0">
                <a:latin typeface="Times New Roman" pitchFamily="18" charset="0"/>
                <a:cs typeface="Times New Roman" pitchFamily="18" charset="0"/>
              </a:rPr>
              <a:t>фрейлины</a:t>
            </a:r>
            <a:r>
              <a:rPr lang="ru-RU" dirty="0" smtClean="0">
                <a:latin typeface="Times New Roman" pitchFamily="18" charset="0"/>
                <a:cs typeface="Times New Roman" pitchFamily="18" charset="0"/>
              </a:rPr>
              <a:t>?</a:t>
            </a:r>
          </a:p>
          <a:p>
            <a:pPr lvl="0">
              <a:buNone/>
            </a:pPr>
            <a:endParaRPr lang="ru-RU" dirty="0" smtClean="0">
              <a:latin typeface="Times New Roman" pitchFamily="18" charset="0"/>
              <a:cs typeface="Times New Roman" pitchFamily="18" charset="0"/>
            </a:endParaRPr>
          </a:p>
          <a:p>
            <a:pPr lvl="0">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a:bodyPr>
          <a:lstStyle/>
          <a:p>
            <a:pPr algn="just">
              <a:buNone/>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ФРЕЙЛИНА  </a:t>
            </a:r>
            <a:r>
              <a:rPr lang="ru-RU" dirty="0" smtClean="0">
                <a:latin typeface="Times New Roman" pitchFamily="18" charset="0"/>
                <a:cs typeface="Times New Roman" pitchFamily="18" charset="0"/>
              </a:rPr>
              <a:t>-  в Российской империи придворное звание. Давалось представительницам знатных дворянских фамилий. Фрейлины составляли свиту императриц и великих княгинь.</a:t>
            </a:r>
          </a:p>
          <a:p>
            <a:pPr algn="just">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Фрейлины</a:t>
            </a:r>
            <a:endParaRPr lang="ru-RU" sz="5400" b="1" dirty="0">
              <a:latin typeface="Monotype Corsiva" pitchFamily="66" charset="0"/>
            </a:endParaRPr>
          </a:p>
        </p:txBody>
      </p:sp>
      <p:pic>
        <p:nvPicPr>
          <p:cNvPr id="4" name="Содержимое 3" descr="velasquez14.jpg"/>
          <p:cNvPicPr>
            <a:picLocks noGrp="1" noChangeAspect="1"/>
          </p:cNvPicPr>
          <p:nvPr>
            <p:ph idx="1"/>
          </p:nvPr>
        </p:nvPicPr>
        <p:blipFill>
          <a:blip r:embed="rId2" cstate="email"/>
          <a:stretch>
            <a:fillRect/>
          </a:stretch>
        </p:blipFill>
        <p:spPr>
          <a:xfrm>
            <a:off x="2411760" y="1340768"/>
            <a:ext cx="4363492" cy="51556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0" y="6396335"/>
            <a:ext cx="5112568" cy="461665"/>
          </a:xfrm>
          <a:prstGeom prst="rect">
            <a:avLst/>
          </a:prstGeom>
          <a:noFill/>
        </p:spPr>
        <p:txBody>
          <a:bodyPr wrap="square" rtlCol="0">
            <a:spAutoFit/>
          </a:bodyPr>
          <a:lstStyle/>
          <a:p>
            <a:r>
              <a:rPr lang="ru-RU" sz="2400" b="1" dirty="0" smtClean="0"/>
              <a:t>Диего Веласкес. </a:t>
            </a:r>
            <a:r>
              <a:rPr lang="ru-RU" sz="2400" b="1" dirty="0" err="1" smtClean="0"/>
              <a:t>Менины</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61662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p:txBody>
          <a:bodyPr>
            <a:normAutofit lnSpcReduction="10000"/>
          </a:bodyPr>
          <a:lstStyle/>
          <a:p>
            <a:pPr algn="just">
              <a:buNone/>
            </a:pPr>
            <a:r>
              <a:rPr lang="ru-RU" dirty="0" smtClean="0"/>
              <a:t>   </a:t>
            </a:r>
            <a:r>
              <a:rPr lang="ru-RU" dirty="0" smtClean="0">
                <a:latin typeface="Times New Roman" pitchFamily="18" charset="0"/>
                <a:cs typeface="Times New Roman" pitchFamily="18" charset="0"/>
              </a:rPr>
              <a:t>Лесные голуби рассказали Герде, что Снежная королева полетела в Лапландию. «А ты знаешь, где Лапландия?» - спросила Герда у Северного оленя. «Кому же знать, как не мне, отвечал олень. – Там я родился и вырос, там прыгал по снежным равнинам». А вы знаете, где находится </a:t>
            </a:r>
            <a:r>
              <a:rPr lang="ru-RU" b="1" dirty="0" smtClean="0">
                <a:latin typeface="Times New Roman" pitchFamily="18" charset="0"/>
                <a:cs typeface="Times New Roman" pitchFamily="18" charset="0"/>
              </a:rPr>
              <a:t>Лапландия</a:t>
            </a:r>
            <a:r>
              <a:rPr lang="ru-RU" dirty="0" smtClean="0">
                <a:latin typeface="Times New Roman" pitchFamily="18" charset="0"/>
                <a:cs typeface="Times New Roman" pitchFamily="18" charset="0"/>
              </a:rPr>
              <a:t>?</a:t>
            </a:r>
          </a:p>
          <a:p>
            <a:pPr lvl="0">
              <a:buNone/>
            </a:pPr>
            <a:r>
              <a:rPr lang="ru-RU" dirty="0" smtClean="0">
                <a:latin typeface="Times New Roman" pitchFamily="18" charset="0"/>
                <a:cs typeface="Times New Roman" pitchFamily="18" charset="0"/>
              </a:rPr>
              <a:t>  </a:t>
            </a:r>
          </a:p>
          <a:p>
            <a:pPr lvl="0">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Горизонтальный свиток 3"/>
          <p:cNvSpPr/>
          <p:nvPr/>
        </p:nvSpPr>
        <p:spPr>
          <a:xfrm>
            <a:off x="0" y="692696"/>
            <a:ext cx="9144000" cy="5976664"/>
          </a:xfrm>
          <a:prstGeom prst="horizontalScroll">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5400" b="1" dirty="0" smtClean="0">
                <a:latin typeface="Monotype Corsiva" pitchFamily="66" charset="0"/>
              </a:rPr>
              <a:t>Словарь</a:t>
            </a:r>
            <a:endParaRPr lang="ru-RU" sz="5400" dirty="0"/>
          </a:p>
        </p:txBody>
      </p:sp>
      <p:sp>
        <p:nvSpPr>
          <p:cNvPr id="3" name="Содержимое 2"/>
          <p:cNvSpPr>
            <a:spLocks noGrp="1"/>
          </p:cNvSpPr>
          <p:nvPr>
            <p:ph idx="1"/>
          </p:nvPr>
        </p:nvSpPr>
        <p:spPr>
          <a:xfrm>
            <a:off x="457200" y="1600200"/>
            <a:ext cx="8229600" cy="5257800"/>
          </a:xfrm>
        </p:spPr>
        <p:txBody>
          <a:bodyPr>
            <a:normAutofit fontScale="70000" lnSpcReduction="20000"/>
          </a:bodyPr>
          <a:lstStyle/>
          <a:p>
            <a:pPr algn="just">
              <a:buNone/>
            </a:pPr>
            <a:r>
              <a:rPr lang="ru-RU" sz="3800" dirty="0" smtClean="0">
                <a:latin typeface="Times New Roman" pitchFamily="18" charset="0"/>
                <a:cs typeface="Times New Roman" pitchFamily="18" charset="0"/>
              </a:rPr>
              <a:t>    </a:t>
            </a:r>
            <a:r>
              <a:rPr lang="ru-RU" sz="4600" b="1" dirty="0" smtClean="0">
                <a:latin typeface="Times New Roman" pitchFamily="18" charset="0"/>
                <a:cs typeface="Times New Roman" pitchFamily="18" charset="0"/>
              </a:rPr>
              <a:t>ЛАПЛАНДИЯ</a:t>
            </a:r>
            <a:r>
              <a:rPr lang="ru-RU" sz="4600" dirty="0" smtClean="0">
                <a:latin typeface="Times New Roman" pitchFamily="18" charset="0"/>
                <a:cs typeface="Times New Roman" pitchFamily="18" charset="0"/>
              </a:rPr>
              <a:t> -  расположена на севере Скандинавского полуострова. Общая ее площадь составляет 400 тыс. кв. км, она омывается Северным Ледовитым океаном и находится на территории четырех государств: Финляндии, Норвегии, Швеции и западной части Мурманской области России. Эту отдаленную от цивилизации, почти сказочную страну населяют лапландцы, или саамы, численностью около 60 тыс. человек.</a:t>
            </a:r>
          </a:p>
          <a:p>
            <a:pPr algn="just">
              <a:buNone/>
            </a:pPr>
            <a:r>
              <a:rPr lang="ru-RU" sz="4600" dirty="0" smtClean="0">
                <a:latin typeface="Times New Roman" pitchFamily="18" charset="0"/>
                <a:cs typeface="Times New Roman" pitchFamily="18" charset="0"/>
              </a:rPr>
              <a:t> </a:t>
            </a:r>
          </a:p>
          <a:p>
            <a:pPr algn="just">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2794</TotalTime>
  <Words>3255</Words>
  <Application>Microsoft Office PowerPoint</Application>
  <PresentationFormat>Экран (4:3)</PresentationFormat>
  <Paragraphs>717</Paragraphs>
  <Slides>124</Slides>
  <Notes>5</Notes>
  <HiddenSlides>0</HiddenSlides>
  <MMClips>11</MMClips>
  <ScaleCrop>false</ScaleCrop>
  <HeadingPairs>
    <vt:vector size="4" baseType="variant">
      <vt:variant>
        <vt:lpstr>Тема</vt:lpstr>
      </vt:variant>
      <vt:variant>
        <vt:i4>1</vt:i4>
      </vt:variant>
      <vt:variant>
        <vt:lpstr>Заголовки слайдов</vt:lpstr>
      </vt:variant>
      <vt:variant>
        <vt:i4>124</vt:i4>
      </vt:variant>
    </vt:vector>
  </HeadingPairs>
  <TitlesOfParts>
    <vt:vector size="125" baseType="lpstr">
      <vt:lpstr>Тема Office</vt:lpstr>
      <vt:lpstr>Литературный праздник «Сказки Х.К.Андерсена»</vt:lpstr>
      <vt:lpstr>Слайд 2</vt:lpstr>
      <vt:lpstr>Слайд 3</vt:lpstr>
      <vt:lpstr>Слайд 4</vt:lpstr>
      <vt:lpstr>Фигурки из бумаги</vt:lpstr>
      <vt:lpstr>Слайд 6</vt:lpstr>
      <vt:lpstr>Слайд 7</vt:lpstr>
      <vt:lpstr>Слайд 8</vt:lpstr>
      <vt:lpstr>Сказки Х.К.Андерсена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Веселая разминка</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Викторина «Сказки Г.Х.Андерсена</vt:lpstr>
      <vt:lpstr> «Огниво»</vt:lpstr>
      <vt:lpstr> «Огниво»</vt:lpstr>
      <vt:lpstr> «Огниво»</vt:lpstr>
      <vt:lpstr> «Огниво»</vt:lpstr>
      <vt:lpstr> «Огниво»</vt:lpstr>
      <vt:lpstr> «Огниво»</vt:lpstr>
      <vt:lpstr>«Принцесса на горошине»</vt:lpstr>
      <vt:lpstr>«Дюймовочка»</vt:lpstr>
      <vt:lpstr>«Дюймовочка»</vt:lpstr>
      <vt:lpstr>«Дюймовочка»</vt:lpstr>
      <vt:lpstr>«Дюймовочка»</vt:lpstr>
      <vt:lpstr>«Дикие лебеди»</vt:lpstr>
      <vt:lpstr>«Дикие лебеди»</vt:lpstr>
      <vt:lpstr>«Дикие лебеди»</vt:lpstr>
      <vt:lpstr>«Стойкий оловянный солдатик»</vt:lpstr>
      <vt:lpstr>«Стойкий оловянный солдатик»</vt:lpstr>
      <vt:lpstr>«Стойкий оловянный солдатик»</vt:lpstr>
      <vt:lpstr>«Новое платье короля»</vt:lpstr>
      <vt:lpstr>«Новое платье короля»</vt:lpstr>
      <vt:lpstr>«Новое платье короля»</vt:lpstr>
      <vt:lpstr>«Русалочка»</vt:lpstr>
      <vt:lpstr>«Русалочка»</vt:lpstr>
      <vt:lpstr>«Русалочка»</vt:lpstr>
      <vt:lpstr>«Русалочка»</vt:lpstr>
      <vt:lpstr>«Гадкий утенок»</vt:lpstr>
      <vt:lpstr>«Гадкий утенок»</vt:lpstr>
      <vt:lpstr>«Гадкий утенок»</vt:lpstr>
      <vt:lpstr>«Гадкий утенок»</vt:lpstr>
      <vt:lpstr>«Свинопас»</vt:lpstr>
      <vt:lpstr>«Свинопас»</vt:lpstr>
      <vt:lpstr>«Снежная королева»</vt:lpstr>
      <vt:lpstr>«Снежная королева»</vt:lpstr>
      <vt:lpstr>«Снежная королева»</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Черный ящик</vt:lpstr>
      <vt:lpstr>Музыкальная пауза</vt:lpstr>
      <vt:lpstr>Словарь</vt:lpstr>
      <vt:lpstr>Словарь</vt:lpstr>
      <vt:lpstr>Словарь</vt:lpstr>
      <vt:lpstr>Огниво</vt:lpstr>
      <vt:lpstr>Словарь</vt:lpstr>
      <vt:lpstr>Словарь</vt:lpstr>
      <vt:lpstr>Словарь</vt:lpstr>
      <vt:lpstr>Словарь</vt:lpstr>
      <vt:lpstr>Эльф</vt:lpstr>
      <vt:lpstr>Словарь</vt:lpstr>
      <vt:lpstr>Словарь</vt:lpstr>
      <vt:lpstr>Словарь</vt:lpstr>
      <vt:lpstr>Словарь</vt:lpstr>
      <vt:lpstr>Фрейлины</vt:lpstr>
      <vt:lpstr>Словарь</vt:lpstr>
      <vt:lpstr>Словарь</vt:lpstr>
      <vt:lpstr>Лапландия</vt:lpstr>
      <vt:lpstr>Лапландия</vt:lpstr>
      <vt:lpstr>Лапландия</vt:lpstr>
      <vt:lpstr>Лапландия</vt:lpstr>
      <vt:lpstr>Кроссворд</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Памятники героям сказок Андерсена</vt:lpstr>
      <vt:lpstr>Слайд 118</vt:lpstr>
      <vt:lpstr>Информационные ресурсы</vt:lpstr>
      <vt:lpstr>Информационные ресурсы</vt:lpstr>
      <vt:lpstr>Информационные ресурсы</vt:lpstr>
      <vt:lpstr>Информационные ресурсы</vt:lpstr>
      <vt:lpstr>Информационные ресурсы</vt:lpstr>
      <vt:lpstr>Информационные 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Сказки Х.К.Андерсена</dc:title>
  <dc:creator>user</dc:creator>
  <cp:lastModifiedBy>user</cp:lastModifiedBy>
  <cp:revision>290</cp:revision>
  <dcterms:created xsi:type="dcterms:W3CDTF">2013-01-02T12:55:42Z</dcterms:created>
  <dcterms:modified xsi:type="dcterms:W3CDTF">2013-01-17T15:55:33Z</dcterms:modified>
</cp:coreProperties>
</file>