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60" r:id="rId1"/>
  </p:sldMasterIdLst>
  <p:notesMasterIdLst>
    <p:notesMasterId r:id="rId18"/>
  </p:notesMasterIdLst>
  <p:sldIdLst>
    <p:sldId id="256" r:id="rId2"/>
    <p:sldId id="269" r:id="rId3"/>
    <p:sldId id="257" r:id="rId4"/>
    <p:sldId id="263" r:id="rId5"/>
    <p:sldId id="266" r:id="rId6"/>
    <p:sldId id="259" r:id="rId7"/>
    <p:sldId id="268" r:id="rId8"/>
    <p:sldId id="260" r:id="rId9"/>
    <p:sldId id="265" r:id="rId10"/>
    <p:sldId id="261" r:id="rId11"/>
    <p:sldId id="262" r:id="rId12"/>
    <p:sldId id="264" r:id="rId13"/>
    <p:sldId id="267" r:id="rId14"/>
    <p:sldId id="270" r:id="rId15"/>
    <p:sldId id="271" r:id="rId16"/>
    <p:sldId id="272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111D1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085" autoAdjust="0"/>
    <p:restoredTop sz="86474" autoAdjust="0"/>
  </p:normalViewPr>
  <p:slideViewPr>
    <p:cSldViewPr>
      <p:cViewPr>
        <p:scale>
          <a:sx n="53" d="100"/>
          <a:sy n="53" d="100"/>
        </p:scale>
        <p:origin x="-756" y="-22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204" y="37752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8D4B4E5-80CA-40C4-9BAA-2BEB808989FC}" type="datetimeFigureOut">
              <a:rPr lang="ru-RU" smtClean="0"/>
              <a:pPr/>
              <a:t>13.04.2013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78F4DC5-A5EC-4A50-869E-A5498A908352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8F4DC5-A5EC-4A50-869E-A5498A908352}" type="slidenum">
              <a:rPr lang="ru-RU" smtClean="0"/>
              <a:pPr/>
              <a:t>5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0" name="Подзаголовок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87BEFD2-1C78-4C51-9216-D570BC628AC9}" type="datetimeFigureOut">
              <a:rPr lang="ru-RU" smtClean="0"/>
              <a:pPr/>
              <a:t>13.04.2013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E1CE1D0-133F-45CB-9DF7-52872881A37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87BEFD2-1C78-4C51-9216-D570BC628AC9}" type="datetimeFigureOut">
              <a:rPr lang="ru-RU" smtClean="0"/>
              <a:pPr/>
              <a:t>13.04.2013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E1CE1D0-133F-45CB-9DF7-52872881A37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87BEFD2-1C78-4C51-9216-D570BC628AC9}" type="datetimeFigureOut">
              <a:rPr lang="ru-RU" smtClean="0"/>
              <a:pPr/>
              <a:t>13.04.2013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E1CE1D0-133F-45CB-9DF7-52872881A37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87BEFD2-1C78-4C51-9216-D570BC628AC9}" type="datetimeFigureOut">
              <a:rPr lang="ru-RU" smtClean="0"/>
              <a:pPr/>
              <a:t>13.04.2013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E1CE1D0-133F-45CB-9DF7-52872881A37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Скругленный прямоугольник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87BEFD2-1C78-4C51-9216-D570BC628AC9}" type="datetimeFigureOut">
              <a:rPr lang="ru-RU" smtClean="0"/>
              <a:pPr/>
              <a:t>13.04.2013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E1CE1D0-133F-45CB-9DF7-52872881A37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dirty="0" smtClean="0"/>
              <a:t>Образец текста</a:t>
            </a:r>
          </a:p>
          <a:p>
            <a:pPr lvl="0" eaLnBrk="1" latinLnBrk="0" hangingPunct="1"/>
            <a:endParaRPr lang="ru-RU" dirty="0" smtClean="0"/>
          </a:p>
          <a:p>
            <a:pPr lvl="0" eaLnBrk="1" latinLnBrk="0" hangingPunct="1"/>
            <a:endParaRPr lang="ru-RU" dirty="0" smtClean="0"/>
          </a:p>
          <a:p>
            <a:pPr lvl="0" eaLnBrk="1" latinLnBrk="0" hangingPunct="1"/>
            <a:endParaRPr lang="ru-RU" dirty="0" smtClean="0"/>
          </a:p>
          <a:p>
            <a:pPr lvl="0" eaLnBrk="1" latinLnBrk="0" hangingPunct="1"/>
            <a:endParaRPr lang="ru-RU" dirty="0" smtClean="0"/>
          </a:p>
          <a:p>
            <a:pPr lvl="0" eaLnBrk="1" latinLnBrk="0" hangingPunct="1"/>
            <a:endParaRPr lang="ru-RU" dirty="0" smtClean="0"/>
          </a:p>
          <a:p>
            <a:pPr lvl="0" eaLnBrk="1" latinLnBrk="0" hangingPunct="1"/>
            <a:endParaRPr lang="ru-RU" dirty="0" smtClean="0"/>
          </a:p>
          <a:p>
            <a:pPr lvl="1" eaLnBrk="1" latinLnBrk="0" hangingPunct="1"/>
            <a:r>
              <a:rPr lang="ru-RU" dirty="0" smtClean="0"/>
              <a:t>Второй уровень</a:t>
            </a:r>
          </a:p>
          <a:p>
            <a:pPr lvl="2" eaLnBrk="1" latinLnBrk="0" hangingPunct="1"/>
            <a:r>
              <a:rPr lang="ru-RU" dirty="0" smtClean="0"/>
              <a:t>Третий уровень</a:t>
            </a:r>
          </a:p>
          <a:p>
            <a:pPr lvl="3" eaLnBrk="1" latinLnBrk="0" hangingPunct="1"/>
            <a:r>
              <a:rPr lang="ru-RU" dirty="0" smtClean="0"/>
              <a:t>Четвертый уровень</a:t>
            </a:r>
          </a:p>
          <a:p>
            <a:pPr lvl="4" eaLnBrk="1" latinLnBrk="0" hangingPunct="1"/>
            <a:r>
              <a:rPr lang="ru-RU" dirty="0" smtClean="0"/>
              <a:t>Пятый уровень</a:t>
            </a:r>
            <a:endParaRPr kumimoji="0" lang="en-US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87BEFD2-1C78-4C51-9216-D570BC628AC9}" type="datetimeFigureOut">
              <a:rPr lang="ru-RU" smtClean="0"/>
              <a:pPr/>
              <a:t>13.04.2013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E1CE1D0-133F-45CB-9DF7-52872881A37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87BEFD2-1C78-4C51-9216-D570BC628AC9}" type="datetimeFigureOut">
              <a:rPr lang="ru-RU" smtClean="0"/>
              <a:pPr/>
              <a:t>13.04.2013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E1CE1D0-133F-45CB-9DF7-52872881A37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87BEFD2-1C78-4C51-9216-D570BC628AC9}" type="datetimeFigureOut">
              <a:rPr lang="ru-RU" smtClean="0"/>
              <a:pPr/>
              <a:t>13.04.2013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E1CE1D0-133F-45CB-9DF7-52872881A37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87BEFD2-1C78-4C51-9216-D570BC628AC9}" type="datetimeFigureOut">
              <a:rPr lang="ru-RU" smtClean="0"/>
              <a:pPr/>
              <a:t>13.04.2013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E1CE1D0-133F-45CB-9DF7-52872881A37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87BEFD2-1C78-4C51-9216-D570BC628AC9}" type="datetimeFigureOut">
              <a:rPr lang="ru-RU" smtClean="0"/>
              <a:pPr/>
              <a:t>13.04.2013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E1CE1D0-133F-45CB-9DF7-52872881A37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с одним скругленным углом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87BEFD2-1C78-4C51-9216-D570BC628AC9}" type="datetimeFigureOut">
              <a:rPr lang="ru-RU" smtClean="0"/>
              <a:pPr/>
              <a:t>13.04.2013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E1CE1D0-133F-45CB-9DF7-52872881A37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487BEFD2-1C78-4C51-9216-D570BC628AC9}" type="datetimeFigureOut">
              <a:rPr lang="ru-RU" smtClean="0"/>
              <a:pPr/>
              <a:t>13.04.2013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DE1CE1D0-133F-45CB-9DF7-52872881A372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gif"/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9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gif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Возрастание убывание функции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1672794"/>
          </a:xfrm>
        </p:spPr>
        <p:txBody>
          <a:bodyPr>
            <a:normAutofit/>
          </a:bodyPr>
          <a:lstStyle/>
          <a:p>
            <a:r>
              <a:rPr lang="ru-RU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Степенная функция </a:t>
            </a:r>
          </a:p>
          <a:p>
            <a:r>
              <a:rPr lang="ru-RU" dirty="0" smtClean="0"/>
              <a:t>Учитель математики </a:t>
            </a:r>
            <a:r>
              <a:rPr lang="ru-RU" dirty="0" err="1" smtClean="0"/>
              <a:t>Голубкова</a:t>
            </a:r>
            <a:r>
              <a:rPr lang="ru-RU" dirty="0" smtClean="0"/>
              <a:t> Елена Юрьевна</a:t>
            </a:r>
          </a:p>
          <a:p>
            <a:r>
              <a:rPr lang="ru-RU" dirty="0" smtClean="0"/>
              <a:t>ГБОУ школа №135 Выборгского района             </a:t>
            </a:r>
            <a:r>
              <a:rPr lang="en-US" dirty="0" smtClean="0"/>
              <a:t>   </a:t>
            </a:r>
            <a:r>
              <a:rPr lang="ru-RU" dirty="0" smtClean="0"/>
              <a:t>г.Санкт-Петербурга</a:t>
            </a:r>
            <a:r>
              <a:rPr lang="en-US" dirty="0" smtClean="0"/>
              <a:t>     267-872-921    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502920" y="5715016"/>
            <a:ext cx="8183880" cy="322134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7" name="Содержимое 6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4200524" cy="5113226"/>
          </a:xfrm>
        </p:spPr>
        <p:txBody>
          <a:bodyPr>
            <a:normAutofit lnSpcReduction="10000"/>
          </a:bodyPr>
          <a:lstStyle/>
          <a:p>
            <a:r>
              <a:rPr lang="ru-RU" dirty="0" smtClean="0"/>
              <a:t>Степенная функция с натуральным показателем непрерывна на множестве действительных чисел. Если </a:t>
            </a:r>
            <a:r>
              <a:rPr lang="ru-RU" dirty="0" err="1" smtClean="0"/>
              <a:t>n</a:t>
            </a:r>
            <a:r>
              <a:rPr lang="ru-RU" dirty="0" smtClean="0"/>
              <a:t> нечетное, то эта функция строго возрастает и потому обратима. Обратной к ней является функция </a:t>
            </a:r>
            <a:endParaRPr lang="ru-RU" dirty="0"/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0" y="0"/>
            <a:ext cx="341760" cy="49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 </a:t>
            </a:r>
            <a:r>
              <a:rPr kumimoji="0" lang="ru-RU" sz="2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 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pic>
        <p:nvPicPr>
          <p:cNvPr id="1026" name="Picture 2" descr="C:\Program Files\Physicon\Open Math 2.5 Functions\content\javagifs\63166857260934-1.gif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3571868" y="1285860"/>
            <a:ext cx="789578" cy="642942"/>
          </a:xfrm>
          <a:prstGeom prst="rect">
            <a:avLst/>
          </a:prstGeom>
          <a:noFill/>
        </p:spPr>
      </p:pic>
      <p:pic>
        <p:nvPicPr>
          <p:cNvPr id="1028" name="Picture 4" descr="C:\Program Files\Physicon\Open Math 2.5 Functions\content\javagifs\63166857260965-3.gif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2714612" y="4857760"/>
            <a:ext cx="935186" cy="857256"/>
          </a:xfrm>
          <a:prstGeom prst="rect">
            <a:avLst/>
          </a:prstGeom>
          <a:noFill/>
        </p:spPr>
      </p:pic>
      <p:pic>
        <p:nvPicPr>
          <p:cNvPr id="1029" name="Picture 5" descr="C:\Program Files\Physicon\Open Math 2.5 Functions\content\grapher\screensh\02040201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5059362" y="1062831"/>
            <a:ext cx="3324225" cy="332422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Заголовок 14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872302"/>
          </a:xfrm>
        </p:spPr>
        <p:txBody>
          <a:bodyPr>
            <a:normAutofit fontScale="90000"/>
          </a:bodyPr>
          <a:lstStyle/>
          <a:p>
            <a:r>
              <a:rPr lang="ru-RU" sz="2800" b="0" dirty="0" smtClean="0">
                <a:solidFill>
                  <a:schemeClr val="tx1"/>
                </a:solidFill>
                <a:effectLst/>
                <a:latin typeface="+mn-lt"/>
              </a:rPr>
              <a:t>Как «ведет» себя график данной функции?</a:t>
            </a:r>
            <a:endParaRPr lang="ru-RU" sz="2800" b="0" dirty="0">
              <a:solidFill>
                <a:schemeClr val="tx1"/>
              </a:solidFill>
              <a:effectLst/>
              <a:latin typeface="+mn-lt"/>
            </a:endParaRPr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sz="half" idx="1"/>
          </p:nvPr>
        </p:nvGraphicFramePr>
        <p:xfrm>
          <a:off x="514350" y="530225"/>
          <a:ext cx="3932151" cy="4391952"/>
        </p:xfrm>
        <a:graphic>
          <a:graphicData uri="http://schemas.openxmlformats.org/drawingml/2006/table">
            <a:tbl>
              <a:tblPr/>
              <a:tblGrid>
                <a:gridCol w="3932151"/>
              </a:tblGrid>
              <a:tr h="203623">
                <a:tc>
                  <a:txBody>
                    <a:bodyPr/>
                    <a:lstStyle/>
                    <a:p>
                      <a:endParaRPr lang="ru-RU" sz="1000"/>
                    </a:p>
                  </a:txBody>
                  <a:tcPr marL="1324854" marR="1324854" marT="26240" marB="2624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3623">
                <a:tc>
                  <a:txBody>
                    <a:bodyPr/>
                    <a:lstStyle/>
                    <a:p>
                      <a:pPr algn="ctr"/>
                      <a:endParaRPr lang="ru-RU" sz="1000"/>
                    </a:p>
                  </a:txBody>
                  <a:tcPr marL="1324854" marR="1324854" marT="26240" marB="2624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982192">
                <a:tc>
                  <a:txBody>
                    <a:bodyPr/>
                    <a:lstStyle/>
                    <a:p>
                      <a:pPr algn="ctr"/>
                      <a:r>
                        <a:rPr lang="ru-RU" sz="1000" dirty="0"/>
                        <a:t>График 2.4.1.1. Гипербола </a:t>
                      </a:r>
                    </a:p>
                  </a:txBody>
                  <a:tcPr marL="1324854" marR="1324854" marT="26240" marB="2624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ru-RU" smtClean="0"/>
          </a:p>
          <a:p>
            <a:endParaRPr lang="ru-RU" dirty="0"/>
          </a:p>
        </p:txBody>
      </p:sp>
      <p:pic>
        <p:nvPicPr>
          <p:cNvPr id="20481" name="Picture 1" descr="C:\Program Files\Physicon\Open Math 2.5 Functions\content\grapher\screensh\02040101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777310" y="857232"/>
            <a:ext cx="3651814" cy="4143404"/>
          </a:xfrm>
          <a:prstGeom prst="rect">
            <a:avLst/>
          </a:prstGeom>
          <a:noFill/>
        </p:spPr>
      </p:pic>
      <p:pic>
        <p:nvPicPr>
          <p:cNvPr id="20482" name="Picture 2" descr="C:\Program Files\Physicon\Open Math 2.5 Functions\content\javagifs\63166857258074-1.gif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3214678" y="4143380"/>
            <a:ext cx="381000" cy="533400"/>
          </a:xfrm>
          <a:prstGeom prst="rect">
            <a:avLst/>
          </a:prstGeom>
          <a:noFill/>
        </p:spPr>
      </p:pic>
      <p:pic>
        <p:nvPicPr>
          <p:cNvPr id="9" name="Picture 1" descr="C:\Program Files\Physicon\Open Math 2.5 Functions\content\grapher\screensh\02040101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785786" y="857232"/>
            <a:ext cx="3651814" cy="414340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ru-RU" dirty="0" smtClean="0"/>
          </a:p>
          <a:p>
            <a:endParaRPr lang="ru-RU" dirty="0" smtClean="0"/>
          </a:p>
        </p:txBody>
      </p:sp>
      <p:pic>
        <p:nvPicPr>
          <p:cNvPr id="5" name="Picture 3" descr="C:\Program Files\Physicon\Open Math 2.5 Functions\content\models\screensh\suslik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4756150" y="1295616"/>
            <a:ext cx="3930650" cy="2858655"/>
          </a:xfrm>
          <a:prstGeom prst="rect">
            <a:avLst/>
          </a:prstGeom>
          <a:noFill/>
        </p:spPr>
      </p:pic>
      <p:pic>
        <p:nvPicPr>
          <p:cNvPr id="6" name="Picture 3" descr="C:\Program Files\Physicon\Open Math 2.5 Functions\content\models\screensh\suslik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357158" y="357167"/>
            <a:ext cx="8429684" cy="571504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Documents and Settings\Admin\Мои документы\Мои рисунки\2013-01-22\Возрастание0002.JPG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928458" y="714355"/>
            <a:ext cx="3104022" cy="4857785"/>
          </a:xfrm>
          <a:prstGeom prst="rect">
            <a:avLst/>
          </a:prstGeom>
          <a:noFill/>
        </p:spPr>
      </p:pic>
      <p:pic>
        <p:nvPicPr>
          <p:cNvPr id="3075" name="Picture 3" descr="C:\Documents and Settings\Admin\Мои документы\Мои рисунки\2013-01-22\Возрастание0003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5169464" y="571480"/>
            <a:ext cx="3104022" cy="5000659"/>
          </a:xfrm>
          <a:prstGeom prst="rect">
            <a:avLst/>
          </a:prstGeom>
          <a:noFill/>
        </p:spPr>
      </p:pic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1800" b="0" dirty="0" smtClean="0">
                <a:solidFill>
                  <a:schemeClr val="tx1"/>
                </a:solidFill>
                <a:effectLst/>
              </a:rPr>
              <a:t>Найдите промежутки возрастания и убывания функции</a:t>
            </a:r>
            <a:endParaRPr lang="ru-RU" sz="1800" b="0" dirty="0">
              <a:solidFill>
                <a:schemeClr val="tx1"/>
              </a:solidFill>
              <a:effectLst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307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9" dur="2000" fill="hold"/>
                                        <p:tgtEl>
                                          <p:spTgt spid="3075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1)С какими функциями мы «познакомились» ?</a:t>
            </a:r>
          </a:p>
          <a:p>
            <a:endParaRPr lang="ru-RU" dirty="0" smtClean="0"/>
          </a:p>
          <a:p>
            <a:r>
              <a:rPr lang="ru-RU" dirty="0" smtClean="0"/>
              <a:t>2)Определите поведение изученных ранее функций (прямой, параболы, прямой пропорциональности)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Домашнее задание</a:t>
            </a:r>
          </a:p>
          <a:p>
            <a:endParaRPr lang="ru-RU" dirty="0" smtClean="0"/>
          </a:p>
          <a:p>
            <a:r>
              <a:rPr lang="ru-RU" dirty="0" smtClean="0"/>
              <a:t>Начертите произвольный график функции и исследуйте его с точки зрения возрастания и убывания, свяжите его с конкретной жизненной ситуацией.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4000" dirty="0" smtClean="0">
                <a:solidFill>
                  <a:srgbClr val="1111D1"/>
                </a:solidFill>
              </a:rPr>
              <a:t>Спасибо всем.</a:t>
            </a:r>
            <a:endParaRPr lang="ru-RU" sz="4000" dirty="0">
              <a:solidFill>
                <a:srgbClr val="1111D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sz="3200" dirty="0" smtClean="0"/>
              <a:t>  Цели и задачи урока</a:t>
            </a:r>
          </a:p>
          <a:p>
            <a:pPr>
              <a:buNone/>
            </a:pPr>
            <a:r>
              <a:rPr lang="ru-RU" sz="2400" dirty="0" smtClean="0"/>
              <a:t>1) Ввести понятие возрастающей, убывающей, постоянной функции. Привести примеры таких графиков</a:t>
            </a:r>
          </a:p>
          <a:p>
            <a:pPr>
              <a:buNone/>
            </a:pPr>
            <a:r>
              <a:rPr lang="ru-RU" sz="2400" dirty="0" smtClean="0"/>
              <a:t>2)Показать некоторые степенные функции</a:t>
            </a:r>
          </a:p>
          <a:p>
            <a:pPr>
              <a:buNone/>
            </a:pPr>
            <a:r>
              <a:rPr lang="ru-RU" sz="2400" dirty="0" smtClean="0"/>
              <a:t>3)Исследовать графики разных функций на возрастание и убывание</a:t>
            </a:r>
          </a:p>
          <a:p>
            <a:pPr>
              <a:buNone/>
            </a:pPr>
            <a:r>
              <a:rPr lang="ru-RU" sz="2400" dirty="0" smtClean="0"/>
              <a:t>4) Показать связь данных понятий с жизнью </a:t>
            </a:r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Прямая со стрелкой 6"/>
          <p:cNvCxnSpPr/>
          <p:nvPr/>
        </p:nvCxnSpPr>
        <p:spPr>
          <a:xfrm rot="5400000" flipH="1" flipV="1">
            <a:off x="4714876" y="2571744"/>
            <a:ext cx="2928958" cy="2928958"/>
          </a:xfrm>
          <a:prstGeom prst="straightConnector1">
            <a:avLst/>
          </a:prstGeom>
          <a:ln w="76200">
            <a:solidFill>
              <a:srgbClr val="00B0F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Содержимое 4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 smtClean="0"/>
              <a:t>Функция </a:t>
            </a:r>
            <a:r>
              <a:rPr lang="ru-RU" dirty="0" err="1" smtClean="0"/>
              <a:t>f</a:t>
            </a:r>
            <a:r>
              <a:rPr lang="ru-RU" dirty="0" smtClean="0"/>
              <a:t> (</a:t>
            </a:r>
            <a:r>
              <a:rPr lang="ru-RU" dirty="0" err="1" smtClean="0"/>
              <a:t>x</a:t>
            </a:r>
            <a:r>
              <a:rPr lang="ru-RU" dirty="0" smtClean="0"/>
              <a:t>) называется возрастающей на промежутке D, если для любых чисел x</a:t>
            </a:r>
            <a:r>
              <a:rPr lang="ru-RU" baseline="-25000" dirty="0" smtClean="0"/>
              <a:t>1</a:t>
            </a:r>
            <a:r>
              <a:rPr lang="ru-RU" dirty="0" smtClean="0"/>
              <a:t> и x</a:t>
            </a:r>
            <a:r>
              <a:rPr lang="ru-RU" baseline="-25000" dirty="0" smtClean="0"/>
              <a:t>2</a:t>
            </a:r>
            <a:r>
              <a:rPr lang="ru-RU" dirty="0" smtClean="0"/>
              <a:t> из промежутка D таких, что x</a:t>
            </a:r>
            <a:r>
              <a:rPr lang="ru-RU" baseline="-25000" dirty="0" smtClean="0"/>
              <a:t>1</a:t>
            </a:r>
            <a:r>
              <a:rPr lang="ru-RU" dirty="0" smtClean="0"/>
              <a:t> &lt; x</a:t>
            </a:r>
            <a:r>
              <a:rPr lang="ru-RU" baseline="-25000" dirty="0" smtClean="0"/>
              <a:t>2</a:t>
            </a:r>
            <a:r>
              <a:rPr lang="ru-RU" dirty="0" smtClean="0"/>
              <a:t>, выполняется неравенство </a:t>
            </a:r>
            <a:r>
              <a:rPr lang="ru-RU" dirty="0" err="1" smtClean="0"/>
              <a:t>f</a:t>
            </a:r>
            <a:r>
              <a:rPr lang="ru-RU" dirty="0" smtClean="0"/>
              <a:t> (x</a:t>
            </a:r>
            <a:r>
              <a:rPr lang="ru-RU" baseline="-25000" dirty="0" smtClean="0"/>
              <a:t>1</a:t>
            </a:r>
            <a:r>
              <a:rPr lang="ru-RU" dirty="0" smtClean="0"/>
              <a:t>) &lt; </a:t>
            </a:r>
            <a:r>
              <a:rPr lang="ru-RU" dirty="0" err="1" smtClean="0"/>
              <a:t>f</a:t>
            </a:r>
            <a:r>
              <a:rPr lang="ru-RU" dirty="0" smtClean="0"/>
              <a:t> (x</a:t>
            </a:r>
            <a:r>
              <a:rPr lang="ru-RU" baseline="-25000" dirty="0" smtClean="0"/>
              <a:t>2</a:t>
            </a:r>
            <a:r>
              <a:rPr lang="ru-RU" dirty="0" smtClean="0"/>
              <a:t>).</a:t>
            </a:r>
          </a:p>
          <a:p>
            <a:endParaRPr lang="ru-RU" dirty="0"/>
          </a:p>
        </p:txBody>
      </p:sp>
      <p:pic>
        <p:nvPicPr>
          <p:cNvPr id="9" name="Содержимое 4" descr="funkcia0004.JPG"/>
          <p:cNvPicPr>
            <a:picLocks noGrp="1" noChangeAspect="1"/>
          </p:cNvPicPr>
          <p:nvPr>
            <p:ph sz="half" idx="2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4786314" y="357166"/>
            <a:ext cx="4357686" cy="5786478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6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.25 -0.33287  E" pathEditMode="relative" ptsTypes="">
                                      <p:cBhvr>
                                        <p:cTn id="13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Прямая со стрелкой 7"/>
          <p:cNvCxnSpPr/>
          <p:nvPr/>
        </p:nvCxnSpPr>
        <p:spPr>
          <a:xfrm>
            <a:off x="4429124" y="357166"/>
            <a:ext cx="2214578" cy="2071702"/>
          </a:xfrm>
          <a:prstGeom prst="straightConnector1">
            <a:avLst/>
          </a:prstGeom>
          <a:ln w="76200">
            <a:solidFill>
              <a:srgbClr val="FFFF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265176" lvl="2" indent="-265176"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ru-RU" dirty="0" smtClean="0"/>
              <a:t>Функция </a:t>
            </a:r>
            <a:r>
              <a:rPr lang="ru-RU" dirty="0" err="1" smtClean="0"/>
              <a:t>f</a:t>
            </a:r>
            <a:r>
              <a:rPr lang="ru-RU" dirty="0" smtClean="0"/>
              <a:t> (</a:t>
            </a:r>
            <a:r>
              <a:rPr lang="ru-RU" dirty="0" err="1" smtClean="0"/>
              <a:t>x</a:t>
            </a:r>
            <a:r>
              <a:rPr lang="ru-RU" dirty="0" smtClean="0"/>
              <a:t>) называется убывающей на промежутке D, если для любых чисел x</a:t>
            </a:r>
            <a:r>
              <a:rPr lang="ru-RU" baseline="-25000" dirty="0" smtClean="0"/>
              <a:t>1</a:t>
            </a:r>
            <a:r>
              <a:rPr lang="ru-RU" dirty="0" smtClean="0"/>
              <a:t> и x</a:t>
            </a:r>
            <a:r>
              <a:rPr lang="ru-RU" baseline="-25000" dirty="0" smtClean="0"/>
              <a:t>2</a:t>
            </a:r>
            <a:r>
              <a:rPr lang="ru-RU" dirty="0" smtClean="0"/>
              <a:t> из промежутка D таких, что x</a:t>
            </a:r>
            <a:r>
              <a:rPr lang="ru-RU" baseline="-25000" dirty="0" smtClean="0"/>
              <a:t>1</a:t>
            </a:r>
            <a:r>
              <a:rPr lang="ru-RU" dirty="0" smtClean="0"/>
              <a:t> &lt; x</a:t>
            </a:r>
            <a:r>
              <a:rPr lang="ru-RU" baseline="-25000" dirty="0" smtClean="0"/>
              <a:t>2</a:t>
            </a:r>
            <a:r>
              <a:rPr lang="ru-RU" dirty="0" smtClean="0"/>
              <a:t>, выполняется неравенство </a:t>
            </a:r>
            <a:r>
              <a:rPr lang="ru-RU" dirty="0" err="1" smtClean="0"/>
              <a:t>f</a:t>
            </a:r>
            <a:r>
              <a:rPr lang="ru-RU" dirty="0" smtClean="0"/>
              <a:t> (x</a:t>
            </a:r>
            <a:r>
              <a:rPr lang="ru-RU" baseline="-25000" dirty="0" smtClean="0"/>
              <a:t>1</a:t>
            </a:r>
            <a:r>
              <a:rPr lang="ru-RU" dirty="0" smtClean="0"/>
              <a:t>) &gt; </a:t>
            </a:r>
            <a:r>
              <a:rPr lang="ru-RU" dirty="0" err="1" smtClean="0"/>
              <a:t>f</a:t>
            </a:r>
            <a:r>
              <a:rPr lang="ru-RU" dirty="0" smtClean="0"/>
              <a:t> (x</a:t>
            </a:r>
            <a:r>
              <a:rPr lang="ru-RU" baseline="-25000" dirty="0" smtClean="0"/>
              <a:t>2</a:t>
            </a:r>
            <a:r>
              <a:rPr lang="ru-RU" dirty="0" smtClean="0"/>
              <a:t>).</a:t>
            </a:r>
          </a:p>
          <a:p>
            <a:pPr>
              <a:buNone/>
            </a:pP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265176" lvl="2" indent="-265176">
              <a:buClr>
                <a:schemeClr val="accent1"/>
              </a:buClr>
              <a:buSzPct val="80000"/>
              <a:buFont typeface="Wingdings 2"/>
              <a:buChar char=""/>
            </a:pPr>
            <a:endParaRPr lang="en-US" dirty="0" smtClean="0"/>
          </a:p>
          <a:p>
            <a:endParaRPr lang="ru-RU" dirty="0"/>
          </a:p>
        </p:txBody>
      </p:sp>
      <p:pic>
        <p:nvPicPr>
          <p:cNvPr id="6" name="Содержимое 5" descr="funkcia0003.JPG"/>
          <p:cNvPicPr>
            <a:picLocks noChangeAspect="1"/>
          </p:cNvPicPr>
          <p:nvPr/>
        </p:nvPicPr>
        <p:blipFill>
          <a:blip r:embed="rId2" cstate="email"/>
          <a:srcRect/>
          <a:stretch>
            <a:fillRect/>
          </a:stretch>
        </p:blipFill>
        <p:spPr>
          <a:xfrm>
            <a:off x="4429123" y="285728"/>
            <a:ext cx="4429157" cy="435769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9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.25 0.33287  E" pathEditMode="relative" ptsTypes="">
                                      <p:cBhvr>
                                        <p:cTn id="11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Прямая со стрелкой 5"/>
          <p:cNvCxnSpPr>
            <a:stCxn id="2050" idx="1"/>
          </p:cNvCxnSpPr>
          <p:nvPr/>
        </p:nvCxnSpPr>
        <p:spPr>
          <a:xfrm rot="10800000" flipH="1">
            <a:off x="4429124" y="2357430"/>
            <a:ext cx="2071702" cy="12"/>
          </a:xfrm>
          <a:prstGeom prst="straightConnector1">
            <a:avLst/>
          </a:prstGeom>
          <a:ln w="76200">
            <a:solidFill>
              <a:srgbClr val="FFC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ru-RU" dirty="0" smtClean="0"/>
              <a:t>Функция называется постоянной (</a:t>
            </a:r>
            <a:r>
              <a:rPr lang="en-US" dirty="0" smtClean="0"/>
              <a:t>Const</a:t>
            </a:r>
            <a:r>
              <a:rPr lang="ru-RU" dirty="0" smtClean="0"/>
              <a:t>) если она не меняет значения функции при изменении аргумента</a:t>
            </a:r>
            <a:endParaRPr lang="ru-RU" dirty="0"/>
          </a:p>
        </p:txBody>
      </p:sp>
      <p:pic>
        <p:nvPicPr>
          <p:cNvPr id="2050" name="Picture 2" descr="C:\Documents and Settings\Admin\Мои документы\Мои рисунки\2013-01-22\Возрастание0001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4429124" y="0"/>
            <a:ext cx="3175460" cy="471488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7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3177 -0.00254 L 0.21823 -0.00254 " pathEditMode="relative" rAng="0" ptsTypes="AA">
                                      <p:cBhvr>
                                        <p:cTn id="22" dur="2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5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400" b="0" dirty="0" smtClean="0">
                <a:solidFill>
                  <a:schemeClr val="tx1"/>
                </a:solidFill>
                <a:effectLst/>
                <a:latin typeface="+mn-lt"/>
              </a:rPr>
              <a:t>График «ползет» вверх     График «ползет» вниз          Какая это функция?</a:t>
            </a:r>
            <a:endParaRPr lang="ru-RU" sz="2400" b="0" dirty="0">
              <a:solidFill>
                <a:schemeClr val="tx1"/>
              </a:solidFill>
              <a:effectLst/>
              <a:latin typeface="+mn-lt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00034" y="571480"/>
            <a:ext cx="4000528" cy="4389120"/>
          </a:xfrm>
        </p:spPr>
        <p:txBody>
          <a:bodyPr/>
          <a:lstStyle/>
          <a:p>
            <a:endParaRPr lang="ru-RU" dirty="0" smtClean="0"/>
          </a:p>
          <a:p>
            <a:endParaRPr lang="ru-RU" dirty="0" smtClean="0"/>
          </a:p>
          <a:p>
            <a:pPr>
              <a:buNone/>
            </a:pPr>
            <a:r>
              <a:rPr lang="ru-RU" sz="1400" dirty="0" smtClean="0"/>
              <a:t>   </a:t>
            </a:r>
            <a:r>
              <a:rPr lang="en-US" sz="1400" dirty="0" smtClean="0"/>
              <a:t>f2</a:t>
            </a:r>
          </a:p>
          <a:p>
            <a:endParaRPr lang="ru-RU" sz="1400" dirty="0" smtClean="0"/>
          </a:p>
          <a:p>
            <a:endParaRPr lang="ru-RU" sz="1400" dirty="0" smtClean="0"/>
          </a:p>
          <a:p>
            <a:endParaRPr lang="en-US" sz="1400" dirty="0" smtClean="0"/>
          </a:p>
          <a:p>
            <a:endParaRPr lang="en-US" sz="1400" dirty="0" smtClean="0"/>
          </a:p>
          <a:p>
            <a:pPr>
              <a:buNone/>
            </a:pPr>
            <a:r>
              <a:rPr lang="ru-RU" sz="1400" dirty="0" smtClean="0"/>
              <a:t>   </a:t>
            </a:r>
            <a:r>
              <a:rPr lang="en-US" sz="1400" dirty="0" smtClean="0"/>
              <a:t>f1</a:t>
            </a:r>
          </a:p>
          <a:p>
            <a:endParaRPr lang="en-US" sz="1400" dirty="0" smtClean="0"/>
          </a:p>
          <a:p>
            <a:endParaRPr lang="en-US" sz="1400" dirty="0" smtClean="0"/>
          </a:p>
          <a:p>
            <a:endParaRPr lang="en-US" sz="1400" dirty="0" smtClean="0"/>
          </a:p>
          <a:p>
            <a:endParaRPr lang="en-US" sz="1400" dirty="0" smtClean="0"/>
          </a:p>
          <a:p>
            <a:pPr>
              <a:buNone/>
            </a:pPr>
            <a:r>
              <a:rPr lang="ru-RU" sz="1400" dirty="0" smtClean="0"/>
              <a:t>    </a:t>
            </a:r>
            <a:r>
              <a:rPr lang="en-US" sz="1400" dirty="0" smtClean="0"/>
              <a:t>            x1</a:t>
            </a:r>
            <a:r>
              <a:rPr lang="ru-RU" sz="1400" dirty="0" smtClean="0"/>
              <a:t>           </a:t>
            </a:r>
            <a:r>
              <a:rPr lang="en-US" sz="1400" dirty="0" smtClean="0"/>
              <a:t>x2</a:t>
            </a:r>
            <a:endParaRPr lang="ru-RU" sz="1400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endParaRPr lang="en-US" sz="1400" dirty="0" smtClean="0"/>
          </a:p>
          <a:p>
            <a:endParaRPr lang="en-US" sz="1400" dirty="0" smtClean="0"/>
          </a:p>
          <a:p>
            <a:endParaRPr lang="en-US" sz="1400" dirty="0" smtClean="0"/>
          </a:p>
          <a:p>
            <a:endParaRPr lang="en-US" sz="1400" dirty="0" smtClean="0"/>
          </a:p>
          <a:p>
            <a:endParaRPr lang="en-US" sz="1400" dirty="0" smtClean="0"/>
          </a:p>
          <a:p>
            <a:endParaRPr lang="en-US" sz="1400" dirty="0" smtClean="0"/>
          </a:p>
          <a:p>
            <a:endParaRPr lang="en-US" sz="1400" dirty="0" smtClean="0"/>
          </a:p>
          <a:p>
            <a:endParaRPr lang="en-US" sz="1400" dirty="0" smtClean="0"/>
          </a:p>
          <a:p>
            <a:pPr>
              <a:buNone/>
            </a:pPr>
            <a:r>
              <a:rPr lang="ru-RU" sz="1400" dirty="0" smtClean="0"/>
              <a:t>   </a:t>
            </a:r>
            <a:r>
              <a:rPr lang="en-US" sz="1400" dirty="0" smtClean="0"/>
              <a:t>f1</a:t>
            </a:r>
          </a:p>
          <a:p>
            <a:endParaRPr lang="en-US" sz="1400" dirty="0" smtClean="0"/>
          </a:p>
          <a:p>
            <a:endParaRPr lang="en-US" sz="1400" dirty="0" smtClean="0"/>
          </a:p>
          <a:p>
            <a:pPr>
              <a:buNone/>
            </a:pPr>
            <a:r>
              <a:rPr lang="ru-RU" sz="1400" dirty="0" smtClean="0"/>
              <a:t>   </a:t>
            </a:r>
            <a:r>
              <a:rPr lang="en-US" sz="1400" dirty="0" smtClean="0"/>
              <a:t>f2</a:t>
            </a:r>
          </a:p>
          <a:p>
            <a:endParaRPr lang="en-US" sz="1400" dirty="0" smtClean="0"/>
          </a:p>
          <a:p>
            <a:pPr>
              <a:buNone/>
            </a:pPr>
            <a:r>
              <a:rPr lang="ru-RU" sz="1400" dirty="0" smtClean="0"/>
              <a:t>   </a:t>
            </a:r>
            <a:r>
              <a:rPr lang="en-US" sz="1400" dirty="0" smtClean="0"/>
              <a:t>        x1         x2</a:t>
            </a:r>
          </a:p>
          <a:p>
            <a:endParaRPr lang="ru-RU" sz="1400" dirty="0"/>
          </a:p>
        </p:txBody>
      </p:sp>
      <p:cxnSp>
        <p:nvCxnSpPr>
          <p:cNvPr id="8" name="Прямая со стрелкой 7"/>
          <p:cNvCxnSpPr/>
          <p:nvPr/>
        </p:nvCxnSpPr>
        <p:spPr>
          <a:xfrm>
            <a:off x="5743977" y="2653049"/>
            <a:ext cx="42469" cy="1204579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 стрелкой 9"/>
          <p:cNvCxnSpPr/>
          <p:nvPr/>
        </p:nvCxnSpPr>
        <p:spPr>
          <a:xfrm rot="5400000">
            <a:off x="6357950" y="3714752"/>
            <a:ext cx="285752" cy="1588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 стрелкой 11"/>
          <p:cNvCxnSpPr/>
          <p:nvPr/>
        </p:nvCxnSpPr>
        <p:spPr>
          <a:xfrm flipH="1" flipV="1">
            <a:off x="4929190" y="2643182"/>
            <a:ext cx="814787" cy="9867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/>
          <p:nvPr/>
        </p:nvCxnSpPr>
        <p:spPr>
          <a:xfrm rot="10800000">
            <a:off x="5000628" y="3571876"/>
            <a:ext cx="1500198" cy="1588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 стрелкой 16"/>
          <p:cNvCxnSpPr/>
          <p:nvPr/>
        </p:nvCxnSpPr>
        <p:spPr>
          <a:xfrm>
            <a:off x="5000628" y="3857628"/>
            <a:ext cx="3714776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 стрелкой 18"/>
          <p:cNvCxnSpPr/>
          <p:nvPr/>
        </p:nvCxnSpPr>
        <p:spPr>
          <a:xfrm rot="16200000" flipV="1">
            <a:off x="3714744" y="2500306"/>
            <a:ext cx="2500330" cy="7143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 стрелкой 24"/>
          <p:cNvCxnSpPr/>
          <p:nvPr/>
        </p:nvCxnSpPr>
        <p:spPr>
          <a:xfrm rot="16200000" flipH="1">
            <a:off x="1270259" y="3587470"/>
            <a:ext cx="1031320" cy="1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 стрелкой 27"/>
          <p:cNvCxnSpPr/>
          <p:nvPr/>
        </p:nvCxnSpPr>
        <p:spPr>
          <a:xfrm rot="16200000" flipH="1">
            <a:off x="1572398" y="2858290"/>
            <a:ext cx="2213784" cy="70644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 стрелкой 30"/>
          <p:cNvCxnSpPr/>
          <p:nvPr/>
        </p:nvCxnSpPr>
        <p:spPr>
          <a:xfrm rot="10800000">
            <a:off x="785786" y="3071810"/>
            <a:ext cx="1004378" cy="1588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Прямая со стрелкой 32"/>
          <p:cNvCxnSpPr/>
          <p:nvPr/>
        </p:nvCxnSpPr>
        <p:spPr>
          <a:xfrm rot="10800000" flipV="1">
            <a:off x="785786" y="1785926"/>
            <a:ext cx="1870091" cy="13637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Прямая со стрелкой 35"/>
          <p:cNvCxnSpPr/>
          <p:nvPr/>
        </p:nvCxnSpPr>
        <p:spPr>
          <a:xfrm>
            <a:off x="785786" y="4071942"/>
            <a:ext cx="3357586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Прямая со стрелкой 37"/>
          <p:cNvCxnSpPr/>
          <p:nvPr/>
        </p:nvCxnSpPr>
        <p:spPr>
          <a:xfrm rot="5400000" flipH="1" flipV="1">
            <a:off x="-571536" y="2714620"/>
            <a:ext cx="271464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Дуга 21"/>
          <p:cNvSpPr/>
          <p:nvPr/>
        </p:nvSpPr>
        <p:spPr>
          <a:xfrm rot="15783171">
            <a:off x="1055252" y="2208453"/>
            <a:ext cx="4858771" cy="3550199"/>
          </a:xfrm>
          <a:prstGeom prst="arc">
            <a:avLst>
              <a:gd name="adj1" fmla="val 16866291"/>
              <a:gd name="adj2" fmla="val 284526"/>
            </a:avLst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Дуга 28"/>
          <p:cNvSpPr/>
          <p:nvPr/>
        </p:nvSpPr>
        <p:spPr>
          <a:xfrm rot="11328126">
            <a:off x="5651542" y="399103"/>
            <a:ext cx="3042970" cy="3333501"/>
          </a:xfrm>
          <a:prstGeom prst="arc">
            <a:avLst>
              <a:gd name="adj1" fmla="val 16770912"/>
              <a:gd name="adj2" fmla="val 20619821"/>
            </a:avLst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0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8" dur="10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2" dur="1000" fill="hold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6" dur="1000" fill="hold"/>
                                        <p:tgtEl>
                                          <p:spTgt spid="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4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786446" y="428604"/>
            <a:ext cx="2857520" cy="4460558"/>
          </a:xfrm>
        </p:spPr>
        <p:txBody>
          <a:bodyPr/>
          <a:lstStyle/>
          <a:p>
            <a:r>
              <a:rPr lang="ru-RU" dirty="0" smtClean="0"/>
              <a:t>График расположен параллельно оси абсцисс</a:t>
            </a:r>
            <a:endParaRPr lang="ru-RU" dirty="0"/>
          </a:p>
        </p:txBody>
      </p:sp>
      <p:pic>
        <p:nvPicPr>
          <p:cNvPr id="4098" name="Picture 2" descr="C:\Documents and Settings\Admin\Мои документы\Мои рисунки\2013-01-22\Возрастание0004.JPG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642910" y="785794"/>
            <a:ext cx="3071834" cy="457203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-9.20018E-7 L 0.25 -9.20018E-7 " pathEditMode="relative" rAng="0" ptsTypes="AA">
                                      <p:cBhvr>
                                        <p:cTn id="6" dur="3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5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txBody>
          <a:bodyPr>
            <a:normAutofit fontScale="77500" lnSpcReduction="20000"/>
          </a:bodyPr>
          <a:lstStyle/>
          <a:p>
            <a:endParaRPr lang="ru-RU" dirty="0" smtClean="0"/>
          </a:p>
          <a:p>
            <a:pPr>
              <a:buNone/>
            </a:pPr>
            <a:r>
              <a:rPr lang="ru-RU" dirty="0" smtClean="0"/>
              <a:t> Промежутки возрастания и убывания функции. </a:t>
            </a:r>
          </a:p>
          <a:p>
            <a:r>
              <a:rPr lang="ru-RU" dirty="0" smtClean="0"/>
              <a:t>На показанном на рисунке графике функция </a:t>
            </a:r>
            <a:r>
              <a:rPr lang="ru-RU" dirty="0" err="1" smtClean="0"/>
              <a:t>y</a:t>
            </a:r>
            <a:r>
              <a:rPr lang="ru-RU" dirty="0" smtClean="0"/>
              <a:t> = </a:t>
            </a:r>
            <a:r>
              <a:rPr lang="ru-RU" dirty="0" err="1" smtClean="0"/>
              <a:t>f</a:t>
            </a:r>
            <a:r>
              <a:rPr lang="ru-RU" dirty="0" smtClean="0"/>
              <a:t> (</a:t>
            </a:r>
            <a:r>
              <a:rPr lang="ru-RU" dirty="0" err="1" smtClean="0"/>
              <a:t>x</a:t>
            </a:r>
            <a:r>
              <a:rPr lang="ru-RU" dirty="0" smtClean="0"/>
              <a:t>), возрастает на каждом из промежутков [</a:t>
            </a:r>
            <a:r>
              <a:rPr lang="ru-RU" dirty="0" err="1" smtClean="0"/>
              <a:t>a</a:t>
            </a:r>
            <a:r>
              <a:rPr lang="ru-RU" dirty="0" smtClean="0"/>
              <a:t>; x</a:t>
            </a:r>
            <a:r>
              <a:rPr lang="ru-RU" baseline="-25000" dirty="0" smtClean="0"/>
              <a:t>1</a:t>
            </a:r>
            <a:r>
              <a:rPr lang="en-US" sz="4000" baseline="-25000" dirty="0" smtClean="0"/>
              <a:t>]</a:t>
            </a:r>
            <a:r>
              <a:rPr lang="ru-RU" dirty="0" smtClean="0"/>
              <a:t> и </a:t>
            </a:r>
            <a:r>
              <a:rPr lang="en-US" sz="3200" dirty="0" smtClean="0"/>
              <a:t>[</a:t>
            </a:r>
            <a:r>
              <a:rPr lang="ru-RU" dirty="0" smtClean="0"/>
              <a:t>x</a:t>
            </a:r>
            <a:r>
              <a:rPr lang="ru-RU" baseline="-25000" dirty="0" smtClean="0"/>
              <a:t>2</a:t>
            </a:r>
            <a:r>
              <a:rPr lang="ru-RU" dirty="0" smtClean="0"/>
              <a:t>; </a:t>
            </a:r>
            <a:r>
              <a:rPr lang="ru-RU" dirty="0" err="1" smtClean="0"/>
              <a:t>b</a:t>
            </a:r>
            <a:r>
              <a:rPr lang="ru-RU" dirty="0" smtClean="0"/>
              <a:t>] и убывает на промежутке </a:t>
            </a:r>
            <a:r>
              <a:rPr lang="en-US" dirty="0" smtClean="0"/>
              <a:t>[</a:t>
            </a:r>
            <a:r>
              <a:rPr lang="ru-RU" dirty="0" smtClean="0"/>
              <a:t>x</a:t>
            </a:r>
            <a:r>
              <a:rPr lang="ru-RU" baseline="-25000" dirty="0" smtClean="0"/>
              <a:t>1</a:t>
            </a:r>
            <a:r>
              <a:rPr lang="ru-RU" dirty="0" smtClean="0"/>
              <a:t>; x</a:t>
            </a:r>
            <a:r>
              <a:rPr lang="ru-RU" baseline="-25000" dirty="0" smtClean="0"/>
              <a:t>2</a:t>
            </a:r>
            <a:r>
              <a:rPr lang="en-US" sz="4000" baseline="-25000" dirty="0" smtClean="0"/>
              <a:t>]</a:t>
            </a:r>
            <a:r>
              <a:rPr lang="ru-RU" dirty="0" smtClean="0"/>
              <a:t>. Обратите внимание, что функция возрастает на каждом из промежутков [</a:t>
            </a:r>
            <a:r>
              <a:rPr lang="ru-RU" dirty="0" err="1" smtClean="0"/>
              <a:t>a</a:t>
            </a:r>
            <a:r>
              <a:rPr lang="ru-RU" dirty="0" smtClean="0"/>
              <a:t>; x</a:t>
            </a:r>
            <a:r>
              <a:rPr lang="ru-RU" baseline="-25000" dirty="0" smtClean="0"/>
              <a:t>1</a:t>
            </a:r>
            <a:r>
              <a:rPr lang="en-US" sz="4000" baseline="-25000" dirty="0" smtClean="0"/>
              <a:t>]</a:t>
            </a:r>
            <a:r>
              <a:rPr lang="ru-RU" dirty="0" smtClean="0"/>
              <a:t> и </a:t>
            </a:r>
            <a:r>
              <a:rPr lang="en-US" dirty="0" smtClean="0"/>
              <a:t>[</a:t>
            </a:r>
            <a:r>
              <a:rPr lang="ru-RU" dirty="0" smtClean="0"/>
              <a:t>x</a:t>
            </a:r>
            <a:r>
              <a:rPr lang="ru-RU" baseline="-25000" dirty="0" smtClean="0"/>
              <a:t>2</a:t>
            </a:r>
            <a:r>
              <a:rPr lang="ru-RU" dirty="0" smtClean="0"/>
              <a:t>; </a:t>
            </a:r>
            <a:r>
              <a:rPr lang="ru-RU" dirty="0" err="1" smtClean="0"/>
              <a:t>b</a:t>
            </a:r>
            <a:r>
              <a:rPr lang="ru-RU" dirty="0" smtClean="0"/>
              <a:t>], но не на объединении их.</a:t>
            </a:r>
          </a:p>
          <a:p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00562" y="530352"/>
            <a:ext cx="4186718" cy="4389120"/>
          </a:xfrm>
        </p:spPr>
        <p:txBody>
          <a:bodyPr>
            <a:normAutofit fontScale="77500" lnSpcReduction="20000"/>
          </a:bodyPr>
          <a:lstStyle/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sz="1800" dirty="0" smtClean="0"/>
              <a:t>  </a:t>
            </a:r>
          </a:p>
          <a:p>
            <a:pPr>
              <a:buNone/>
            </a:pPr>
            <a:r>
              <a:rPr lang="en-US" sz="1800" dirty="0" smtClean="0"/>
              <a:t> </a:t>
            </a:r>
          </a:p>
          <a:p>
            <a:pPr>
              <a:buNone/>
            </a:pPr>
            <a:endParaRPr lang="en-US" sz="1800" dirty="0" smtClean="0"/>
          </a:p>
          <a:p>
            <a:pPr>
              <a:buNone/>
            </a:pPr>
            <a:r>
              <a:rPr lang="en-US" sz="1800" dirty="0" smtClean="0"/>
              <a:t>  a            x1               </a:t>
            </a:r>
            <a:r>
              <a:rPr lang="ru-RU" sz="1800" dirty="0" smtClean="0"/>
              <a:t>   </a:t>
            </a:r>
            <a:r>
              <a:rPr lang="en-US" sz="1800" dirty="0" smtClean="0"/>
              <a:t>x2              b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ru-RU" dirty="0"/>
          </a:p>
        </p:txBody>
      </p:sp>
      <p:cxnSp>
        <p:nvCxnSpPr>
          <p:cNvPr id="7" name="Прямая со стрелкой 6"/>
          <p:cNvCxnSpPr/>
          <p:nvPr/>
        </p:nvCxnSpPr>
        <p:spPr>
          <a:xfrm>
            <a:off x="5072066" y="3000372"/>
            <a:ext cx="328614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 стрелкой 8"/>
          <p:cNvCxnSpPr/>
          <p:nvPr/>
        </p:nvCxnSpPr>
        <p:spPr>
          <a:xfrm rot="5400000" flipH="1" flipV="1">
            <a:off x="4144166" y="2643182"/>
            <a:ext cx="3428230" cy="79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 rot="5400000">
            <a:off x="4679554" y="3321446"/>
            <a:ext cx="78502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>
            <a:stCxn id="13" idx="1"/>
          </p:cNvCxnSpPr>
          <p:nvPr/>
        </p:nvCxnSpPr>
        <p:spPr>
          <a:xfrm flipH="1">
            <a:off x="5715008" y="2014156"/>
            <a:ext cx="30617" cy="9862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 rot="5400000" flipH="1" flipV="1">
            <a:off x="7001686" y="2928140"/>
            <a:ext cx="142876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/>
          <p:nvPr/>
        </p:nvCxnSpPr>
        <p:spPr>
          <a:xfrm rot="5400000">
            <a:off x="7286644" y="1928802"/>
            <a:ext cx="200026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Полилиния 12"/>
          <p:cNvSpPr/>
          <p:nvPr/>
        </p:nvSpPr>
        <p:spPr>
          <a:xfrm>
            <a:off x="5072066" y="928670"/>
            <a:ext cx="3143272" cy="2786082"/>
          </a:xfrm>
          <a:custGeom>
            <a:avLst/>
            <a:gdLst>
              <a:gd name="connsiteX0" fmla="*/ 0 w 3765177"/>
              <a:gd name="connsiteY0" fmla="*/ 2761129 h 2761129"/>
              <a:gd name="connsiteX1" fmla="*/ 806824 w 3765177"/>
              <a:gd name="connsiteY1" fmla="*/ 1075764 h 2761129"/>
              <a:gd name="connsiteX2" fmla="*/ 2510118 w 3765177"/>
              <a:gd name="connsiteY2" fmla="*/ 1882588 h 2761129"/>
              <a:gd name="connsiteX3" fmla="*/ 3765177 w 3765177"/>
              <a:gd name="connsiteY3" fmla="*/ 0 h 2761129"/>
              <a:gd name="connsiteX4" fmla="*/ 3765177 w 3765177"/>
              <a:gd name="connsiteY4" fmla="*/ 0 h 27611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765177" h="2761129">
                <a:moveTo>
                  <a:pt x="0" y="2761129"/>
                </a:moveTo>
                <a:cubicBezTo>
                  <a:pt x="194235" y="1991658"/>
                  <a:pt x="388471" y="1222187"/>
                  <a:pt x="806824" y="1075764"/>
                </a:cubicBezTo>
                <a:cubicBezTo>
                  <a:pt x="1225177" y="929341"/>
                  <a:pt x="2017059" y="2061882"/>
                  <a:pt x="2510118" y="1882588"/>
                </a:cubicBezTo>
                <a:cubicBezTo>
                  <a:pt x="3003177" y="1703294"/>
                  <a:pt x="3765177" y="0"/>
                  <a:pt x="3765177" y="0"/>
                </a:cubicBezTo>
                <a:lnTo>
                  <a:pt x="3765177" y="0"/>
                </a:lnTo>
              </a:path>
            </a:pathLst>
          </a:cu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2000"/>
                            </p:stCondLst>
                            <p:childTnLst>
                              <p:par>
                                <p:cTn id="10" presetID="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 smtClean="0"/>
              <a:t>Степенная функция с натуральным показателем непрерывна на множестве действительных чисел.                  Если </a:t>
            </a:r>
            <a:r>
              <a:rPr lang="ru-RU" dirty="0" err="1" smtClean="0"/>
              <a:t>n</a:t>
            </a:r>
            <a:r>
              <a:rPr lang="ru-RU" dirty="0" smtClean="0"/>
              <a:t> четное, то эта функция возрастает на промежутке</a:t>
            </a:r>
            <a:r>
              <a:rPr lang="en-US" dirty="0" smtClean="0"/>
              <a:t> x&gt;0</a:t>
            </a:r>
            <a:r>
              <a:rPr lang="ru-RU" dirty="0" smtClean="0"/>
              <a:t> и  убывает на промежутке </a:t>
            </a:r>
            <a:r>
              <a:rPr lang="en-US" dirty="0" smtClean="0"/>
              <a:t>x&lt;0</a:t>
            </a:r>
            <a:r>
              <a:rPr lang="ru-RU" dirty="0" smtClean="0"/>
              <a:t>.</a:t>
            </a:r>
          </a:p>
        </p:txBody>
      </p:sp>
      <p:pic>
        <p:nvPicPr>
          <p:cNvPr id="1026" name="Picture 2" descr="C:\Documents and Settings\Admin\Мои документы\Мои рисунки\2013-01-22\Возрастание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5072066" y="571480"/>
            <a:ext cx="3429024" cy="506258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спект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Аспект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447</TotalTime>
  <Words>256</Words>
  <Application>Microsoft Office PowerPoint</Application>
  <PresentationFormat>Экран (4:3)</PresentationFormat>
  <Paragraphs>135</Paragraphs>
  <Slides>16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Аспект</vt:lpstr>
      <vt:lpstr>Возрастание убывание функции</vt:lpstr>
      <vt:lpstr>Слайд 2</vt:lpstr>
      <vt:lpstr>Слайд 3</vt:lpstr>
      <vt:lpstr>Слайд 4</vt:lpstr>
      <vt:lpstr>Слайд 5</vt:lpstr>
      <vt:lpstr>График «ползет» вверх     График «ползет» вниз          Какая это функция?</vt:lpstr>
      <vt:lpstr>Слайд 7</vt:lpstr>
      <vt:lpstr>Слайд 8</vt:lpstr>
      <vt:lpstr>Слайд 9</vt:lpstr>
      <vt:lpstr>Слайд 10</vt:lpstr>
      <vt:lpstr>Как «ведет» себя график данной функции?</vt:lpstr>
      <vt:lpstr>Слайд 12</vt:lpstr>
      <vt:lpstr>Найдите промежутки возрастания и убывания функции</vt:lpstr>
      <vt:lpstr>Слайд 14</vt:lpstr>
      <vt:lpstr>Слайд 15</vt:lpstr>
      <vt:lpstr>Слайд 16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Возрастание убывание функции</dc:title>
  <dc:creator>Елена</dc:creator>
  <cp:lastModifiedBy>revaz</cp:lastModifiedBy>
  <cp:revision>47</cp:revision>
  <dcterms:created xsi:type="dcterms:W3CDTF">2012-10-30T12:34:14Z</dcterms:created>
  <dcterms:modified xsi:type="dcterms:W3CDTF">2013-04-13T19:35:28Z</dcterms:modified>
</cp:coreProperties>
</file>