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63" r:id="rId3"/>
    <p:sldId id="264" r:id="rId4"/>
    <p:sldId id="316" r:id="rId5"/>
    <p:sldId id="265" r:id="rId6"/>
    <p:sldId id="260" r:id="rId7"/>
    <p:sldId id="292" r:id="rId8"/>
    <p:sldId id="293" r:id="rId9"/>
    <p:sldId id="294" r:id="rId10"/>
    <p:sldId id="295" r:id="rId11"/>
    <p:sldId id="296" r:id="rId12"/>
    <p:sldId id="298" r:id="rId13"/>
    <p:sldId id="262" r:id="rId14"/>
    <p:sldId id="317" r:id="rId15"/>
    <p:sldId id="268" r:id="rId16"/>
    <p:sldId id="272" r:id="rId17"/>
    <p:sldId id="300" r:id="rId18"/>
    <p:sldId id="302" r:id="rId19"/>
    <p:sldId id="256" r:id="rId20"/>
    <p:sldId id="303" r:id="rId21"/>
    <p:sldId id="304" r:id="rId22"/>
    <p:sldId id="305" r:id="rId23"/>
    <p:sldId id="306" r:id="rId24"/>
    <p:sldId id="307" r:id="rId25"/>
    <p:sldId id="257" r:id="rId26"/>
    <p:sldId id="308" r:id="rId27"/>
    <p:sldId id="309" r:id="rId28"/>
    <p:sldId id="310" r:id="rId29"/>
    <p:sldId id="271" r:id="rId30"/>
    <p:sldId id="311" r:id="rId31"/>
    <p:sldId id="312" r:id="rId32"/>
    <p:sldId id="258" r:id="rId33"/>
    <p:sldId id="313" r:id="rId34"/>
    <p:sldId id="314" r:id="rId35"/>
    <p:sldId id="315" r:id="rId36"/>
    <p:sldId id="266" r:id="rId37"/>
    <p:sldId id="273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2A2AC4"/>
    <a:srgbClr val="B93596"/>
    <a:srgbClr val="0066FF"/>
    <a:srgbClr val="CC66FF"/>
    <a:srgbClr val="1976FF"/>
    <a:srgbClr val="438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6" autoAdjust="0"/>
    <p:restoredTop sz="94660"/>
  </p:normalViewPr>
  <p:slideViewPr>
    <p:cSldViewPr>
      <p:cViewPr varScale="1">
        <p:scale>
          <a:sx n="77" d="100"/>
          <a:sy n="77" d="100"/>
        </p:scale>
        <p:origin x="-90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C8A89-85DA-4758-8129-078B66F86450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4D4FC-B0B5-4253-A59D-8887FEBAF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B12C7-C525-4ABA-BB10-C18076DE9DC3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07074-97B8-4DB1-B2D8-99F450408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D4C2-91A0-4505-9BB0-DD5349C44A0E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FC90-ACAE-43CE-B6AB-8878D986DC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7ABEF-2809-4AFD-B4CA-D38572E45639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00EF3-13B7-4AC3-B043-709F539F72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C9EE9-9AFE-4D15-8752-F703CAA4CF49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6FD11-7B3C-4959-8570-1E06B6DC1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FEF29-3B45-4114-8981-3E8A88C7627C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2F884-EAA3-44D5-9C7B-57882B65B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017D-8E5D-49B3-BAEE-371D2C5B2A5C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7721A-D154-4FA5-914F-5DD0C1C2D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B689A-A218-4045-B03E-5B0B200AFAF8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3103-3044-49E7-A65A-8ED2C860B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F673-CCD9-49ED-AC53-68E40F1E5BF2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68D91-B78F-4C59-AFAA-4F0AE4442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C2E6-1A68-4BA7-9842-B8A3358D499F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7F040-6390-4158-A1EA-ECB936C77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82A-D722-4E7E-9D1B-861FCD837D02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098B-7CCD-4778-8456-E8ED20004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A2AC4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0C7D20-3E91-4CDD-B62F-ED63917B7F36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383F1D-7A68-4A53-B28F-43DF724C2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20" r:id="rId3"/>
    <p:sldLayoutId id="2147483717" r:id="rId4"/>
    <p:sldLayoutId id="2147483716" r:id="rId5"/>
    <p:sldLayoutId id="2147483715" r:id="rId6"/>
    <p:sldLayoutId id="2147483714" r:id="rId7"/>
    <p:sldLayoutId id="2147483713" r:id="rId8"/>
    <p:sldLayoutId id="2147483712" r:id="rId9"/>
    <p:sldLayoutId id="2147483711" r:id="rId10"/>
    <p:sldLayoutId id="21474837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925"/>
            <a:ext cx="9715500" cy="825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006475" y="1352550"/>
            <a:ext cx="8242300" cy="2079625"/>
          </a:xfr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49275"/>
            <a:ext cx="4067175" cy="714375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Руководитель проекта: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Алёшина Татьяна Ивановна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539750" y="1052513"/>
            <a:ext cx="8229600" cy="4710112"/>
          </a:xfrm>
        </p:spPr>
        <p:txBody>
          <a:bodyPr/>
          <a:lstStyle/>
          <a:p>
            <a:r>
              <a:rPr lang="ru-RU" sz="2400" b="1" smtClean="0">
                <a:solidFill>
                  <a:srgbClr val="000066"/>
                </a:solidFill>
              </a:rPr>
              <a:t>Месяцы  </a:t>
            </a:r>
            <a:endParaRPr lang="ru-RU" sz="2400" smtClean="0">
              <a:solidFill>
                <a:srgbClr val="000066"/>
              </a:solidFill>
            </a:endParaRPr>
          </a:p>
          <a:p>
            <a:r>
              <a:rPr lang="ru-RU" sz="2400" smtClean="0">
                <a:solidFill>
                  <a:srgbClr val="C00000"/>
                </a:solidFill>
              </a:rPr>
              <a:t>Январь</a:t>
            </a:r>
            <a:r>
              <a:rPr lang="ru-RU" sz="2400" smtClean="0">
                <a:solidFill>
                  <a:srgbClr val="000066"/>
                </a:solidFill>
              </a:rPr>
              <a:t>  (31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Февраль</a:t>
            </a:r>
            <a:r>
              <a:rPr lang="ru-RU" sz="2400" smtClean="0">
                <a:solidFill>
                  <a:srgbClr val="000066"/>
                </a:solidFill>
              </a:rPr>
              <a:t> (28 дней в обычном году, 29 в високосном году)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Март</a:t>
            </a:r>
            <a:r>
              <a:rPr lang="ru-RU" sz="2400" smtClean="0">
                <a:solidFill>
                  <a:srgbClr val="000066"/>
                </a:solidFill>
              </a:rPr>
              <a:t> (31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Апрель</a:t>
            </a:r>
            <a:r>
              <a:rPr lang="ru-RU" sz="2400" smtClean="0">
                <a:solidFill>
                  <a:srgbClr val="000066"/>
                </a:solidFill>
              </a:rPr>
              <a:t> (30 дней)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Май </a:t>
            </a:r>
            <a:r>
              <a:rPr lang="ru-RU" sz="2400" smtClean="0">
                <a:solidFill>
                  <a:srgbClr val="000066"/>
                </a:solidFill>
              </a:rPr>
              <a:t> (31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Июнь</a:t>
            </a:r>
            <a:r>
              <a:rPr lang="ru-RU" sz="2400" smtClean="0">
                <a:solidFill>
                  <a:srgbClr val="000066"/>
                </a:solidFill>
              </a:rPr>
              <a:t>  (30 дней)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Июль </a:t>
            </a:r>
            <a:r>
              <a:rPr lang="ru-RU" sz="2400" smtClean="0">
                <a:solidFill>
                  <a:srgbClr val="000066"/>
                </a:solidFill>
              </a:rPr>
              <a:t> (31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Август</a:t>
            </a:r>
            <a:r>
              <a:rPr lang="ru-RU" sz="2400" smtClean="0">
                <a:solidFill>
                  <a:srgbClr val="000066"/>
                </a:solidFill>
              </a:rPr>
              <a:t>  (31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Сентябрь  </a:t>
            </a:r>
            <a:r>
              <a:rPr lang="ru-RU" sz="2400" smtClean="0">
                <a:solidFill>
                  <a:srgbClr val="000066"/>
                </a:solidFill>
              </a:rPr>
              <a:t>(30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Октябрь </a:t>
            </a:r>
            <a:r>
              <a:rPr lang="ru-RU" sz="2400" smtClean="0">
                <a:solidFill>
                  <a:srgbClr val="000066"/>
                </a:solidFill>
              </a:rPr>
              <a:t>(31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Ноябрь</a:t>
            </a:r>
            <a:r>
              <a:rPr lang="ru-RU" sz="2400" smtClean="0">
                <a:solidFill>
                  <a:srgbClr val="000066"/>
                </a:solidFill>
              </a:rPr>
              <a:t> (30 день)</a:t>
            </a:r>
          </a:p>
          <a:p>
            <a:r>
              <a:rPr lang="ru-RU" sz="2400" smtClean="0">
                <a:solidFill>
                  <a:srgbClr val="C00000"/>
                </a:solidFill>
              </a:rPr>
              <a:t>Декабрь</a:t>
            </a:r>
            <a:r>
              <a:rPr lang="ru-RU" sz="2400" smtClean="0">
                <a:solidFill>
                  <a:srgbClr val="000066"/>
                </a:solidFill>
              </a:rPr>
              <a:t>  (31 день)</a:t>
            </a:r>
          </a:p>
          <a:p>
            <a:pPr>
              <a:buFont typeface="Wingdings 2" pitchFamily="18" charset="2"/>
              <a:buNone/>
            </a:pPr>
            <a:r>
              <a:rPr lang="en-US" sz="2400" smtClean="0">
                <a:solidFill>
                  <a:srgbClr val="000066"/>
                </a:solidFill>
              </a:rPr>
              <a:t> </a:t>
            </a:r>
            <a:endParaRPr lang="ru-RU" sz="2400" smtClean="0">
              <a:solidFill>
                <a:srgbClr val="000066"/>
              </a:solidFill>
            </a:endParaRPr>
          </a:p>
          <a:p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525" y="828675"/>
            <a:ext cx="8240713" cy="1158875"/>
          </a:xfrm>
        </p:spPr>
      </p:pic>
      <p:pic>
        <p:nvPicPr>
          <p:cNvPr id="4098" name="Picture 2" descr="C:\Documents and Settings\user\Рабочий стол\ПОРТРЕТЫ\280px-Gregory_XIII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79613" y="1773238"/>
            <a:ext cx="5114925" cy="4930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0066"/>
                </a:solidFill>
              </a:rPr>
              <a:t>Период (по юлианскому календарю)</a:t>
            </a:r>
            <a:endParaRPr lang="ru-RU" dirty="0" smtClean="0">
              <a:solidFill>
                <a:srgbClr val="000066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824413" y="1557338"/>
            <a:ext cx="4319587" cy="750887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0066"/>
                </a:solidFill>
              </a:rPr>
              <a:t>Период (по григорианскому календарю)</a:t>
            </a:r>
            <a:endParaRPr lang="ru-RU" sz="2000" dirty="0" smtClean="0">
              <a:solidFill>
                <a:srgbClr val="000066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solidFill>
            <a:srgbClr val="000066"/>
          </a:solidFill>
        </p:spPr>
        <p:txBody>
          <a:bodyPr>
            <a:normAutofit fontScale="925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5 октября 1582 — 29 февраля 1700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 марта 1700 — 29 февраля 1800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 марта 1800 — 29 февраля 1900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 марта 1900 — 29 февраля 2100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 марта 2100 — 29 февраля 2200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 марта 2200 — 29 февраля 2300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solidFill>
            <a:srgbClr val="000066"/>
          </a:solidFill>
        </p:spPr>
        <p:txBody>
          <a:bodyPr>
            <a:normAutofit fontScale="925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15 октября 1582 — 11 марта 1700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12 марта 1700 — 12 марта 1800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13 марта 1800 — 13 марта 1900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14 марта 1900 — 14 марта 2100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15 марта 2100 — 15 марта 2200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16 марта 2200 — 16 марта 2300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85875"/>
            <a:ext cx="2843213" cy="1857375"/>
          </a:xfrm>
        </p:spPr>
        <p:txBody>
          <a:bodyPr/>
          <a:lstStyle/>
          <a:p>
            <a:r>
              <a:rPr lang="ru-RU" sz="3600" b="1" smtClean="0">
                <a:solidFill>
                  <a:srgbClr val="000066"/>
                </a:solidFill>
              </a:rPr>
              <a:t>Славянский календарь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2892"/>
          <a:stretch>
            <a:fillRect/>
          </a:stretch>
        </p:blipFill>
        <p:spPr bwMode="auto">
          <a:xfrm>
            <a:off x="2857500" y="500063"/>
            <a:ext cx="6167438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user\Рабочий стол\ПОРТРЕТЫ\pages-u7WY4j3RL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76250"/>
            <a:ext cx="88011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3" descr="C:\Documents and Settings\user\Рабочий стол\ПОРТРЕТЫ\13d2282241n80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412875"/>
            <a:ext cx="5062538" cy="5060950"/>
          </a:xfrm>
        </p:spPr>
      </p:pic>
      <p:pic>
        <p:nvPicPr>
          <p:cNvPr id="5" name="Picture 4" descr="C:\Documents and Settings\user\Рабочий стол\ПОРТРЕТЫ\1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188913"/>
            <a:ext cx="5976938" cy="65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dlyfoto.ru/uploads/posts/2012-05/1337000956_700-prevyu-kalendar-2013-zmeya-atakuet-kopiy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01600"/>
            <a:ext cx="8353425" cy="66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C:\Users\r1zO\Desktop\MovieEarth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75" y="-3429000"/>
            <a:ext cx="11501438" cy="1150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914400" y="1571625"/>
            <a:ext cx="8229600" cy="58801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	В настоящее время год равен одному обороту Земли вокруг Солнца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285750" y="4572000"/>
            <a:ext cx="8358188" cy="1857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2800" dirty="0">
                <a:latin typeface="+mn-lt"/>
              </a:rPr>
              <a:t>		</a:t>
            </a:r>
            <a:endParaRPr lang="ru-RU" sz="2800" dirty="0">
              <a:latin typeface="+mn-lt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4313" y="1000125"/>
            <a:ext cx="3571875" cy="3857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800" dirty="0">
                <a:latin typeface="+mn-lt"/>
              </a:rPr>
              <a:t>		</a:t>
            </a:r>
            <a:endParaRPr lang="ru-RU" sz="2800" dirty="0">
              <a:latin typeface="+mn-lt"/>
            </a:endParaRPr>
          </a:p>
        </p:txBody>
      </p:sp>
      <p:pic>
        <p:nvPicPr>
          <p:cNvPr id="28675" name="Picture 2" descr="C:\Users\r1zO\Desktop\1097d44966c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88913"/>
            <a:ext cx="7056437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ПОРТРЕТЫ\1288436800_2010-10-30_150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309563"/>
            <a:ext cx="9215438" cy="654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325" y="268288"/>
            <a:ext cx="9369425" cy="5688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r1zO\Desktop\68218644_1293086403_dc15909d1310d929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06563" y="-6350"/>
            <a:ext cx="7083425" cy="1365250"/>
          </a:xfrm>
        </p:spPr>
      </p:pic>
      <p:sp>
        <p:nvSpPr>
          <p:cNvPr id="317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59363"/>
            <a:ext cx="5343525" cy="1798637"/>
          </a:xfrm>
        </p:spPr>
        <p:txBody>
          <a:bodyPr/>
          <a:lstStyle/>
          <a:p>
            <a:endParaRPr lang="ru-RU" smtClean="0">
              <a:solidFill>
                <a:srgbClr val="FF0000"/>
              </a:solidFill>
            </a:endParaRPr>
          </a:p>
          <a:p>
            <a:r>
              <a:rPr lang="ru-RU" smtClean="0">
                <a:solidFill>
                  <a:srgbClr val="FF0000"/>
                </a:solidFill>
              </a:rPr>
              <a:t>Включает в себя </a:t>
            </a:r>
          </a:p>
          <a:p>
            <a:r>
              <a:rPr lang="ru-RU" smtClean="0">
                <a:solidFill>
                  <a:srgbClr val="FF0000"/>
                </a:solidFill>
              </a:rPr>
              <a:t>декабрь, январь и февраль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1071563"/>
            <a:ext cx="8286750" cy="4714875"/>
          </a:xfrm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Каждый из нас хотя бы раз в своей жизни пользовался календарем. Но мало кто задумывался о том, кто его придумал и каким он был раньше.</a:t>
            </a:r>
          </a:p>
          <a:p>
            <a:endParaRPr lang="ru-RU" sz="4000" smtClean="0">
              <a:solidFill>
                <a:schemeClr val="bg1"/>
              </a:solidFill>
            </a:endParaRPr>
          </a:p>
          <a:p>
            <a:r>
              <a:rPr lang="ru-RU" sz="4000" smtClean="0">
                <a:solidFill>
                  <a:schemeClr val="bg1"/>
                </a:solidFill>
              </a:rPr>
              <a:t>Сейчас мы об этом узнаем.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pic>
        <p:nvPicPr>
          <p:cNvPr id="6146" name="Picture 2" descr="C:\Documents and Settings\user\Рабочий стол\ПОРТРЕТЫ\220px-Fedor_Tutche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557338"/>
            <a:ext cx="3743325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D:\календарь(2)\картинки вр.года\зима\wallpaper_86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550" y="974725"/>
            <a:ext cx="8242300" cy="1152525"/>
          </a:xfrm>
        </p:spPr>
      </p:pic>
      <p:pic>
        <p:nvPicPr>
          <p:cNvPr id="7170" name="Picture 2" descr="C:\Documents and Settings\user\Рабочий стол\ПОРТРЕТЫ\250px-Sergey_Yesen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4963" y="2060575"/>
            <a:ext cx="320992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D:\календарь(2)\картинки вр.года\зима\0905fc960972da7178cba281415a15b7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4925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D:\календарь(2)\картинки вр.года\зима\1233392153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D:\календарь(2)\картинки вр.года\зима\0_83491_9d0ca815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550" y="615950"/>
            <a:ext cx="8242300" cy="1152525"/>
          </a:xfrm>
        </p:spPr>
      </p:pic>
      <p:pic>
        <p:nvPicPr>
          <p:cNvPr id="8194" name="Picture 2" descr="C:\Documents and Settings\user\Рабочий стол\ПОРТРЕТЫ\220px-Konstantin_Balmont_by_Valentin_Serov_19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628775"/>
            <a:ext cx="295275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D:\календарь(2)\картинки вр.года\зима\0_4be7f_ed64bc2a_orig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100_209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8238" y="2200275"/>
            <a:ext cx="3895725" cy="390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525" y="901700"/>
            <a:ext cx="8240713" cy="1158875"/>
          </a:xfrm>
        </p:spPr>
      </p:pic>
      <p:pic>
        <p:nvPicPr>
          <p:cNvPr id="9218" name="Picture 2" descr="C:\Documents and Settings\user\Рабочий стол\ПОРТРЕТЫ\220px-Fet_by_Rep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2060575"/>
            <a:ext cx="338455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D:\календарь(2)\картинки вр.года\зима\0_7b464_ae1129de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981075"/>
            <a:ext cx="8431212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475" y="615950"/>
            <a:ext cx="8240713" cy="1152525"/>
          </a:xfrm>
        </p:spPr>
      </p:pic>
      <p:pic>
        <p:nvPicPr>
          <p:cNvPr id="10242" name="Picture 2" descr="C:\Documents and Settings\user\Рабочий стол\ПОРТРЕТЫ\ARTS-dnevnik-10h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1557338"/>
            <a:ext cx="42037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:\календарь(2)\картинки вр.года\зима\892838834a5c26a478e5a7d10008d91c5f482c749830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66675"/>
            <a:ext cx="84582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r1zO\Desktop\080e5bd5361a6a8eb29d7abd0a08d837.jpe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9144000" cy="928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7963" y="-433388"/>
            <a:ext cx="3121025" cy="1493838"/>
          </a:xfrm>
        </p:spPr>
      </p:pic>
      <p:sp>
        <p:nvSpPr>
          <p:cNvPr id="3789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5" y="5546725"/>
            <a:ext cx="5414963" cy="1311275"/>
          </a:xfrm>
        </p:spPr>
        <p:txBody>
          <a:bodyPr/>
          <a:lstStyle/>
          <a:p>
            <a:r>
              <a:rPr lang="ru-RU" smtClean="0">
                <a:solidFill>
                  <a:srgbClr val="0070C0"/>
                </a:solidFill>
              </a:rPr>
              <a:t>Приходит к нам вместе с </a:t>
            </a:r>
          </a:p>
          <a:p>
            <a:r>
              <a:rPr lang="ru-RU" smtClean="0">
                <a:solidFill>
                  <a:srgbClr val="0070C0"/>
                </a:solidFill>
              </a:rPr>
              <a:t>мартом, апрелем и маем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6575" y="1122363"/>
            <a:ext cx="8242300" cy="1150937"/>
          </a:xfrm>
        </p:spPr>
      </p:pic>
      <p:pic>
        <p:nvPicPr>
          <p:cNvPr id="11266" name="Picture 2" descr="C:\Documents and Settings\user\Рабочий стол\ПОРТРЕТЫ\220px-Bryullov_portrait_of_Zhukovsk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97188" y="2382838"/>
            <a:ext cx="3114675" cy="4246562"/>
          </a:xfrm>
        </p:spPr>
      </p:pic>
      <p:pic>
        <p:nvPicPr>
          <p:cNvPr id="11267" name="Picture 3" descr="D:\календарь(2)\картинки вр.года\весна\птичк4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669925"/>
            <a:ext cx="8351837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550" y="828675"/>
            <a:ext cx="8242300" cy="1158875"/>
          </a:xfrm>
        </p:spPr>
      </p:pic>
      <p:pic>
        <p:nvPicPr>
          <p:cNvPr id="12290" name="Picture 2" descr="C:\Documents and Settings\user\Рабочий стол\ПОРТРЕТЫ\220px-Spiridon_Drozhzhi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59113" y="1916113"/>
            <a:ext cx="3097212" cy="4673600"/>
          </a:xfrm>
        </p:spPr>
      </p:pic>
      <p:pic>
        <p:nvPicPr>
          <p:cNvPr id="12291" name="Picture 3" descr="D:\календарь(2)\картинки вр.года\весна\yaspol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525" y="755650"/>
            <a:ext cx="8240713" cy="1158875"/>
          </a:xfrm>
        </p:spPr>
      </p:pic>
      <p:pic>
        <p:nvPicPr>
          <p:cNvPr id="13314" name="Picture 2" descr="C:\Documents and Settings\user\Рабочий стол\ПОРТРЕТЫ\220px-Plescheev_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03575" y="2060575"/>
            <a:ext cx="2736850" cy="4329113"/>
          </a:xfrm>
        </p:spPr>
      </p:pic>
      <p:pic>
        <p:nvPicPr>
          <p:cNvPr id="13315" name="Picture 3" descr="D:\календарь(2)\картинки вр.года\весна\0fecba2287364760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88913"/>
            <a:ext cx="8726488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r1zO\Desktop\2357558_6523323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75" y="-785813"/>
            <a:ext cx="10358438" cy="809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03650" y="-244475"/>
            <a:ext cx="3206750" cy="1512888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50" y="2143125"/>
            <a:ext cx="2286000" cy="3500438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FF00"/>
                </a:solidFill>
              </a:rPr>
              <a:t>	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Длится вместе с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	июнем, июлем и августом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38" y="285750"/>
            <a:ext cx="7929562" cy="59293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Book Antiqua" pitchFamily="18" charset="0"/>
              </a:rPr>
              <a:t>Итак, что же такое </a:t>
            </a:r>
            <a:r>
              <a:rPr lang="ru-RU" sz="4800" b="1" i="1" u="sng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календарь</a:t>
            </a:r>
            <a:r>
              <a:rPr lang="ru-RU" sz="4000" b="1" dirty="0" smtClean="0">
                <a:solidFill>
                  <a:srgbClr val="000066"/>
                </a:solidFill>
                <a:latin typeface="Book Antiqua" pitchFamily="18" charset="0"/>
              </a:rPr>
              <a:t>?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Book Antiqua" pitchFamily="18" charset="0"/>
              </a:rPr>
              <a:t>Календарь - это система счисления больших промежутков времени, основанная на периодичности движения небесных тел.</a:t>
            </a:r>
            <a:endParaRPr lang="ru-RU" sz="4000" dirty="0">
              <a:solidFill>
                <a:srgbClr val="000066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4868863"/>
            <a:ext cx="2286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797425"/>
            <a:ext cx="25923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6575" y="974725"/>
            <a:ext cx="8242300" cy="1152525"/>
          </a:xfrm>
        </p:spPr>
      </p:pic>
      <p:pic>
        <p:nvPicPr>
          <p:cNvPr id="14338" name="Picture 2" descr="C:\Documents and Settings\user\Рабочий стол\ПОРТРЕТЫ\250px-Ivan_suriko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59113" y="2133600"/>
            <a:ext cx="3565525" cy="4391025"/>
          </a:xfrm>
        </p:spPr>
      </p:pic>
      <p:pic>
        <p:nvPicPr>
          <p:cNvPr id="14339" name="Picture 3" descr="D:\календарь(2)\картинки вр.года\лето\242125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76250"/>
            <a:ext cx="8642350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550" y="828675"/>
            <a:ext cx="8242300" cy="1158875"/>
          </a:xfrm>
        </p:spPr>
      </p:pic>
      <p:pic>
        <p:nvPicPr>
          <p:cNvPr id="15362" name="Picture 2" descr="C:\Documents and Settings\user\Рабочий стол\ПОРТРЕТЫ\200px-Ivan_Bunin_193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1916113"/>
            <a:ext cx="3744913" cy="4681537"/>
          </a:xfrm>
        </p:spPr>
      </p:pic>
      <p:pic>
        <p:nvPicPr>
          <p:cNvPr id="15363" name="Picture 3" descr="C:\Documents and Settings\user\Рабочий стол\ПОРТРЕТЫ\0_15b3e_3c6ba73f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-104775"/>
            <a:ext cx="835342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r1zO\Desktop\Новая папка (2)\7185420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0" y="-357188"/>
            <a:ext cx="10506075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89650" y="390525"/>
            <a:ext cx="3163888" cy="1157288"/>
          </a:xfrm>
        </p:spPr>
      </p:pic>
      <p:sp>
        <p:nvSpPr>
          <p:cNvPr id="4505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57188" y="5357813"/>
            <a:ext cx="6400801" cy="1752600"/>
          </a:xfrm>
        </p:spPr>
        <p:txBody>
          <a:bodyPr/>
          <a:lstStyle/>
          <a:p>
            <a:r>
              <a:rPr lang="ru-RU" smtClean="0"/>
              <a:t>Проходит вместе с</a:t>
            </a:r>
          </a:p>
          <a:p>
            <a:r>
              <a:rPr lang="ru-RU" smtClean="0"/>
              <a:t>Сентябрем, октябрем и ноябрем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550" y="615950"/>
            <a:ext cx="8242300" cy="1152525"/>
          </a:xfrm>
        </p:spPr>
      </p:pic>
      <p:pic>
        <p:nvPicPr>
          <p:cNvPr id="16386" name="Picture 2" descr="C:\Documents and Settings\user\Рабочий стол\ПОРТРЕТЫ\tolstoj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00338" y="1844675"/>
            <a:ext cx="3536950" cy="4797425"/>
          </a:xfrm>
        </p:spPr>
      </p:pic>
      <p:pic>
        <p:nvPicPr>
          <p:cNvPr id="16387" name="Picture 3" descr="D:\календарь(2)\картинки вр.года\осень\800xos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525" y="1047750"/>
            <a:ext cx="8240713" cy="1152525"/>
          </a:xfrm>
        </p:spPr>
      </p:pic>
      <p:pic>
        <p:nvPicPr>
          <p:cNvPr id="17410" name="Picture 2" descr="C:\Documents and Settings\user\Рабочий стол\ПОРТРЕТЫ\220px-Apollon_Mayko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32138" y="2205038"/>
            <a:ext cx="3311525" cy="4395787"/>
          </a:xfrm>
        </p:spPr>
      </p:pic>
      <p:pic>
        <p:nvPicPr>
          <p:cNvPr id="17411" name="Picture 3" descr="D:\календарь(2)\картинки вр.года\осень\0_56d0e_78c0cda0_X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358775"/>
            <a:ext cx="5903912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1313" y="755650"/>
            <a:ext cx="8577262" cy="1158875"/>
          </a:xfrm>
        </p:spPr>
      </p:pic>
      <p:pic>
        <p:nvPicPr>
          <p:cNvPr id="18434" name="Picture 2" descr="C:\Documents and Settings\user\Рабочий стол\ПОРТРЕТЫ\250px-Kiprensky_Pushki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55875" y="1916113"/>
            <a:ext cx="4032250" cy="4694237"/>
          </a:xfrm>
        </p:spPr>
      </p:pic>
      <p:pic>
        <p:nvPicPr>
          <p:cNvPr id="18435" name="Picture 3" descr="D:\календарь(2)\картинки вр.года\осень\0_64327_d38d7f1d_XL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85763"/>
            <a:ext cx="8135938" cy="647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r1zO\Desktop\1252223199QrPa1R.jpg"/>
          <p:cNvPicPr>
            <a:picLocks noChangeAspect="1" noChangeArrowheads="1"/>
          </p:cNvPicPr>
          <p:nvPr/>
        </p:nvPicPr>
        <p:blipFill>
          <a:blip r:embed="rId2">
            <a:lum bright="2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710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 rot="21111876">
            <a:off x="882650" y="984250"/>
            <a:ext cx="4286250" cy="6715125"/>
          </a:xfrm>
        </p:spPr>
        <p:txBody>
          <a:bodyPr>
            <a:normAutofit fontScale="550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Да, пухлым был объем календаря,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А смолоду листочков не считают,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Мы начинали новый с января –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«Счастливые часов не наблюдают!».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И снова воскресенье и среда,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Суббота, да и хмурый понедельник,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И вновь листков поспешных череда,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Вот Первомай, Октябрь, опять Сочельник…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Мы жили весело и интересно,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Нас посещали хвори и печали,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Ходили в гости, распевали песни;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Летели годы, мы – не замечали.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Вот выросли, серьезней стали дети,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Виски нам седина припорошила,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Судьба морщин затейливые сети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Нам заготовила и лиц не пощадила.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Но с января-то новый на стене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Красуется, объемом услаждая,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И мы опять на жизненной волне,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И будто нет ей ни конца, ни края!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лая лента лицом вниз 3"/>
          <p:cNvSpPr/>
          <p:nvPr/>
        </p:nvSpPr>
        <p:spPr>
          <a:xfrm>
            <a:off x="357188" y="2571750"/>
            <a:ext cx="8358187" cy="2214563"/>
          </a:xfrm>
          <a:prstGeom prst="ellipseRibbon">
            <a:avLst>
              <a:gd name="adj1" fmla="val 25000"/>
              <a:gd name="adj2" fmla="val 72755"/>
              <a:gd name="adj3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>
          <a:xfrm>
            <a:off x="2000250" y="3500438"/>
            <a:ext cx="5214938" cy="12144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4000" smtClean="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Rectangle 4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55588"/>
            <a:ext cx="8242300" cy="744537"/>
          </a:xfrm>
        </p:spPr>
      </p:pic>
      <p:sp>
        <p:nvSpPr>
          <p:cNvPr id="1986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4114800"/>
            <a:ext cx="4037013" cy="2208213"/>
          </a:xfrm>
        </p:spPr>
        <p:txBody>
          <a:bodyPr>
            <a:normAutofit lnSpcReduction="10000"/>
          </a:bodyPr>
          <a:lstStyle/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2400" dirty="0"/>
              <a:t>	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2400" dirty="0">
                <a:latin typeface="Arial" charset="0"/>
              </a:rPr>
              <a:t>    </a:t>
            </a:r>
            <a:r>
              <a:rPr lang="ru-RU" sz="2400" b="1" dirty="0">
                <a:solidFill>
                  <a:srgbClr val="000066"/>
                </a:solidFill>
                <a:latin typeface="Arial" charset="0"/>
              </a:rPr>
              <a:t>Один оборот Земли вокруг своей оси – это СУТКИ.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2400" b="1" dirty="0">
                <a:solidFill>
                  <a:srgbClr val="000066"/>
                </a:solidFill>
                <a:latin typeface="Arial" charset="0"/>
              </a:rPr>
              <a:t>	А один оборот по орбите вокруг Солнца – ГОД.</a:t>
            </a:r>
          </a:p>
        </p:txBody>
      </p:sp>
      <p:pic>
        <p:nvPicPr>
          <p:cNvPr id="16387" name="Picture 7" descr="Вращение Земли вокруг Солнц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524000"/>
            <a:ext cx="364807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4" name="Rectangle 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993775"/>
            <a:ext cx="4610100" cy="5894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6438" y="347663"/>
            <a:ext cx="7950200" cy="974725"/>
          </a:xfrm>
        </p:spPr>
      </p:pic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52513"/>
            <a:ext cx="6011863" cy="5616575"/>
          </a:xfrm>
        </p:spPr>
        <p:txBody>
          <a:bodyPr/>
          <a:lstStyle/>
          <a:p>
            <a:r>
              <a:rPr lang="ru-RU" sz="3200" b="1" smtClean="0">
                <a:solidFill>
                  <a:srgbClr val="000066"/>
                </a:solidFill>
              </a:rPr>
              <a:t>Календарь появился еще в древние времена. Наблюдая за небесными светилами, люди определяли благоприятное время для посевов и сбора урожая. И заметили цикличность этих временных периодов. В древние времена каждый народ имел свои календари. Некоторые из них представлены ниже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1643063"/>
            <a:ext cx="268763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422275" y="1196975"/>
            <a:ext cx="8229600" cy="1746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60350"/>
            <a:ext cx="6357937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>
            <a:hlinkClick r:id="rId3" action="ppaction://hlinksldjump"/>
          </p:cNvPr>
          <p:cNvSpPr txBox="1">
            <a:spLocks/>
          </p:cNvSpPr>
          <p:nvPr/>
        </p:nvSpPr>
        <p:spPr>
          <a:xfrm>
            <a:off x="214313" y="1285875"/>
            <a:ext cx="2286000" cy="15001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3600" b="1" dirty="0">
                <a:solidFill>
                  <a:srgbClr val="000066"/>
                </a:solidFill>
                <a:latin typeface="+mn-lt"/>
              </a:rPr>
              <a:t>Календарь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3600" b="1" dirty="0">
                <a:solidFill>
                  <a:srgbClr val="000066"/>
                </a:solidFill>
                <a:latin typeface="+mn-lt"/>
              </a:rPr>
              <a:t>майя</a:t>
            </a:r>
            <a:endParaRPr lang="ru-RU" sz="36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15888" y="974725"/>
            <a:ext cx="9467851" cy="1152525"/>
          </a:xfrm>
        </p:spPr>
      </p:pic>
      <p:pic>
        <p:nvPicPr>
          <p:cNvPr id="1026" name="Picture 2" descr="C:\Documents and Settings\user\Рабочий стол\ПОРТРЕТЫ\shumer_big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68538" y="1989138"/>
            <a:ext cx="4879975" cy="4708525"/>
          </a:xfrm>
        </p:spPr>
      </p:pic>
      <p:pic>
        <p:nvPicPr>
          <p:cNvPr id="1027" name="Picture 3" descr="C:\Documents and Settings\user\Рабочий стол\ПОРТРЕТЫ\Beit_Alph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82550"/>
            <a:ext cx="864235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Documents and Settings\user\Рабочий стол\ПОРТРЕТЫ\Ecliptic_pat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6575" y="1262063"/>
            <a:ext cx="8242300" cy="1157287"/>
          </a:xfrm>
        </p:spPr>
      </p:pic>
      <p:pic>
        <p:nvPicPr>
          <p:cNvPr id="2050" name="Picture 2" descr="C:\Documents and Settings\user\Рабочий стол\ПОРТРЕТЫ\big.photo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549275"/>
            <a:ext cx="8140700" cy="6105525"/>
          </a:xfrm>
        </p:spPr>
      </p:pic>
      <p:pic>
        <p:nvPicPr>
          <p:cNvPr id="2052" name="Picture 4" descr="C:\Documents and Settings\user\Рабочий стол\ПОРТРЕТЫ\030398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250"/>
            <a:ext cx="91440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user\Рабочий стол\ПОРТРЕТЫ\Sirius_in_Canis_major_constellat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Documents and Settings\user\Рабочий стол\ПОРТРЕТЫ\Image4930sto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047750"/>
            <a:ext cx="8242300" cy="1238250"/>
          </a:xfrm>
        </p:spPr>
      </p:pic>
      <p:pic>
        <p:nvPicPr>
          <p:cNvPr id="3074" name="Picture 2" descr="C:\Documents and Settings\user\Рабочий стол\ПОРТРЕТЫ\загруженное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27313" y="1989138"/>
            <a:ext cx="3800475" cy="4708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2223</TotalTime>
  <Words>379</Words>
  <Application>Microsoft Office PowerPoint</Application>
  <PresentationFormat>Экран (4:3)</PresentationFormat>
  <Paragraphs>79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Times New Roman</vt:lpstr>
      <vt:lpstr>Arial</vt:lpstr>
      <vt:lpstr>Wingdings 2</vt:lpstr>
      <vt:lpstr>Wingdings</vt:lpstr>
      <vt:lpstr>Wingdings 3</vt:lpstr>
      <vt:lpstr>Calibri</vt:lpstr>
      <vt:lpstr>Book Antiqua</vt:lpstr>
      <vt:lpstr>Апекс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АТАТАТАТТА</dc:title>
  <dc:creator>r1zO</dc:creator>
  <cp:lastModifiedBy>nadezhda.pronskaya</cp:lastModifiedBy>
  <cp:revision>228</cp:revision>
  <dcterms:created xsi:type="dcterms:W3CDTF">2011-12-10T13:08:32Z</dcterms:created>
  <dcterms:modified xsi:type="dcterms:W3CDTF">2013-03-14T12:20:14Z</dcterms:modified>
</cp:coreProperties>
</file>