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94" r:id="rId5"/>
    <p:sldId id="262" r:id="rId6"/>
    <p:sldId id="259" r:id="rId7"/>
    <p:sldId id="266" r:id="rId8"/>
    <p:sldId id="269" r:id="rId9"/>
    <p:sldId id="270" r:id="rId10"/>
    <p:sldId id="271" r:id="rId11"/>
    <p:sldId id="272" r:id="rId12"/>
    <p:sldId id="273" r:id="rId13"/>
    <p:sldId id="264" r:id="rId14"/>
    <p:sldId id="260" r:id="rId15"/>
    <p:sldId id="275" r:id="rId16"/>
    <p:sldId id="278" r:id="rId17"/>
    <p:sldId id="261" r:id="rId18"/>
    <p:sldId id="268" r:id="rId19"/>
    <p:sldId id="267" r:id="rId20"/>
    <p:sldId id="265" r:id="rId21"/>
    <p:sldId id="263" r:id="rId22"/>
    <p:sldId id="295" r:id="rId23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D12D1-4411-4E3F-826C-2C0151A708B9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C8FEF-0255-45E6-83CE-4804EF4E85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A8882-58BE-4776-8C44-3D9B57EC5306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A35BB-082C-4A3C-B055-54CEF1D1F9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4AF78-E35B-4117-A611-6722CAB552AB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DF6DE-4B89-4F1D-B1FD-8BF713AAE2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C4FD1-923D-49BC-BC9D-416255ADA032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39184-0DAF-4893-962F-6E49C73B9F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26C2B-1FB0-4F7E-8AA5-69449B84033B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905C4-5A8F-4E29-A296-D4E067EFD1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E5881-733E-434F-9719-FCD43F976C58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A040E-3EFA-41DC-AD69-B9E7BC6DCA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C0D92-49F6-435B-B7F8-F81CFEF20479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B903F-60CF-4F28-BE02-C1F951BDCF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8FD86-34B2-4A3D-B6A2-197B0FE82BB1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FA34B-2FFE-4AE0-B07B-5A95DBE5D8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7ACE0-5FA9-417B-879B-B0D3689943CF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D70CC-9661-4170-9274-AADE66C8D8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A5226-40B0-434C-A6D9-3DD6C8188F0C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F5978-3FB3-48D1-9249-C662D63E9D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AB7CF-D36A-444A-AB6A-C62793A4F489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10CEB-2E43-4D03-8901-CFD89540B5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480A5AD-2522-4FD3-A204-B835936522EC}" type="datetimeFigureOut">
              <a:rPr lang="ru-RU"/>
              <a:pPr>
                <a:defRPr/>
              </a:pPr>
              <a:t>17.04.2013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84E32A0-B85C-4FD7-B41B-92B8F16D95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yaruga.belnet.ru/cgi-bin/picture/4564.jpg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hyperlink" Target="http://primamedia.ru/files/31602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fabrika-art.com/userfiles/Image/sptrud-big.jpg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www.admcher.ru/trud/images/film_start.jpg" TargetMode="External"/><Relationship Id="rId9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pics.autonews.ru/autonews_pics/onews/2009/02/26/104736.14110.jpg" TargetMode="External"/><Relationship Id="rId3" Type="http://schemas.openxmlformats.org/officeDocument/2006/relationships/image" Target="../media/image20.jpeg"/><Relationship Id="rId7" Type="http://schemas.openxmlformats.org/officeDocument/2006/relationships/image" Target="../media/image22.jpeg"/><Relationship Id="rId2" Type="http://schemas.openxmlformats.org/officeDocument/2006/relationships/hyperlink" Target="http://www.capital.fr/var/cap/storage/images/media/images/photo-v2-457x222/reuters/ofrtp-union-belgique-manifestation-20090515/4058825-1-fre-FR/ofrtp-union-belgique-manifestation-20090515_large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ru.euronews.net/images_old/09/W300px_1705-mat-europeprotest.jpg" TargetMode="External"/><Relationship Id="rId11" Type="http://schemas.openxmlformats.org/officeDocument/2006/relationships/image" Target="../media/image25.jpeg"/><Relationship Id="rId5" Type="http://schemas.openxmlformats.org/officeDocument/2006/relationships/image" Target="../media/image21.jpeg"/><Relationship Id="rId10" Type="http://schemas.openxmlformats.org/officeDocument/2006/relationships/image" Target="../media/image24.jpeg"/><Relationship Id="rId4" Type="http://schemas.openxmlformats.org/officeDocument/2006/relationships/hyperlink" Target="http://mycityua.com/upload/import/2009/03/25/860468.jpg" TargetMode="External"/><Relationship Id="rId9" Type="http://schemas.openxmlformats.org/officeDocument/2006/relationships/image" Target="../media/image2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jpeg"/><Relationship Id="rId3" Type="http://schemas.openxmlformats.org/officeDocument/2006/relationships/image" Target="../media/image27.jpeg"/><Relationship Id="rId7" Type="http://schemas.openxmlformats.org/officeDocument/2006/relationships/image" Target="../media/image29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history-ryazan.ru/system/files/images/user_images/u1/stalinsky4.jpg" TargetMode="External"/><Relationship Id="rId5" Type="http://schemas.openxmlformats.org/officeDocument/2006/relationships/image" Target="../media/image28.jpeg"/><Relationship Id="rId10" Type="http://schemas.openxmlformats.org/officeDocument/2006/relationships/image" Target="../media/image32.jpeg"/><Relationship Id="rId4" Type="http://schemas.openxmlformats.org/officeDocument/2006/relationships/hyperlink" Target="http://www.krasnoyeznamya.ru/gallery/rm_41_2472.jpg" TargetMode="External"/><Relationship Id="rId9" Type="http://schemas.openxmlformats.org/officeDocument/2006/relationships/image" Target="../media/image31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npr-v-szfo.ru/pics/File/Foto/struk.jpg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hyperlink" Target="http://www.fnpr-v-szfo.ru/pics/File/Foto/srt_vub_org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4.jpeg"/><Relationship Id="rId4" Type="http://schemas.openxmlformats.org/officeDocument/2006/relationships/hyperlink" Target="http://www.fnpr.org.ru/images/20090111222736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corssys.ru/paper/2006/11/images/abl.jpg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auto.oboz.ua/stat/im/2009/02/02/bogdanp600.jpg" TargetMode="External"/><Relationship Id="rId13" Type="http://schemas.openxmlformats.org/officeDocument/2006/relationships/image" Target="../media/image12.jpeg"/><Relationship Id="rId18" Type="http://schemas.openxmlformats.org/officeDocument/2006/relationships/image" Target="../media/image15.jpeg"/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12" Type="http://schemas.openxmlformats.org/officeDocument/2006/relationships/hyperlink" Target="http://www.premier.gov.ru/events/1377.html" TargetMode="External"/><Relationship Id="rId17" Type="http://schemas.openxmlformats.org/officeDocument/2006/relationships/hyperlink" Target="http://nemeckajavolna.ru/image/0,,1719662_4,00.jpg" TargetMode="External"/><Relationship Id="rId2" Type="http://schemas.openxmlformats.org/officeDocument/2006/relationships/hyperlink" Target="http://chelny-city.ru/uploads/posts/2009-08/1250187869_78.jpg" TargetMode="External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svilia2008.narod.ru/021208/pash3.jpg" TargetMode="External"/><Relationship Id="rId11" Type="http://schemas.openxmlformats.org/officeDocument/2006/relationships/image" Target="../media/image11.jpeg"/><Relationship Id="rId5" Type="http://schemas.openxmlformats.org/officeDocument/2006/relationships/image" Target="../media/image8.jpeg"/><Relationship Id="rId15" Type="http://schemas.openxmlformats.org/officeDocument/2006/relationships/hyperlink" Target="http://pinakoteka.net/paint/albums/userpics/10001/normal_1937.%20%CD%E0%20%F1%F2%E0%F0%EE%EC%20%F3%F0%E0%EB%FC%F1%EA%EE%EC%20%E7%E0%E2%EE%E4%E5.JPG" TargetMode="External"/><Relationship Id="rId10" Type="http://schemas.openxmlformats.org/officeDocument/2006/relationships/hyperlink" Target="http://www.clow.ru/a-rushist/img/352-1.jpg" TargetMode="External"/><Relationship Id="rId4" Type="http://schemas.openxmlformats.org/officeDocument/2006/relationships/hyperlink" Target="http://www.claw.ru/a-children/technics/012/02.jpg" TargetMode="External"/><Relationship Id="rId9" Type="http://schemas.openxmlformats.org/officeDocument/2006/relationships/image" Target="../media/image10.jpeg"/><Relationship Id="rId1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>
          <a:xfrm>
            <a:off x="611188" y="2625725"/>
            <a:ext cx="8229600" cy="1143000"/>
          </a:xfrm>
        </p:spPr>
        <p:txBody>
          <a:bodyPr/>
          <a:lstStyle/>
          <a:p>
            <a:pPr eaLnBrk="1" hangingPunct="1"/>
            <a:r>
              <a:rPr lang="ru-RU" sz="6600" b="1" smtClean="0"/>
              <a:t>ДОСТОЙНЫЙ ТРУД </a:t>
            </a:r>
            <a:br>
              <a:rPr lang="ru-RU" sz="6600" b="1" smtClean="0"/>
            </a:br>
            <a:r>
              <a:rPr lang="ru-RU" sz="6600" b="1" smtClean="0"/>
              <a:t>В </a:t>
            </a:r>
            <a:r>
              <a:rPr lang="en-US" sz="6600" b="1" smtClean="0"/>
              <a:t>XXI </a:t>
            </a:r>
            <a:r>
              <a:rPr lang="ru-RU" sz="6600" b="1" smtClean="0"/>
              <a:t> ВЕКЕ</a:t>
            </a:r>
          </a:p>
        </p:txBody>
      </p:sp>
      <p:sp>
        <p:nvSpPr>
          <p:cNvPr id="2051" name="Объект 2"/>
          <p:cNvSpPr>
            <a:spLocks noGrp="1"/>
          </p:cNvSpPr>
          <p:nvPr>
            <p:ph idx="1"/>
          </p:nvPr>
        </p:nvSpPr>
        <p:spPr>
          <a:xfrm>
            <a:off x="2411413" y="5757863"/>
            <a:ext cx="3875087" cy="839787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sz="2000" smtClean="0"/>
              <a:t>Львова Д.Л., учитель истории</a:t>
            </a:r>
          </a:p>
          <a:p>
            <a:pPr marL="0" indent="0">
              <a:buFont typeface="Arial" charset="0"/>
              <a:buNone/>
            </a:pPr>
            <a:r>
              <a:rPr lang="ru-RU" sz="2000" smtClean="0"/>
              <a:t>ГБОУ СОШ №45, г. Москва</a:t>
            </a:r>
          </a:p>
        </p:txBody>
      </p:sp>
      <p:pic>
        <p:nvPicPr>
          <p:cNvPr id="2052" name="Picture 2" descr="Картинка 7 из 2707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3143250" cy="209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4" descr="Картинка 18 из 2707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286500" y="4657725"/>
            <a:ext cx="2857500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Картинка 25 из 2707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0" y="3749675"/>
            <a:ext cx="2214563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0" descr="Картинка 41 из 2707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6429375" y="0"/>
            <a:ext cx="2714625" cy="209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274638"/>
            <a:ext cx="8543925" cy="12255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ОБЕСПЕЧЕНИЕ СОЦИАЛЬНЫХ ПРАВ РАБОТНИКА В КОНЦЕПЦИИ ДОСТОЙНОГО ТРУДА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928813"/>
            <a:ext cx="8229600" cy="4525962"/>
          </a:xfrm>
        </p:spPr>
        <p:txBody>
          <a:bodyPr rtlCol="0">
            <a:normAutofit lnSpcReduction="1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процесс труда должен проходить в безопасной и здоровой производственной среде;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условия труда должны быть совместимы с благосостоянием и человеческим достоинством трудящихся;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труд должен открывать реальные возможности для саморазвития личности и служения обществу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РФ  и индекс качества жизни</a:t>
            </a: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ru-RU" smtClean="0"/>
              <a:t>		В </a:t>
            </a:r>
            <a:r>
              <a:rPr lang="ru-RU" b="1" u="sng" smtClean="0"/>
              <a:t>1990</a:t>
            </a:r>
            <a:r>
              <a:rPr lang="ru-RU" smtClean="0"/>
              <a:t> году - </a:t>
            </a:r>
            <a:r>
              <a:rPr lang="ru-RU" b="1" u="sng" smtClean="0"/>
              <a:t>26-е место </a:t>
            </a:r>
            <a:r>
              <a:rPr lang="ru-RU" smtClean="0"/>
              <a:t>в мире среди 						177 стран.</a:t>
            </a:r>
          </a:p>
          <a:p>
            <a:pPr algn="just" eaLnBrk="1" hangingPunct="1">
              <a:buFont typeface="Arial" charset="0"/>
              <a:buNone/>
            </a:pPr>
            <a:endParaRPr lang="ru-RU" smtClean="0"/>
          </a:p>
          <a:p>
            <a:pPr algn="just" eaLnBrk="1" hangingPunct="1">
              <a:buFont typeface="Arial" charset="0"/>
              <a:buNone/>
            </a:pPr>
            <a:r>
              <a:rPr lang="ru-RU" smtClean="0"/>
              <a:t>		В 1997 году — 71-е место. </a:t>
            </a:r>
          </a:p>
          <a:p>
            <a:pPr algn="just" eaLnBrk="1" hangingPunct="1">
              <a:buFont typeface="Arial" charset="0"/>
              <a:buNone/>
            </a:pPr>
            <a:endParaRPr lang="ru-RU" smtClean="0"/>
          </a:p>
          <a:p>
            <a:pPr algn="just" eaLnBrk="1" hangingPunct="1">
              <a:buFont typeface="Arial" charset="0"/>
              <a:buNone/>
            </a:pPr>
            <a:r>
              <a:rPr lang="ru-RU" smtClean="0"/>
              <a:t>		В 2010 году — 80-е место.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pPr eaLnBrk="1" hangingPunct="1"/>
            <a:r>
              <a:rPr lang="ru-RU" b="1" smtClean="0"/>
              <a:t>ПРОБЛЕМЫ РФ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1143000"/>
            <a:ext cx="8786813" cy="5572125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низкий уровень заработной платы (в 2006 года она достигала только 85-90% от величины 1990 года) и пенсий;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недостаточный удельный вес расходов на заработную плату и социальное страхование (около 30% от объема ВВП);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демографические проблемы;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обострение проблем неравенства не только в отношении доходов, но и качества жизни населения;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по минимальному размеру оплаты труда (до 100 долларов США) Россия входит в группу стран третьего мира.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357188" y="1785938"/>
            <a:ext cx="8229600" cy="3857625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ru-RU" smtClean="0"/>
              <a:t>	Профсоюз - это добровольное общественное объединение граждан, связанных общими производственными,  профессиональными интересами по роду их деятельности, создаваемое в целях представительства и защиты их социально-трудовых прав и интересов.</a:t>
            </a:r>
          </a:p>
        </p:txBody>
      </p:sp>
      <p:pic>
        <p:nvPicPr>
          <p:cNvPr id="14339" name="Picture 2" descr="http://im7-tub.yandex.net/i?id=6488104&amp;tov=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72250" y="0"/>
            <a:ext cx="2571750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4" descr="http://im5-tub.yandex.net/i?id=101106913&amp;tov=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1500188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Картинка 6 из 928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3429000" cy="230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4" descr="Картинка 11 из 928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429000" y="0"/>
            <a:ext cx="2786063" cy="230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6" descr="Картинка 19 из 928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215063" y="0"/>
            <a:ext cx="2928937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8" descr="Картинка 37 из 687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0" y="5000625"/>
            <a:ext cx="3094038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0" descr="http://world.clow.ru/text/2520-4.jpg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3071813" y="4984750"/>
            <a:ext cx="2928937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12" descr="Митинг на Трафальгарской площади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6024563" y="5000625"/>
            <a:ext cx="3119437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642910" y="2786058"/>
            <a:ext cx="757034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cs typeface="+mn-cs"/>
              </a:rPr>
              <a:t>Из истории европейских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cs typeface="+mn-cs"/>
              </a:rPr>
              <a:t> профсоюзов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/>
              <a:t>ОСНОВНЫЕ ВЕХИ ПРОФСОЮЗНОГО ДВИЖЕНИЯ В МИРЕ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>
          <a:xfrm>
            <a:off x="179388" y="1628775"/>
            <a:ext cx="8785225" cy="50403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/>
              <a:t>Возникают в конце </a:t>
            </a:r>
            <a:r>
              <a:rPr lang="en-US" sz="2400" smtClean="0"/>
              <a:t>XVIII</a:t>
            </a:r>
            <a:r>
              <a:rPr lang="ru-RU" sz="2400" smtClean="0"/>
              <a:t> века, долгое время работают нелегально (до середины – конца </a:t>
            </a:r>
            <a:r>
              <a:rPr lang="en-US" sz="2400" smtClean="0"/>
              <a:t>XIX</a:t>
            </a:r>
            <a:r>
              <a:rPr lang="ru-RU" sz="2400" smtClean="0"/>
              <a:t> века).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/>
              <a:t>Международные организации:</a:t>
            </a:r>
            <a:endParaRPr lang="ru-RU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ru-RU" smtClean="0"/>
              <a:t>  </a:t>
            </a:r>
            <a:r>
              <a:rPr lang="ru-RU" sz="2400" smtClean="0"/>
              <a:t>1903 г. - Международный секретариат профсоюзов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400" smtClean="0"/>
              <a:t>1919 г. - Амстердамский интернационал профсоюзов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400" smtClean="0"/>
              <a:t> 1920 г. - Международная конфедерация христианских профсоюзов (МКХП).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400" smtClean="0"/>
              <a:t>1921 г.  - Красный интернационал профсоюзов (Профинтерн)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400" smtClean="0"/>
              <a:t>1945 г. - Всемирная федерация профсоюзов (ВФП) (при участии профсоюзов СССР)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400" smtClean="0"/>
              <a:t>1949  г. - Международная конфедерация свободных профсоюзов (МКСП)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/>
              <a:t>Наиболее сильные профсоюзы</a:t>
            </a:r>
          </a:p>
        </p:txBody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>
          <a:xfrm>
            <a:off x="468313" y="2332038"/>
            <a:ext cx="8229600" cy="4525962"/>
          </a:xfrm>
        </p:spPr>
        <p:txBody>
          <a:bodyPr/>
          <a:lstStyle/>
          <a:p>
            <a:pPr eaLnBrk="1" hangingPunct="1"/>
            <a:r>
              <a:rPr lang="ru-RU" sz="4000" b="1" smtClean="0"/>
              <a:t>Великобритания</a:t>
            </a:r>
          </a:p>
          <a:p>
            <a:pPr eaLnBrk="1" hangingPunct="1"/>
            <a:r>
              <a:rPr lang="ru-RU" sz="4000" b="1" smtClean="0"/>
              <a:t>Германия</a:t>
            </a:r>
          </a:p>
          <a:p>
            <a:pPr eaLnBrk="1" hangingPunct="1"/>
            <a:r>
              <a:rPr lang="ru-RU" sz="4000" b="1" smtClean="0"/>
              <a:t>Франция</a:t>
            </a:r>
          </a:p>
          <a:p>
            <a:pPr eaLnBrk="1" hangingPunct="1"/>
            <a:r>
              <a:rPr lang="ru-RU" sz="4000" b="1" smtClean="0"/>
              <a:t>Италия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rosprofsouz.ru/images/rosprofsouz/ros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86500" y="0"/>
            <a:ext cx="28575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4" descr="http://www.ikd.ru/images/image/Astra_pensia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3048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6" descr="Картинка 7 из 49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357938" y="4789488"/>
            <a:ext cx="2786062" cy="206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8" descr="Картинка 17 из 49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0" y="4675188"/>
            <a:ext cx="1571625" cy="2182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10" descr="http://www.gmpr.ur.ru/library/customimages/211/8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3000375" y="0"/>
            <a:ext cx="34321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Picture 12" descr="http://upload.wikimedia.org/wikipedia/commons/6/6b/1969._IV_%D0%BB%D0%B5%D1%82%D0%BD%D1%8F%D1%8F_%D1%81%D0%BF%D0%B0%D1%80%D1%82%D0%B0%D0%BA%D0%B8%D0%B0%D0%BB%D0%B0_%D0%BF%D1%80%D0%BE%D1%84%D1%81%D0%BE%D1%8E%D0%B7%D0%BE%D0%B2_%D0%A1%D0%A1%D0%A1%D0%A0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1571625" y="4708525"/>
            <a:ext cx="1571625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Picture 14" descr="http://historydoc.edu.ru/attach.asp?a_no=1130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3143250" y="4714875"/>
            <a:ext cx="3221038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0" y="2643182"/>
            <a:ext cx="899355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Отечественное профсоюзное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движение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Федерация Независимых Профсоюзов России (ФНПР)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1600200"/>
            <a:ext cx="8858250" cy="4972050"/>
          </a:xfrm>
        </p:spPr>
        <p:txBody>
          <a:bodyPr rtlCol="0">
            <a:normAutofit fontScale="700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	</a:t>
            </a:r>
            <a:r>
              <a:rPr lang="ru-RU" sz="3600" dirty="0" smtClean="0"/>
              <a:t>Была образована  в 1990 году.</a:t>
            </a:r>
            <a:br>
              <a:rPr lang="ru-RU" sz="3600" dirty="0" smtClean="0"/>
            </a:br>
            <a:endParaRPr lang="ru-RU" sz="3600" dirty="0" smtClean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dirty="0"/>
              <a:t>	</a:t>
            </a:r>
            <a:r>
              <a:rPr lang="ru-RU" sz="3600" dirty="0" smtClean="0"/>
              <a:t>	</a:t>
            </a:r>
            <a:r>
              <a:rPr lang="ru-RU" sz="3600" dirty="0" smtClean="0">
                <a:hlinkClick r:id="rId2" action="ppaction://hlinkfile"/>
              </a:rPr>
              <a:t>ФНПР</a:t>
            </a:r>
            <a:r>
              <a:rPr lang="ru-RU" sz="3600" dirty="0" smtClean="0"/>
              <a:t> – самое  крупное профсоюзное объединение трудящихся России. В настоящее время она объединяет 48 национальных отраслевых профсоюзов, в которых насчитывается на сегодняшний день свыше 30 млн. членов из 41 млн. членов профсоюзов в целом в Российской Федерации или 93% всех членов профсоюзов страны.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	ФНПР независима в своей деятельности от органов исполнительной власти, органов местного самоуправления, работодателей, их объединений, политических партий и других общественных объединений, им неподотчетна и неподконтрольна.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Картинка 48 из 69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28750" y="0"/>
            <a:ext cx="61372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4" descr="Картинка 30 из 69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096000" y="4572000"/>
            <a:ext cx="3048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ПЛАН УРОКА</a:t>
            </a: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ЗНАЧЕНИЕ ТРУДА В ЖИЗНИ ЧЕЛОВЕКА</a:t>
            </a:r>
          </a:p>
          <a:p>
            <a:pPr eaLnBrk="1" hangingPunct="1"/>
            <a:r>
              <a:rPr lang="ru-RU" smtClean="0"/>
              <a:t>ЧТО ТАКОЕ ДОСТОЙНЫЙ ТРУД?</a:t>
            </a:r>
          </a:p>
          <a:p>
            <a:pPr eaLnBrk="1" hangingPunct="1"/>
            <a:r>
              <a:rPr lang="ru-RU" smtClean="0"/>
              <a:t>ИЗ ИСТОРИИ ПРОФСОЮЗНОГО ДВИЖЕНИЯ</a:t>
            </a:r>
          </a:p>
          <a:p>
            <a:pPr eaLnBrk="1" hangingPunct="1"/>
            <a:r>
              <a:rPr lang="ru-RU" smtClean="0"/>
              <a:t>ПРОФСОЮЗЫ  В СОВРЕМЕННОЙ РОССИИ</a:t>
            </a:r>
          </a:p>
        </p:txBody>
      </p:sp>
      <p:pic>
        <p:nvPicPr>
          <p:cNvPr id="3076" name="Picture 2" descr="Картинка 4 из 2707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643188" y="4000500"/>
            <a:ext cx="3524250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Профсоюзы борются за:</a:t>
            </a: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Экономику, обеспечивающую достойную жизнь всем на базе достойного труда.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Достойную заработную плату и эффективную занятость.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Развитие системы социального страхования, социального и пенсионного обеспечения, социальных услуг.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Безопасное рабочее место.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Соблюдение трудовых прав работником, уважение их интересов.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Развитие социального партнёрства как действенного инструмента, формирования условий эффективного труда.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Социальные гарантии</a:t>
            </a:r>
            <a:br>
              <a:rPr lang="ru-RU" b="1" dirty="0" smtClean="0"/>
            </a:br>
            <a:r>
              <a:rPr lang="ru-RU" b="1" dirty="0" smtClean="0"/>
              <a:t>несовершеннолетним работникам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Сохранение рабочего места (например, в течение длительной болезни).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Приём на работу на условиях постоянного трудового договора.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Выполнение трудовых обязанностей, определённых трудовым договором (а не их расширение, пересмотр без согласования с работником).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Выплата установленного размера заработной платы в срок и полностью.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Режим рабочего времени, оплаты по  действующему законодательству.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Выделение квоты для трудоустройства молодежи; прохождение бесплатного медицинского осмотра при приеме на работу; снижение объема недельного рабочего времени; снижение норм допустимых нагрузок при подъеме и перемещении тяжестей; увеличение продолжительности очередного отпуска.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ДОМАШНЕЕ ЗАДАНИЕ</a:t>
            </a:r>
          </a:p>
        </p:txBody>
      </p:sp>
      <p:sp>
        <p:nvSpPr>
          <p:cNvPr id="2355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Решите задачу, описанную на полученной вами карточке.</a:t>
            </a:r>
          </a:p>
          <a:p>
            <a:pPr eaLnBrk="1" hangingPunct="1"/>
            <a:r>
              <a:rPr lang="ru-RU" smtClean="0"/>
              <a:t>Ваши предложения будут рассмотрены на следующем уроке обществознания.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Картинка 41 из 55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000250" y="2357438"/>
            <a:ext cx="3857625" cy="258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4" descr="Картинка 28 из 702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0"/>
            <a:ext cx="328612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6" descr="Картинка 88 из 702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214688" y="0"/>
            <a:ext cx="3143250" cy="243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0" descr="Картинка 53 из 1316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5995988" y="4760913"/>
            <a:ext cx="3148012" cy="209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6" descr="Картинка 5 из 87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6143625" y="0"/>
            <a:ext cx="30003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8" descr="В.В.Путин провел заседание Правительства Российской Федерации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5857875" y="2428875"/>
            <a:ext cx="3286125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20" descr=" (338x480, 29Kb)"/>
          <p:cNvPicPr>
            <a:picLocks noChangeAspect="1" noChangeArrowheads="1"/>
          </p:cNvPicPr>
          <p:nvPr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0" y="2357438"/>
            <a:ext cx="2000250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26" descr="Картинка 3 из 312">
            <a:hlinkClick r:id="rId15"/>
          </p:cNvPr>
          <p:cNvPicPr>
            <a:picLocks noChangeAspect="1" noChangeArrowheads="1"/>
          </p:cNvPicPr>
          <p:nvPr/>
        </p:nvPicPr>
        <p:blipFill>
          <a:blip r:embed="rId16" cstate="email"/>
          <a:srcRect/>
          <a:stretch>
            <a:fillRect/>
          </a:stretch>
        </p:blipFill>
        <p:spPr bwMode="auto">
          <a:xfrm>
            <a:off x="3000375" y="4786313"/>
            <a:ext cx="3019425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28" descr="Картинка 18 из 5771">
            <a:hlinkClick r:id="rId17"/>
          </p:cNvPr>
          <p:cNvPicPr>
            <a:picLocks noChangeAspect="1" noChangeArrowheads="1"/>
          </p:cNvPicPr>
          <p:nvPr/>
        </p:nvPicPr>
        <p:blipFill>
          <a:blip r:embed="rId18" cstate="email"/>
          <a:srcRect/>
          <a:stretch>
            <a:fillRect/>
          </a:stretch>
        </p:blipFill>
        <p:spPr bwMode="auto">
          <a:xfrm>
            <a:off x="0" y="4786313"/>
            <a:ext cx="3143250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152400"/>
            <a:ext cx="8229600" cy="1251062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45720" rtlCol="0">
            <a:normAutofit fontScale="9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4500" b="1" dirty="0" smtClean="0">
                <a:solidFill>
                  <a:schemeClr val="accent1">
                    <a:satMod val="150000"/>
                  </a:schemeClr>
                </a:solidFill>
              </a:rPr>
              <a:t>В ИНФОРМАЦИОННОМ ОБЩЕСТВЕ</a:t>
            </a:r>
            <a:endParaRPr lang="ru-RU" sz="4500" b="1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5123" name="Текст 4"/>
          <p:cNvSpPr>
            <a:spLocks noGrp="1"/>
          </p:cNvSpPr>
          <p:nvPr>
            <p:ph type="body" idx="4294967295"/>
          </p:nvPr>
        </p:nvSpPr>
        <p:spPr>
          <a:xfrm>
            <a:off x="457200" y="1698625"/>
            <a:ext cx="4040188" cy="715963"/>
          </a:xfrm>
        </p:spPr>
        <p:txBody>
          <a:bodyPr lIns="146304" tIns="91440" anchor="ctr"/>
          <a:lstStyle/>
          <a:p>
            <a:pPr marL="0" indent="0" eaLnBrk="1" hangingPunct="1">
              <a:buFont typeface="Arial" charset="0"/>
              <a:buNone/>
            </a:pPr>
            <a:r>
              <a:rPr lang="ru-RU" sz="3000" b="1" smtClean="0"/>
              <a:t>УМСТВЕННЫЙ ТРУД</a:t>
            </a:r>
          </a:p>
        </p:txBody>
      </p:sp>
      <p:pic>
        <p:nvPicPr>
          <p:cNvPr id="5124" name="Содержимое 9" descr="4a57b16fb8ac35051b9a70743536ef45.jpg"/>
          <p:cNvPicPr>
            <a:picLocks noGrp="1" noChangeAspect="1"/>
          </p:cNvPicPr>
          <p:nvPr>
            <p:ph sz="half"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79388" y="2533650"/>
            <a:ext cx="3963987" cy="3895725"/>
          </a:xfrm>
        </p:spPr>
      </p:pic>
      <p:sp>
        <p:nvSpPr>
          <p:cNvPr id="5125" name="Текст 6"/>
          <p:cNvSpPr>
            <a:spLocks noGrp="1"/>
          </p:cNvSpPr>
          <p:nvPr>
            <p:ph type="body" sz="quarter" idx="4294967295"/>
          </p:nvPr>
        </p:nvSpPr>
        <p:spPr>
          <a:xfrm>
            <a:off x="4645025" y="1698625"/>
            <a:ext cx="4041775" cy="715963"/>
          </a:xfrm>
        </p:spPr>
        <p:txBody>
          <a:bodyPr lIns="146304" tIns="91440" anchor="ctr"/>
          <a:lstStyle/>
          <a:p>
            <a:pPr marL="0" indent="0" eaLnBrk="1" hangingPunct="1">
              <a:buFont typeface="Arial" charset="0"/>
              <a:buNone/>
            </a:pPr>
            <a:r>
              <a:rPr lang="ru-RU" b="1" smtClean="0"/>
              <a:t>ФИЗИЧЕСКИЙ ТРУД</a:t>
            </a:r>
          </a:p>
        </p:txBody>
      </p:sp>
      <p:pic>
        <p:nvPicPr>
          <p:cNvPr id="5126" name="Содержимое 10" descr="id41921_w190.jpg"/>
          <p:cNvPicPr>
            <a:picLocks noGrp="1" noChangeAspect="1"/>
          </p:cNvPicPr>
          <p:nvPr>
            <p:ph sz="quarter" idx="4294967295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003800" y="2492375"/>
            <a:ext cx="3851275" cy="3851275"/>
          </a:xfrm>
        </p:spPr>
      </p:pic>
      <p:sp>
        <p:nvSpPr>
          <p:cNvPr id="9" name="Равно 8"/>
          <p:cNvSpPr/>
          <p:nvPr/>
        </p:nvSpPr>
        <p:spPr>
          <a:xfrm>
            <a:off x="3500438" y="3286125"/>
            <a:ext cx="2071687" cy="1500188"/>
          </a:xfrm>
          <a:prstGeom prst="mathEqual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2875" y="274638"/>
            <a:ext cx="9286875" cy="1654175"/>
          </a:xfrm>
        </p:spPr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sz="4000" i="1" dirty="0" smtClean="0">
                <a:solidFill>
                  <a:srgbClr val="00B050"/>
                </a:solidFill>
              </a:rPr>
              <a:t>Труд – не есть добродетель, но необходимое условие добродетельной жизни.</a:t>
            </a:r>
            <a:r>
              <a:rPr lang="ru-RU" i="1" dirty="0" smtClean="0">
                <a:solidFill>
                  <a:srgbClr val="00B050"/>
                </a:solidFill>
              </a:rPr>
              <a:t>                                                                                                    Л.Н. Толстой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000250"/>
            <a:ext cx="9144000" cy="4857750"/>
          </a:xfrm>
        </p:spPr>
        <p:txBody>
          <a:bodyPr rtlCol="0">
            <a:normAutofit lnSpcReduction="1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	1) Труд – это процесс целесообразной деятельности человека, совокупность всех физических и умственных способностей людей, которые они используют в производстве материальных и духовных ценностей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	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/>
              <a:t>	</a:t>
            </a:r>
            <a:r>
              <a:rPr lang="ru-RU" dirty="0" smtClean="0"/>
              <a:t>	2) Труд – это средство поддержания жизни и удовлетворения основных потребностей человека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2571750" y="2333625"/>
            <a:ext cx="657225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tabLst>
                <a:tab pos="1381125" algn="l"/>
              </a:tabLst>
            </a:pPr>
            <a:r>
              <a:rPr lang="ru-RU" sz="3600">
                <a:cs typeface="Times New Roman" pitchFamily="18" charset="0"/>
              </a:rPr>
              <a:t>	</a:t>
            </a:r>
          </a:p>
          <a:p>
            <a:pPr algn="ctr" eaLnBrk="0" hangingPunct="0">
              <a:tabLst>
                <a:tab pos="1381125" algn="l"/>
              </a:tabLst>
            </a:pPr>
            <a:r>
              <a:rPr lang="ru-RU" sz="3600">
                <a:solidFill>
                  <a:srgbClr val="FF0000"/>
                </a:solidFill>
                <a:cs typeface="Times New Roman" pitchFamily="18" charset="0"/>
              </a:rPr>
              <a:t>ТРУД</a:t>
            </a:r>
          </a:p>
          <a:p>
            <a:pPr algn="ctr" eaLnBrk="0" hangingPunct="0">
              <a:tabLst>
                <a:tab pos="1381125" algn="l"/>
              </a:tabLst>
            </a:pPr>
            <a:r>
              <a:rPr lang="ru-RU" sz="3600">
                <a:cs typeface="Times New Roman" pitchFamily="18" charset="0"/>
              </a:rPr>
              <a:t>Свободен</a:t>
            </a:r>
          </a:p>
          <a:p>
            <a:pPr algn="ctr" eaLnBrk="0" hangingPunct="0">
              <a:tabLst>
                <a:tab pos="1381125" algn="l"/>
              </a:tabLst>
            </a:pPr>
            <a:r>
              <a:rPr lang="ru-RU" sz="3600">
                <a:cs typeface="Times New Roman" pitchFamily="18" charset="0"/>
              </a:rPr>
              <a:t>Безопасен</a:t>
            </a:r>
          </a:p>
          <a:p>
            <a:pPr algn="ctr" eaLnBrk="0" hangingPunct="0">
              <a:tabLst>
                <a:tab pos="1381125" algn="l"/>
              </a:tabLst>
            </a:pPr>
            <a:r>
              <a:rPr lang="ru-RU" sz="3600">
                <a:cs typeface="Times New Roman" pitchFamily="18" charset="0"/>
              </a:rPr>
              <a:t>Доброволен</a:t>
            </a:r>
          </a:p>
          <a:p>
            <a:pPr algn="ctr" eaLnBrk="0" hangingPunct="0">
              <a:tabLst>
                <a:tab pos="1381125" algn="l"/>
              </a:tabLst>
            </a:pPr>
            <a:r>
              <a:rPr lang="ru-RU" sz="3600">
                <a:cs typeface="Times New Roman" pitchFamily="18" charset="0"/>
              </a:rPr>
              <a:t>Оплачиваем</a:t>
            </a:r>
          </a:p>
          <a:p>
            <a:pPr algn="ctr" eaLnBrk="0" hangingPunct="0">
              <a:tabLst>
                <a:tab pos="1381125" algn="l"/>
              </a:tabLst>
            </a:pPr>
            <a:r>
              <a:rPr lang="ru-RU" sz="3600">
                <a:cs typeface="Times New Roman" pitchFamily="18" charset="0"/>
              </a:rPr>
              <a:t>Право на отдых</a:t>
            </a:r>
          </a:p>
          <a:p>
            <a:pPr algn="ctr" eaLnBrk="0" hangingPunct="0">
              <a:tabLst>
                <a:tab pos="1381125" algn="l"/>
              </a:tabLst>
            </a:pPr>
            <a:r>
              <a:rPr lang="ru-RU" sz="3600">
                <a:cs typeface="Times New Roman" pitchFamily="18" charset="0"/>
              </a:rPr>
              <a:t>Право на разрешение споров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28728" y="214290"/>
            <a:ext cx="6286544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КОНСТИТУЦИЯ РФ</a:t>
            </a:r>
          </a:p>
        </p:txBody>
      </p:sp>
      <p:cxnSp>
        <p:nvCxnSpPr>
          <p:cNvPr id="5" name="Прямая со стрелкой 4"/>
          <p:cNvCxnSpPr>
            <a:stCxn id="3" idx="2"/>
            <a:endCxn id="7170" idx="0"/>
          </p:cNvCxnSpPr>
          <p:nvPr/>
        </p:nvCxnSpPr>
        <p:spPr>
          <a:xfrm rot="16200000" flipH="1">
            <a:off x="4617244" y="1092994"/>
            <a:ext cx="1195387" cy="128587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214282" y="2285992"/>
            <a:ext cx="3759362" cy="258532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Россия –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социальное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государство</a:t>
            </a:r>
          </a:p>
        </p:txBody>
      </p:sp>
      <p:cxnSp>
        <p:nvCxnSpPr>
          <p:cNvPr id="10" name="Прямая со стрелкой 9"/>
          <p:cNvCxnSpPr>
            <a:stCxn id="3" idx="2"/>
            <a:endCxn id="8" idx="0"/>
          </p:cNvCxnSpPr>
          <p:nvPr/>
        </p:nvCxnSpPr>
        <p:spPr>
          <a:xfrm rot="5400000">
            <a:off x="2759076" y="473075"/>
            <a:ext cx="1147762" cy="247808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Прямая со стрелкой 29"/>
          <p:cNvCxnSpPr>
            <a:stCxn id="4" idx="2"/>
            <a:endCxn id="10" idx="0"/>
          </p:cNvCxnSpPr>
          <p:nvPr/>
        </p:nvCxnSpPr>
        <p:spPr>
          <a:xfrm rot="5400000">
            <a:off x="250031" y="4107657"/>
            <a:ext cx="2214563" cy="28575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4" idx="2"/>
            <a:endCxn id="11" idx="0"/>
          </p:cNvCxnSpPr>
          <p:nvPr/>
        </p:nvCxnSpPr>
        <p:spPr>
          <a:xfrm rot="16200000" flipH="1">
            <a:off x="3286126" y="2357437"/>
            <a:ext cx="4000500" cy="1857375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4" idx="2"/>
            <a:endCxn id="6" idx="0"/>
          </p:cNvCxnSpPr>
          <p:nvPr/>
        </p:nvCxnSpPr>
        <p:spPr>
          <a:xfrm rot="16200000" flipH="1">
            <a:off x="4750594" y="892969"/>
            <a:ext cx="2428875" cy="3214687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14" idx="2"/>
            <a:endCxn id="8" idx="0"/>
          </p:cNvCxnSpPr>
          <p:nvPr/>
        </p:nvCxnSpPr>
        <p:spPr>
          <a:xfrm rot="5400000">
            <a:off x="3141662" y="2500313"/>
            <a:ext cx="2430463" cy="158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214313" y="1857375"/>
            <a:ext cx="2571750" cy="12858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достойная оплата труда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286500" y="1785938"/>
            <a:ext cx="2571750" cy="12858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социальные гарантии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86500" y="3714750"/>
            <a:ext cx="2571750" cy="12858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право на социальное, медицинское и пенсионное страхование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214688" y="1857375"/>
            <a:ext cx="2571750" cy="128587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справедливые и безопасные условия труда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071813" y="3714750"/>
            <a:ext cx="2571750" cy="12858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право на профессиональное обучение и профориентацию</a:t>
            </a:r>
          </a:p>
        </p:txBody>
      </p:sp>
      <p:sp>
        <p:nvSpPr>
          <p:cNvPr id="9" name="Овал 8"/>
          <p:cNvSpPr/>
          <p:nvPr/>
        </p:nvSpPr>
        <p:spPr>
          <a:xfrm>
            <a:off x="500063" y="3571875"/>
            <a:ext cx="2286000" cy="128587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обеспечивает безбедную жизнь </a:t>
            </a:r>
          </a:p>
        </p:txBody>
      </p:sp>
      <p:sp>
        <p:nvSpPr>
          <p:cNvPr id="10" name="Овал 9"/>
          <p:cNvSpPr/>
          <p:nvPr/>
        </p:nvSpPr>
        <p:spPr>
          <a:xfrm>
            <a:off x="142875" y="5357813"/>
            <a:ext cx="2143125" cy="128587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надежность дохода работающего человека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929188" y="5286375"/>
            <a:ext cx="2571750" cy="12858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представительство интересов трудящихся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857375" y="142875"/>
            <a:ext cx="5000625" cy="1143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/>
              <a:t>ДОСТОЙНЫЙ ТРУД</a:t>
            </a:r>
          </a:p>
        </p:txBody>
      </p:sp>
      <p:cxnSp>
        <p:nvCxnSpPr>
          <p:cNvPr id="16" name="Прямая со стрелкой 15"/>
          <p:cNvCxnSpPr>
            <a:stCxn id="14" idx="2"/>
            <a:endCxn id="4" idx="0"/>
          </p:cNvCxnSpPr>
          <p:nvPr/>
        </p:nvCxnSpPr>
        <p:spPr>
          <a:xfrm rot="5400000">
            <a:off x="2643188" y="142875"/>
            <a:ext cx="571500" cy="285750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14" idx="2"/>
            <a:endCxn id="5" idx="0"/>
          </p:cNvCxnSpPr>
          <p:nvPr/>
        </p:nvCxnSpPr>
        <p:spPr>
          <a:xfrm rot="16200000" flipH="1">
            <a:off x="5715000" y="-71437"/>
            <a:ext cx="500063" cy="3214687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4" idx="2"/>
            <a:endCxn id="7" idx="0"/>
          </p:cNvCxnSpPr>
          <p:nvPr/>
        </p:nvCxnSpPr>
        <p:spPr>
          <a:xfrm rot="16200000" flipH="1">
            <a:off x="4143376" y="1500187"/>
            <a:ext cx="571500" cy="142875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4" idx="2"/>
            <a:endCxn id="9" idx="0"/>
          </p:cNvCxnSpPr>
          <p:nvPr/>
        </p:nvCxnSpPr>
        <p:spPr>
          <a:xfrm rot="16200000" flipH="1">
            <a:off x="1357313" y="3286125"/>
            <a:ext cx="428625" cy="142875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ПРИНЦИПИАЛЬНЫЕ ПОДХОДЫ К ПОНЯТИЮ «ДОСТОЙНЫЙ ТРУД»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975" cy="5141913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u="sng" dirty="0" smtClean="0"/>
              <a:t>принцип достойной оплаты труда: </a:t>
            </a:r>
            <a:r>
              <a:rPr lang="ru-RU" dirty="0" smtClean="0"/>
              <a:t>обеспечивает широкий круг потребностей работнику и его семье с позиции качественного воспроизводства рабочей силы и организации достойной жизни;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u="sng" dirty="0" smtClean="0"/>
              <a:t>принцип комплексного подхода при определении цены труда </a:t>
            </a:r>
            <a:r>
              <a:rPr lang="ru-RU" dirty="0" smtClean="0"/>
              <a:t>с помощью договорных и государственных методов позволяет формировать мотивацию к высокоэффективному труду;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u="sng" dirty="0" smtClean="0"/>
              <a:t>принцип социальной сплоченности </a:t>
            </a:r>
            <a:r>
              <a:rPr lang="ru-RU" dirty="0" smtClean="0"/>
              <a:t>- условие повышения ответственности государства, работодателей и работников за реализацию прав человека в социально-трудовой сфере, обеспечение благосостояния всем членам общества.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Индикаторы достойного труда МОТ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62950" cy="499745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u="sng" dirty="0" smtClean="0"/>
              <a:t>доля занятых и уровень безработицы </a:t>
            </a:r>
            <a:r>
              <a:rPr lang="ru-RU" dirty="0" smtClean="0"/>
              <a:t>– наличие развитой системы профессиональной подготовки, переподготовки и трудоустройства, низкий уровень безработицы;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u="sng" dirty="0" smtClean="0"/>
              <a:t>доля расходов заработной платы </a:t>
            </a:r>
            <a:r>
              <a:rPr lang="ru-RU" dirty="0" smtClean="0"/>
              <a:t>в общем объеме ВВП - 40-60%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u="sng" dirty="0" smtClean="0"/>
              <a:t>объем государственных расходов на социальное обеспечение и социальное страхование </a:t>
            </a:r>
            <a:r>
              <a:rPr lang="ru-RU" dirty="0" smtClean="0"/>
              <a:t>- не менее 20-25% ВВП;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u="sng" dirty="0" smtClean="0"/>
              <a:t>высокая доля социальных расходов </a:t>
            </a:r>
            <a:r>
              <a:rPr lang="ru-RU" dirty="0" smtClean="0"/>
              <a:t>в госбюджете </a:t>
            </a:r>
            <a:r>
              <a:rPr lang="ru-RU" b="1" u="sng" dirty="0" smtClean="0"/>
              <a:t>на здравоохранение</a:t>
            </a:r>
            <a:r>
              <a:rPr lang="ru-RU" dirty="0" smtClean="0"/>
              <a:t> (7-9% ВВП) и </a:t>
            </a:r>
            <a:r>
              <a:rPr lang="ru-RU" b="1" u="sng" dirty="0" smtClean="0"/>
              <a:t>образование</a:t>
            </a:r>
            <a:r>
              <a:rPr lang="ru-RU" dirty="0" smtClean="0"/>
              <a:t> (4-6% ВВП);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662</Words>
  <Application>Microsoft Office PowerPoint</Application>
  <PresentationFormat>Экран (4:3)</PresentationFormat>
  <Paragraphs>101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Тема Office</vt:lpstr>
      <vt:lpstr>ДОСТОЙНЫЙ ТРУД  В XXI  ВЕКЕ</vt:lpstr>
      <vt:lpstr>ПЛАН УРОКА</vt:lpstr>
      <vt:lpstr>Слайд 3</vt:lpstr>
      <vt:lpstr>В ИНФОРМАЦИОННОМ ОБЩЕСТВЕ</vt:lpstr>
      <vt:lpstr>Труд – не есть добродетель, но необходимое условие добродетельной жизни.                                                                                                    Л.Н. Толстой</vt:lpstr>
      <vt:lpstr>Слайд 6</vt:lpstr>
      <vt:lpstr>Слайд 7</vt:lpstr>
      <vt:lpstr>ПРИНЦИПИАЛЬНЫЕ ПОДХОДЫ К ПОНЯТИЮ «ДОСТОЙНЫЙ ТРУД»</vt:lpstr>
      <vt:lpstr>Индикаторы достойного труда МОТ</vt:lpstr>
      <vt:lpstr>ОБЕСПЕЧЕНИЕ СОЦИАЛЬНЫХ ПРАВ РАБОТНИКА В КОНЦЕПЦИИ ДОСТОЙНОГО ТРУДА</vt:lpstr>
      <vt:lpstr>РФ  и индекс качества жизни</vt:lpstr>
      <vt:lpstr>ПРОБЛЕМЫ РФ</vt:lpstr>
      <vt:lpstr>Слайд 13</vt:lpstr>
      <vt:lpstr>Слайд 14</vt:lpstr>
      <vt:lpstr>ОСНОВНЫЕ ВЕХИ ПРОФСОЮЗНОГО ДВИЖЕНИЯ В МИРЕ</vt:lpstr>
      <vt:lpstr>Наиболее сильные профсоюзы</vt:lpstr>
      <vt:lpstr>Слайд 17</vt:lpstr>
      <vt:lpstr>Федерация Независимых Профсоюзов России (ФНПР)</vt:lpstr>
      <vt:lpstr>Слайд 19</vt:lpstr>
      <vt:lpstr>Профсоюзы борются за:</vt:lpstr>
      <vt:lpstr>Социальные гарантии несовершеннолетним работникам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ДОСТОЙНЫЙ ТРУД  В XXI  ВЕКЕ</dc:title>
  <dc:creator>User</dc:creator>
  <cp:lastModifiedBy>revaz</cp:lastModifiedBy>
  <cp:revision>28</cp:revision>
  <dcterms:created xsi:type="dcterms:W3CDTF">2009-10-13T15:15:27Z</dcterms:created>
  <dcterms:modified xsi:type="dcterms:W3CDTF">2013-04-16T21:44:15Z</dcterms:modified>
</cp:coreProperties>
</file>