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8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8899C-33BD-466A-806B-057A51ED03EA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4204F-BF71-4CA4-9E0F-DF032F4850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5696A-4558-463F-81FF-71C644C76188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112CD-7100-43A6-87F4-B5CEE73459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D230F-1CDF-40D4-BBD9-8A93544B943F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87EF4-D315-4378-BB3C-858919EE6B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4210B-FAD5-4971-8DF5-1214CD10C987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3EF0C-4287-4E62-AD37-4066ABCD7D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8BC46-2D95-4053-8CE6-448BDC955519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02940-7291-4A50-852C-B30AF55E92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C8133-025D-4E5B-BA0D-2E1BC5CE34FD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5FBE1-1F05-4503-9247-2FF9ACB22A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350AB-AC52-4618-A577-CE4C119B8E6B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6A525-8914-484F-9ECE-5C6C1CB625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FC9F4-7B77-474F-BE02-0B3F123537D3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F42BC-07A0-4E7B-A17C-FB8811B8CA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86574-E64D-4967-B82A-2B87006528CC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F8848-682A-4929-9895-3CA6374391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DD7F8-3CF1-4190-BE32-55CFC64D8E50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8C765-829D-48AA-8A89-915DAEAD9C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C38B2-E21E-4B42-B729-54D4A7F412C8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6C62B-1307-4113-AC7B-E939CDC07D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9D9B83F-6B03-4EC6-8D33-919FBEE5240B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9FAEEF3-F8DE-4A76-B89F-F668B7D34A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2457450"/>
          </a:xfrm>
          <a:solidFill>
            <a:srgbClr val="00B0F0"/>
          </a:solidFill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</a:rPr>
              <a:t>Открытый урок русского языка в 6 классе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Тема: «Разноспрягаемые глаголы»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331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313" y="3857625"/>
            <a:ext cx="6400800" cy="1752600"/>
          </a:xfrm>
          <a:solidFill>
            <a:srgbClr val="00B0F0"/>
          </a:solidFill>
        </p:spPr>
        <p:txBody>
          <a:bodyPr/>
          <a:lstStyle/>
          <a:p>
            <a:r>
              <a:rPr lang="ru-RU" smtClean="0">
                <a:solidFill>
                  <a:schemeClr val="tx1"/>
                </a:solidFill>
              </a:rPr>
              <a:t>Автор: учитель русского языка и литературы Аникьева Надежда Геннадьевна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FF0000"/>
                </a:solidFill>
              </a:rPr>
              <a:t>Экспресс-опрос</a:t>
            </a: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457200" y="1857375"/>
            <a:ext cx="8229600" cy="3786188"/>
          </a:xfrm>
        </p:spPr>
        <p:txBody>
          <a:bodyPr/>
          <a:lstStyle/>
          <a:p>
            <a:r>
              <a:rPr lang="ru-RU" smtClean="0"/>
              <a:t>-Какая часть речи называется глаголом? </a:t>
            </a:r>
          </a:p>
          <a:p>
            <a:r>
              <a:rPr lang="ru-RU" smtClean="0"/>
              <a:t>-Какого вида бывают глаголы?</a:t>
            </a:r>
          </a:p>
          <a:p>
            <a:r>
              <a:rPr lang="ru-RU" smtClean="0"/>
              <a:t>-Как определить вид глагола?</a:t>
            </a:r>
          </a:p>
          <a:p>
            <a:r>
              <a:rPr lang="ru-RU" smtClean="0"/>
              <a:t>-Как изменяются глаголы по временам?</a:t>
            </a:r>
          </a:p>
          <a:p>
            <a:r>
              <a:rPr lang="ru-RU" smtClean="0"/>
              <a:t>-Какую роль играет глагол в предложении?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</a:rPr>
              <a:t>Инсценировка стихотворения «Ссора в Грамматике»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363" name="Содержимое 4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Ссора забыта – в Грамматике - мир!</a:t>
            </a:r>
          </a:p>
          <a:p>
            <a:pPr>
              <a:buFont typeface="Arial" charset="0"/>
              <a:buNone/>
            </a:pPr>
            <a:r>
              <a:rPr lang="ru-RU" smtClean="0"/>
              <a:t>Вернулся Глагол, он опять командир.</a:t>
            </a:r>
          </a:p>
          <a:p>
            <a:pPr>
              <a:buFont typeface="Arial" charset="0"/>
              <a:buNone/>
            </a:pPr>
            <a:r>
              <a:rPr lang="ru-RU" smtClean="0"/>
              <a:t>Стоит ему в предложение встать – </a:t>
            </a:r>
          </a:p>
          <a:p>
            <a:pPr>
              <a:buFont typeface="Arial" charset="0"/>
              <a:buNone/>
            </a:pPr>
            <a:r>
              <a:rPr lang="ru-RU" smtClean="0"/>
              <a:t>Сразу река начинает бежать,</a:t>
            </a:r>
          </a:p>
          <a:p>
            <a:pPr>
              <a:buFont typeface="Arial" charset="0"/>
              <a:buNone/>
            </a:pPr>
            <a:r>
              <a:rPr lang="ru-RU" smtClean="0"/>
              <a:t>Небо синеет, моется пол – </a:t>
            </a:r>
          </a:p>
          <a:p>
            <a:pPr>
              <a:buFont typeface="Arial" charset="0"/>
              <a:buNone/>
            </a:pPr>
            <a:r>
              <a:rPr lang="ru-RU" smtClean="0"/>
              <a:t>Двигаться всех заставляет Глагол!</a:t>
            </a:r>
          </a:p>
          <a:p>
            <a:pPr>
              <a:buFont typeface="Arial" charset="0"/>
              <a:buNone/>
            </a:pPr>
            <a:r>
              <a:rPr lang="ru-RU" smtClean="0"/>
              <a:t>- Какую роль играет глагол?</a:t>
            </a:r>
          </a:p>
          <a:p>
            <a:pPr>
              <a:buFont typeface="Arial" charset="0"/>
              <a:buNone/>
            </a:pPr>
            <a:endParaRPr lang="ru-RU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25"/>
          </a:xfrm>
          <a:solidFill>
            <a:srgbClr val="00B0F0"/>
          </a:solidFill>
        </p:spPr>
        <p:txBody>
          <a:bodyPr/>
          <a:lstStyle/>
          <a:p>
            <a:r>
              <a:rPr lang="ru-RU" sz="4800" smtClean="0"/>
              <a:t>Докажите, что глаголы разноспрягаемые.</a:t>
            </a:r>
          </a:p>
        </p:txBody>
      </p:sp>
      <p:pic>
        <p:nvPicPr>
          <p:cNvPr id="16387" name="Picture 3" descr="C:\Users\1\Desktop\кар\_shokola-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3" y="1857375"/>
            <a:ext cx="3429000" cy="450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Содержимое 7"/>
          <p:cNvSpPr>
            <a:spLocks noGrp="1"/>
          </p:cNvSpPr>
          <p:nvPr>
            <p:ph idx="1"/>
          </p:nvPr>
        </p:nvSpPr>
        <p:spPr>
          <a:xfrm>
            <a:off x="428625" y="1857375"/>
            <a:ext cx="4900613" cy="4525963"/>
          </a:xfrm>
          <a:solidFill>
            <a:srgbClr val="00B0F0"/>
          </a:solidFill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     </a:t>
            </a:r>
            <a:r>
              <a:rPr lang="ru-RU" sz="7200" smtClean="0">
                <a:solidFill>
                  <a:srgbClr val="FF0000"/>
                </a:solidFill>
              </a:rPr>
              <a:t>ХОТЕТЬ</a:t>
            </a:r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r>
              <a:rPr lang="ru-RU" sz="7200" smtClean="0"/>
              <a:t>   </a:t>
            </a:r>
            <a:r>
              <a:rPr lang="ru-RU" sz="7200" smtClean="0">
                <a:solidFill>
                  <a:srgbClr val="FF0000"/>
                </a:solidFill>
              </a:rPr>
              <a:t>ИГРАТЬ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ru-RU" smtClean="0">
                <a:solidFill>
                  <a:srgbClr val="FF0000"/>
                </a:solidFill>
              </a:rPr>
              <a:t>НАЙДИ ОШИБКУ</a:t>
            </a: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 1. Они не хочут идти обедать.</a:t>
            </a:r>
          </a:p>
          <a:p>
            <a:pPr>
              <a:buFont typeface="Arial" charset="0"/>
              <a:buNone/>
            </a:pPr>
            <a:r>
              <a:rPr lang="ru-RU" smtClean="0"/>
              <a:t>2. Как папа шурунёт нас – бегишь и не запнёшься.</a:t>
            </a:r>
          </a:p>
        </p:txBody>
      </p:sp>
      <p:pic>
        <p:nvPicPr>
          <p:cNvPr id="17412" name="Picture 2" descr="C:\Users\1\Desktop\кар\сова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5" y="2786063"/>
            <a:ext cx="3786188" cy="302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87"/>
          </a:xfrm>
          <a:solidFill>
            <a:srgbClr val="00B0F0"/>
          </a:solidFill>
        </p:spPr>
        <p:txBody>
          <a:bodyPr/>
          <a:lstStyle/>
          <a:p>
            <a:r>
              <a:rPr lang="ru-RU" sz="5400" smtClean="0">
                <a:solidFill>
                  <a:srgbClr val="FF0000"/>
                </a:solidFill>
              </a:rPr>
              <a:t>Работа с пословицами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86063"/>
            <a:ext cx="8229600" cy="3071812"/>
          </a:xfrm>
          <a:solidFill>
            <a:srgbClr val="00B0F0"/>
          </a:solidFill>
        </p:spPr>
        <p:txBody>
          <a:bodyPr rtlCol="0">
            <a:normAutofit fontScale="92500" lnSpcReduction="10000"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</a:t>
            </a:r>
            <a:r>
              <a:rPr lang="ru-RU" sz="4000" dirty="0" smtClean="0"/>
              <a:t>Чужой земли не хотим, а своей не отдадим.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ru-RU" dirty="0" smtClean="0"/>
              <a:t>Как вы понимаете смысл пословицы?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-  Найдите разноспрягаемый глагол, определите лицо, число, время.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ru-RU" smtClean="0">
                <a:solidFill>
                  <a:srgbClr val="FF0000"/>
                </a:solidFill>
              </a:rPr>
              <a:t>«ТРЕТЬЕ ЛИШНЕЕ»</a:t>
            </a:r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ru-RU" smtClean="0"/>
              <a:t>Найдите среди данных глаголов лишний.</a:t>
            </a:r>
          </a:p>
          <a:p>
            <a:endParaRPr lang="ru-RU" smtClean="0"/>
          </a:p>
          <a:p>
            <a:pPr>
              <a:buFont typeface="Arial" charset="0"/>
              <a:buNone/>
            </a:pPr>
            <a:r>
              <a:rPr lang="ru-RU" smtClean="0"/>
              <a:t>     Бежать, рисовать, брить, дружить, петь, учить, загорать, листать, читать, работать, стирать, собирать, обедать.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ru-RU" smtClean="0">
                <a:solidFill>
                  <a:srgbClr val="FF0000"/>
                </a:solidFill>
              </a:rPr>
              <a:t>ИТОГ ЗАНЯТИЯ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solidFill>
            <a:srgbClr val="00B0F0"/>
          </a:solidFill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ИГРА «ЦЕПОЧКА»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- Сейчас мы посмотрим, как вы научились распознавать разноспрягаемые глаголы. Я бросаю мяч, называю разноспрягаемый глагол, вы продолжаете. Игра продолжается, пока правильно называют разноспрягаемые глаголы.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solidFill>
            <a:srgbClr val="00B0F0"/>
          </a:solidFill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РЕФЛЕКСИЯ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- Какие глаголы называются разноспрягаемыми?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ru-RU" dirty="0" smtClean="0"/>
              <a:t>Что нового узнали на уроке?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-    Чему научились?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186</Words>
  <Application>Microsoft Office PowerPoint</Application>
  <PresentationFormat>Экран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Calibri</vt:lpstr>
      <vt:lpstr>Arial</vt:lpstr>
      <vt:lpstr>Тема Office</vt:lpstr>
      <vt:lpstr>Открытый урок русского языка в 6 классе Тема: «Разноспрягаемые глаголы»</vt:lpstr>
      <vt:lpstr>Экспресс-опрос</vt:lpstr>
      <vt:lpstr>Инсценировка стихотворения «Ссора в Грамматике»</vt:lpstr>
      <vt:lpstr>Докажите, что глаголы разноспрягаемые.</vt:lpstr>
      <vt:lpstr>НАЙДИ ОШИБКУ</vt:lpstr>
      <vt:lpstr>Работа с пословицами</vt:lpstr>
      <vt:lpstr>«ТРЕТЬЕ ЛИШНЕЕ»</vt:lpstr>
      <vt:lpstr>ИТОГ ЗАНЯТИЯ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Открытый урок русского языка в 6 классе Тема: «Разноспрягаемые глаголы»</dc:title>
  <dc:creator>Аникьева</dc:creator>
  <cp:lastModifiedBy>User</cp:lastModifiedBy>
  <cp:revision>9</cp:revision>
  <dcterms:created xsi:type="dcterms:W3CDTF">2013-02-04T14:17:15Z</dcterms:created>
  <dcterms:modified xsi:type="dcterms:W3CDTF">2013-03-12T20:19:15Z</dcterms:modified>
</cp:coreProperties>
</file>