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8885F-D117-4992-90D9-6F0300A351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40935-7276-440D-82F6-45EC797F23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13A18-9EED-4357-A049-087A8A3324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ECA80-3AE7-4582-ACB4-33B35E449F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29D3-F15B-42B0-8244-FAD40329BB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7D6EE-0A93-4D33-A021-46F7819538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9CE61-7695-4142-8177-A35A2B84ED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89998-DD60-4F74-A7AE-8882C6C351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BE74D-47B3-42CF-BFD1-622460A191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9FB38-AA27-44B5-AB88-614B04F136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A3A6E-5702-4BEB-914E-0D779CDD37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921F7A-4199-4E27-9ED0-8B3A1D34858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im4-tub-ru.yandex.net/i?id=157311744-20-72&amp;n=21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im3-tub-ru.yandex.net/i?id=448599671-68-72&amp;n=21" TargetMode="Externa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?id=80255538-08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268413"/>
            <a:ext cx="1979613" cy="2160587"/>
          </a:xfrm>
          <a:prstGeom prst="rect">
            <a:avLst/>
          </a:prstGeom>
          <a:noFill/>
        </p:spPr>
      </p:pic>
      <p:pic>
        <p:nvPicPr>
          <p:cNvPr id="2055" name="Picture 7" descr="docum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2275" y="2667000"/>
            <a:ext cx="6905625" cy="4191000"/>
          </a:xfrm>
          <a:prstGeom prst="rect">
            <a:avLst/>
          </a:prstGeom>
          <a:noFill/>
        </p:spPr>
      </p:pic>
      <p:pic>
        <p:nvPicPr>
          <p:cNvPr id="2058" name="Picture 10" descr="i?id=4945953-54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51050" y="476250"/>
            <a:ext cx="6697663" cy="1893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4800" b="1"/>
              <a:t>веселый – веселящийся-</a:t>
            </a:r>
          </a:p>
          <a:p>
            <a:pPr>
              <a:buFontTx/>
              <a:buNone/>
            </a:pPr>
            <a:r>
              <a:rPr lang="ru-RU" sz="4800" b="1"/>
              <a:t>веселится – веселясь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 sz="6000"/>
              <a:t>     весел+я+сь.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     Д.ревья по-разному уходят на зимний п.кой. (Не)истово кричит, весь п.лыхая ж.лтым пламенем, могучий дуб. Кр.вавит(?)ся осина. Гордо, не желая ра.стават(?)ся с зеленью, пр.нимает смертный час жгучий тополь. Никнет, дугой вытягивает(?)ся под т.жестью ягод рябина.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 Лишь березка тихо, по-русски, как должное, покорно пр.нимает свою судьбу. Она и к к.нчине излучает свет и радость людям.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111750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    </a:t>
            </a:r>
            <a:r>
              <a:rPr lang="ru-RU" sz="6000" b="1">
                <a:solidFill>
                  <a:srgbClr val="660033"/>
                </a:solidFill>
              </a:rPr>
              <a:t>Спасибо! </a:t>
            </a:r>
          </a:p>
          <a:p>
            <a:pPr>
              <a:buFontTx/>
              <a:buNone/>
            </a:pPr>
            <a:r>
              <a:rPr lang="ru-RU" sz="6000" b="1">
                <a:solidFill>
                  <a:srgbClr val="660033"/>
                </a:solidFill>
              </a:rPr>
              <a:t>  Ваши данные заложены в ЭВМ. Получите                                                       </a:t>
            </a:r>
          </a:p>
          <a:p>
            <a:pPr>
              <a:buFontTx/>
              <a:buNone/>
            </a:pPr>
            <a:r>
              <a:rPr lang="ru-RU" sz="6000" b="1">
                <a:solidFill>
                  <a:srgbClr val="660033"/>
                </a:solidFill>
              </a:rPr>
              <a:t>             фоторобот!</a:t>
            </a:r>
            <a:r>
              <a:rPr lang="ru-RU" sz="6000">
                <a:solidFill>
                  <a:srgbClr val="660033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b="1">
                <a:solidFill>
                  <a:srgbClr val="660033"/>
                </a:solidFill>
              </a:rPr>
              <a:t>Глагол  </a:t>
            </a:r>
            <a:r>
              <a:rPr lang="ru-RU" b="1"/>
              <a:t>   </a:t>
            </a:r>
            <a:r>
              <a:rPr lang="ru-RU" b="1">
                <a:solidFill>
                  <a:srgbClr val="660033"/>
                </a:solidFill>
              </a:rPr>
              <a:t>Деепричастие </a:t>
            </a:r>
            <a:r>
              <a:rPr lang="ru-RU"/>
              <a:t>          </a:t>
            </a:r>
            <a:r>
              <a:rPr lang="ru-RU" b="1">
                <a:solidFill>
                  <a:srgbClr val="0000CC"/>
                </a:solidFill>
              </a:rPr>
              <a:t>Наречие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/>
              <a:t> </a:t>
            </a:r>
          </a:p>
        </p:txBody>
      </p:sp>
      <p:pic>
        <p:nvPicPr>
          <p:cNvPr id="16390" name="Picture 6" descr="http://im4-tub-ru.yandex.net/i?id=157311744-20-72&amp;n=21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250825" y="2420938"/>
            <a:ext cx="2952750" cy="2663825"/>
          </a:xfrm>
          <a:prstGeom prst="rect">
            <a:avLst/>
          </a:prstGeom>
          <a:noFill/>
        </p:spPr>
      </p:pic>
      <p:pic>
        <p:nvPicPr>
          <p:cNvPr id="16389" name="Picture 5" descr="http://im4-tub-ru.yandex.net/i?id=157311744-20-72&amp;n=21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3059113" y="2565400"/>
            <a:ext cx="2736850" cy="2447925"/>
          </a:xfrm>
          <a:prstGeom prst="rect">
            <a:avLst/>
          </a:prstGeom>
          <a:noFill/>
        </p:spPr>
      </p:pic>
      <p:pic>
        <p:nvPicPr>
          <p:cNvPr id="16388" name="Picture 4" descr="http://im3-tub-ru.yandex.net/i?id=448599671-68-72&amp;n=21"/>
          <p:cNvPicPr>
            <a:picLocks noChangeAspect="1" noChangeArrowheads="1"/>
          </p:cNvPicPr>
          <p:nvPr/>
        </p:nvPicPr>
        <p:blipFill>
          <a:blip r:embed="rId4" r:link="rId5" cstate="email"/>
          <a:srcRect/>
          <a:stretch>
            <a:fillRect/>
          </a:stretch>
        </p:blipFill>
        <p:spPr bwMode="auto">
          <a:xfrm>
            <a:off x="6516688" y="2492375"/>
            <a:ext cx="2220912" cy="2520950"/>
          </a:xfrm>
          <a:prstGeom prst="rect">
            <a:avLst/>
          </a:prstGeom>
          <a:noFill/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352550" y="4295775"/>
            <a:ext cx="784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200">
                <a:cs typeface="Times New Roman" pitchFamily="18" charset="0"/>
              </a:rPr>
              <a:t>             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 b="1"/>
              <a:t>Домашнее задание: </a:t>
            </a:r>
          </a:p>
          <a:p>
            <a:pPr>
              <a:buFontTx/>
              <a:buNone/>
            </a:pPr>
            <a:r>
              <a:rPr lang="ru-RU" b="1"/>
              <a:t>выпишите из учебника литературы</a:t>
            </a:r>
          </a:p>
          <a:p>
            <a:pPr>
              <a:buFontTx/>
              <a:buNone/>
            </a:pPr>
            <a:r>
              <a:rPr lang="ru-RU" b="1"/>
              <a:t>пять- шесть предложений с</a:t>
            </a:r>
          </a:p>
          <a:p>
            <a:pPr>
              <a:buFontTx/>
              <a:buNone/>
            </a:pPr>
            <a:r>
              <a:rPr lang="ru-RU" b="1"/>
              <a:t>деепричастиями, подчеркните их.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3384550"/>
          </a:xfrm>
        </p:spPr>
        <p:txBody>
          <a:bodyPr/>
          <a:lstStyle/>
          <a:p>
            <a:pPr>
              <a:buFontTx/>
              <a:buNone/>
            </a:pPr>
            <a:r>
              <a:rPr lang="ru-RU" sz="6000" b="1">
                <a:solidFill>
                  <a:srgbClr val="0000CC"/>
                </a:solidFill>
              </a:rPr>
              <a:t>«Следствие                                                                                                  </a:t>
            </a:r>
          </a:p>
          <a:p>
            <a:pPr>
              <a:buFontTx/>
              <a:buNone/>
            </a:pPr>
            <a:r>
              <a:rPr lang="ru-RU" sz="6000" b="1">
                <a:solidFill>
                  <a:srgbClr val="0000CC"/>
                </a:solidFill>
              </a:rPr>
              <a:t>           ведут </a:t>
            </a:r>
          </a:p>
          <a:p>
            <a:pPr>
              <a:buFontTx/>
              <a:buNone/>
            </a:pPr>
            <a:r>
              <a:rPr lang="ru-RU" sz="6000" b="1">
                <a:solidFill>
                  <a:srgbClr val="0000CC"/>
                </a:solidFill>
              </a:rPr>
              <a:t>                 знатоки»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005263"/>
            <a:ext cx="8229600" cy="1655762"/>
          </a:xfrm>
          <a:noFill/>
          <a:ln/>
        </p:spPr>
        <p:txBody>
          <a:bodyPr/>
          <a:lstStyle/>
          <a:p>
            <a:r>
              <a:rPr lang="ru-RU" sz="4000" b="1">
                <a:solidFill>
                  <a:srgbClr val="660033"/>
                </a:solidFill>
              </a:rPr>
              <a:t>Урок по теме «Деепричастие»</a:t>
            </a:r>
            <a:br>
              <a:rPr lang="ru-RU" sz="4000" b="1">
                <a:solidFill>
                  <a:srgbClr val="660033"/>
                </a:solidFill>
              </a:rPr>
            </a:br>
            <a:r>
              <a:rPr lang="ru-RU" sz="4000" b="1">
                <a:solidFill>
                  <a:srgbClr val="660033"/>
                </a:solidFill>
              </a:rPr>
              <a:t> 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424863" cy="3527425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Обучающая цель урока: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/>
              <a:t>познакомить с деепричастием; научить</a:t>
            </a:r>
          </a:p>
          <a:p>
            <a:pPr>
              <a:buFontTx/>
              <a:buNone/>
            </a:pPr>
            <a:r>
              <a:rPr lang="ru-RU"/>
              <a:t>находить деепричастие в тексте и</a:t>
            </a:r>
          </a:p>
          <a:p>
            <a:pPr>
              <a:buFontTx/>
              <a:buNone/>
            </a:pPr>
            <a:r>
              <a:rPr lang="ru-RU"/>
              <a:t>отличать от наречия.</a:t>
            </a:r>
          </a:p>
        </p:txBody>
      </p:sp>
      <p:pic>
        <p:nvPicPr>
          <p:cNvPr id="4101" name="Picture 5" descr="165_larg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3141663"/>
            <a:ext cx="3455987" cy="3455987"/>
          </a:xfrm>
          <a:prstGeom prst="rect">
            <a:avLst/>
          </a:prstGeom>
          <a:noFill/>
        </p:spPr>
      </p:pic>
      <p:pic>
        <p:nvPicPr>
          <p:cNvPr id="4103" name="Picture 7" descr="i?id=219069520-06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95738" y="3141663"/>
            <a:ext cx="2808287" cy="3167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28797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Развивающая цель урока: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стимулирование мыслительной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деятельности, творческих способностей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учащихся, привитие исследовательской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способности.</a:t>
            </a:r>
          </a:p>
        </p:txBody>
      </p:sp>
      <p:pic>
        <p:nvPicPr>
          <p:cNvPr id="5125" name="Picture 5" descr="x_d64f126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4075" y="3141663"/>
            <a:ext cx="44577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2374900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   Воспитывающая цель урока</a:t>
            </a:r>
            <a:r>
              <a:rPr lang="ru-RU"/>
              <a:t>: способствовать формированию эстетического вкуса, совершенному владению речью.</a:t>
            </a:r>
          </a:p>
        </p:txBody>
      </p:sp>
      <p:pic>
        <p:nvPicPr>
          <p:cNvPr id="6152" name="Picture 8" descr="i?id=343445007-2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565400"/>
            <a:ext cx="3025775" cy="3455988"/>
          </a:xfrm>
          <a:prstGeom prst="rect">
            <a:avLst/>
          </a:prstGeom>
          <a:noFill/>
        </p:spPr>
      </p:pic>
      <p:pic>
        <p:nvPicPr>
          <p:cNvPr id="6154" name="Picture 10" descr="i?id=166079016-64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6600" y="2565400"/>
            <a:ext cx="2808288" cy="3455988"/>
          </a:xfrm>
          <a:prstGeom prst="rect">
            <a:avLst/>
          </a:prstGeom>
          <a:noFill/>
        </p:spPr>
      </p:pic>
      <p:pic>
        <p:nvPicPr>
          <p:cNvPr id="6156" name="Picture 12" descr="i?id=196292213-5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888" y="2565400"/>
            <a:ext cx="2808287" cy="3455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</a:t>
            </a:r>
            <a:r>
              <a:rPr lang="ru-RU" sz="4000"/>
              <a:t>. Блиц –опрос по теме «Причастие».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1. Причастие – особая форма глагола, которая имеет признаки: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а) глагола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б) наречия и глагола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в) прилагательного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г) глагола и прилагательного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2. Какие признаки имеет причастие: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а) время (настоящее и прошедшее)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б) время (будущее)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в) вид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г) возвратную форму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3. Если причастный оборот находится после определяемого слова,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то он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а) обособляется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/>
              <a:t>           б) не обособляется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4. Укажите слова с Н: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а) завороже..ый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б) завороже..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в) уложе..ый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5. Укажите слова с НН: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а) жаре..ный картофель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б) картофель пожаре..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в) жаре..ый в масле картфель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6. Причастие с зависимыми словами образуют 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7. Не с полными причастиями пишем раздельно, если при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причастии есть 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8. Не с краткими причастиями пишем раздельно 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9. Укажите слово (или слова),  где не пишем слитно: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 а) дом (не) отремонтирован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 б) (не) отремонтированный еще дом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/>
              <a:t>             в) (не) отремонтированный  дом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6000" b="1">
                <a:solidFill>
                  <a:srgbClr val="660033"/>
                </a:solidFill>
              </a:rPr>
              <a:t>Следствие </a:t>
            </a:r>
          </a:p>
          <a:p>
            <a:pPr>
              <a:buFontTx/>
              <a:buNone/>
            </a:pPr>
            <a:r>
              <a:rPr lang="ru-RU" sz="6000" b="1">
                <a:solidFill>
                  <a:srgbClr val="660033"/>
                </a:solidFill>
              </a:rPr>
              <a:t>             ведут </a:t>
            </a:r>
          </a:p>
          <a:p>
            <a:pPr>
              <a:buFontTx/>
              <a:buNone/>
            </a:pPr>
            <a:r>
              <a:rPr lang="ru-RU" sz="6000" b="1">
                <a:solidFill>
                  <a:srgbClr val="660033"/>
                </a:solidFill>
              </a:rPr>
              <a:t>                      знатоки! </a:t>
            </a:r>
          </a:p>
        </p:txBody>
      </p:sp>
      <p:pic>
        <p:nvPicPr>
          <p:cNvPr id="10245" name="Picture 5" descr="i?id=984420049-4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3213100"/>
            <a:ext cx="1655763" cy="1944688"/>
          </a:xfrm>
          <a:prstGeom prst="rect">
            <a:avLst/>
          </a:prstGeom>
          <a:noFill/>
        </p:spPr>
      </p:pic>
      <p:pic>
        <p:nvPicPr>
          <p:cNvPr id="10247" name="Picture 7" descr="i?id=984420049-4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2500" y="4652963"/>
            <a:ext cx="1727200" cy="1944687"/>
          </a:xfrm>
          <a:prstGeom prst="rect">
            <a:avLst/>
          </a:prstGeom>
          <a:noFill/>
        </p:spPr>
      </p:pic>
      <p:pic>
        <p:nvPicPr>
          <p:cNvPr id="10249" name="Picture 9" descr="i?id=984420049-4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32588" y="4868863"/>
            <a:ext cx="1800225" cy="1873250"/>
          </a:xfrm>
          <a:prstGeom prst="rect">
            <a:avLst/>
          </a:prstGeom>
          <a:noFill/>
        </p:spPr>
      </p:pic>
      <p:pic>
        <p:nvPicPr>
          <p:cNvPr id="10251" name="Picture 11" descr="i?id=984420049-4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7763" y="981075"/>
            <a:ext cx="1728787" cy="1860550"/>
          </a:xfrm>
          <a:prstGeom prst="rect">
            <a:avLst/>
          </a:prstGeom>
          <a:noFill/>
        </p:spPr>
      </p:pic>
      <p:pic>
        <p:nvPicPr>
          <p:cNvPr id="10253" name="Picture 13" descr="i?id=984420049-4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115888"/>
            <a:ext cx="1871663" cy="1728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29600" cy="5721350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   Веселый ветерок расплетает косички белоствольных берез.</a:t>
            </a:r>
          </a:p>
          <a:p>
            <a:pPr>
              <a:buFontTx/>
              <a:buNone/>
            </a:pPr>
            <a:r>
              <a:rPr lang="ru-RU" b="1"/>
              <a:t>   </a:t>
            </a:r>
          </a:p>
          <a:p>
            <a:pPr>
              <a:buFontTx/>
              <a:buNone/>
            </a:pPr>
            <a:r>
              <a:rPr lang="ru-RU" b="1"/>
              <a:t>   Веселящийся ветерок расплетает косички белоствольных берез.</a:t>
            </a:r>
          </a:p>
          <a:p>
            <a:pPr>
              <a:buFontTx/>
              <a:buNone/>
            </a:pPr>
            <a:r>
              <a:rPr lang="ru-RU" b="1"/>
              <a:t>   </a:t>
            </a:r>
          </a:p>
          <a:p>
            <a:pPr>
              <a:buFontTx/>
              <a:buNone/>
            </a:pPr>
            <a:r>
              <a:rPr lang="ru-RU" b="1"/>
              <a:t>   Веселится ветерок, расплетает косички белоствольных берез.</a:t>
            </a:r>
          </a:p>
          <a:p>
            <a:pPr>
              <a:buFontTx/>
              <a:buNone/>
            </a:pPr>
            <a:r>
              <a:rPr lang="ru-RU" b="1"/>
              <a:t>  </a:t>
            </a:r>
          </a:p>
          <a:p>
            <a:pPr>
              <a:buFontTx/>
              <a:buNone/>
            </a:pPr>
            <a:r>
              <a:rPr lang="ru-RU" b="1"/>
              <a:t>  Резво веселясь, расплетает ветерок косички белоствольных берез.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447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Оформление по умолчанию</vt:lpstr>
      <vt:lpstr>Слайд 1</vt:lpstr>
      <vt:lpstr>Урок по теме «Деепричастие»  7 класс</vt:lpstr>
      <vt:lpstr>Слайд 3</vt:lpstr>
      <vt:lpstr>Слайд 4</vt:lpstr>
      <vt:lpstr>Слайд 5</vt:lpstr>
      <vt:lpstr>I. Блиц –опрос по теме «Причастие».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revaz</cp:lastModifiedBy>
  <cp:revision>3</cp:revision>
  <dcterms:created xsi:type="dcterms:W3CDTF">2013-01-28T18:58:44Z</dcterms:created>
  <dcterms:modified xsi:type="dcterms:W3CDTF">2013-04-09T14:40:44Z</dcterms:modified>
</cp:coreProperties>
</file>