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69" r:id="rId5"/>
    <p:sldId id="259" r:id="rId6"/>
    <p:sldId id="260" r:id="rId7"/>
    <p:sldId id="261" r:id="rId8"/>
    <p:sldId id="270" r:id="rId9"/>
    <p:sldId id="262" r:id="rId10"/>
    <p:sldId id="263" r:id="rId11"/>
    <p:sldId id="273" r:id="rId12"/>
    <p:sldId id="264" r:id="rId13"/>
    <p:sldId id="271" r:id="rId14"/>
    <p:sldId id="265" r:id="rId15"/>
    <p:sldId id="272" r:id="rId16"/>
    <p:sldId id="267" r:id="rId17"/>
    <p:sldId id="268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2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F59EDC8-F528-41C7-868B-A2748B5C43D1}" type="datetimeFigureOut">
              <a:rPr lang="ru-RU"/>
              <a:pPr>
                <a:defRPr/>
              </a:pPr>
              <a:t>07.04.2013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2695A1F-D0A9-4EC3-85CB-5A8AC199B7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052BF-D90E-47CB-BC81-185850349A67}" type="datetime1">
              <a:rPr lang="ru-RU"/>
              <a:pPr>
                <a:defRPr/>
              </a:pPr>
              <a:t>07.04.2013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3839CE-6378-423A-901A-D2892BDCA2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D5D35E-DAAA-435F-9497-428336011C7A}" type="datetime1">
              <a:rPr lang="ru-RU"/>
              <a:pPr>
                <a:defRPr/>
              </a:pPr>
              <a:t>07.04.2013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1E664A-ADB9-4BBB-BEFB-5AE6405415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E1A18-9A23-4493-9B1A-1EE91F77C397}" type="datetime1">
              <a:rPr lang="ru-RU"/>
              <a:pPr>
                <a:defRPr/>
              </a:pPr>
              <a:t>07.04.2013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513D0F-F30E-43D8-99F3-739DB88BAD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FB3EFF-6A9D-4BCE-ACE7-12B7FF096A85}" type="datetime1">
              <a:rPr lang="ru-RU"/>
              <a:pPr>
                <a:defRPr/>
              </a:pPr>
              <a:t>07.04.2013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788AB6-0384-458A-AB5F-3CECA5FDE9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1D80E-EFC3-49FE-97B4-48122D19AFF8}" type="datetime1">
              <a:rPr lang="ru-RU"/>
              <a:pPr>
                <a:defRPr/>
              </a:pPr>
              <a:t>07.04.2013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1B4590-10A4-4A05-985A-572F6DC996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8F6AD2-554F-4516-9BF6-DE9232E6E5A9}" type="datetime1">
              <a:rPr lang="ru-RU"/>
              <a:pPr>
                <a:defRPr/>
              </a:pPr>
              <a:t>07.04.2013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B8128-6D94-443E-9E4E-353F0B3DF3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50ACD9-E7EC-49D2-9639-DED27B11E0BC}" type="datetime1">
              <a:rPr lang="ru-RU"/>
              <a:pPr>
                <a:defRPr/>
              </a:pPr>
              <a:t>07.04.2013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44CF2A-D622-4BED-AAD3-756A882695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022EAF-D8B9-49D8-859D-DE7E456A7E59}" type="datetime1">
              <a:rPr lang="ru-RU"/>
              <a:pPr>
                <a:defRPr/>
              </a:pPr>
              <a:t>07.04.2013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5743E3-1B43-4A4C-84D8-00B0A884E4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B28BDC-2B2D-4FA6-987F-80C992359F68}" type="datetime1">
              <a:rPr lang="ru-RU"/>
              <a:pPr>
                <a:defRPr/>
              </a:pPr>
              <a:t>07.04.2013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DF975A-2E18-4668-9527-0F8801DDBA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763B43-920E-4FB8-A26B-D74D095F34F6}" type="datetime1">
              <a:rPr lang="ru-RU"/>
              <a:pPr>
                <a:defRPr/>
              </a:pPr>
              <a:t>07.04.2013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1099E7-ABE3-407F-8BB0-8145BD7B72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11C551-DA58-48EB-A6D3-4E20233CC1B6}" type="datetime1">
              <a:rPr lang="ru-RU"/>
              <a:pPr>
                <a:defRPr/>
              </a:pPr>
              <a:t>07.04.2013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491D4C-D243-4EF8-AA80-C146C3D183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AD111DF-186B-4B67-8592-34CFDA64738E}" type="datetime1">
              <a:rPr lang="ru-RU"/>
              <a:pPr>
                <a:defRPr/>
              </a:pPr>
              <a:t>07.04.2013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52E7D6F-3DBD-4838-8879-689C12E5C4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3600" smtClean="0">
                <a:latin typeface="Arial" charset="0"/>
              </a:rPr>
              <a:t>Урок обобщающего повторения по теме «Многочлены»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19250" y="3500438"/>
            <a:ext cx="6400800" cy="1752600"/>
          </a:xfrm>
        </p:spPr>
        <p:txBody>
          <a:bodyPr/>
          <a:lstStyle/>
          <a:p>
            <a:r>
              <a:rPr lang="ru-RU" sz="2000" smtClean="0">
                <a:solidFill>
                  <a:schemeClr val="tx1"/>
                </a:solidFill>
                <a:latin typeface="Arial" charset="0"/>
              </a:rPr>
              <a:t>Кто хочет ограничиться настоящим, без знания прошлого, тот никогда его не поймет…</a:t>
            </a:r>
          </a:p>
          <a:p>
            <a:pPr algn="r"/>
            <a:r>
              <a:rPr lang="ru-RU" sz="2000" smtClean="0">
                <a:solidFill>
                  <a:schemeClr val="tx1"/>
                </a:solidFill>
                <a:latin typeface="Arial" charset="0"/>
              </a:rPr>
              <a:t>Готфрид Вильгельм Лейбниц</a:t>
            </a:r>
          </a:p>
          <a:p>
            <a:pPr algn="r"/>
            <a:r>
              <a:rPr lang="ru-RU" sz="2000" smtClean="0">
                <a:solidFill>
                  <a:schemeClr val="tx1"/>
                </a:solidFill>
                <a:latin typeface="Arial" charset="0"/>
              </a:rPr>
              <a:t>(1646 – 1716)</a:t>
            </a:r>
          </a:p>
        </p:txBody>
      </p:sp>
      <p:pic>
        <p:nvPicPr>
          <p:cNvPr id="4" name="Picture 9" descr="H:\Documents and Settings\Aida\Рабочий стол\текстуры и фоны, клипарты\новеньки картинки\graph equation ha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42910" y="357166"/>
            <a:ext cx="1714512" cy="15822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3" name="Picture 11" descr="H:\Documents and Settings\Aida\Рабочий стол\текстуры и фоны, клипарты\новеньки картинки\office hilighter roll a hc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00063" y="4929188"/>
            <a:ext cx="1309687" cy="130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1619250" y="5229225"/>
            <a:ext cx="3887788" cy="1328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800"/>
              <a:t>Учитель МАОУ «Гимназия «Исток» Смирнова Любовь Теодоровна</a:t>
            </a:r>
          </a:p>
          <a:p>
            <a:pPr>
              <a:spcBef>
                <a:spcPct val="50000"/>
              </a:spcBef>
            </a:pPr>
            <a:endParaRPr lang="ru-RU" sz="18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3" grpId="0" uiExpand="1" build="p"/>
      <p:bldP spid="205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755650" y="765175"/>
            <a:ext cx="6408738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/>
              <a:t>Задание </a:t>
            </a:r>
            <a:r>
              <a:rPr lang="ru-RU" sz="2000" i="1"/>
              <a:t>4.</a:t>
            </a:r>
          </a:p>
          <a:p>
            <a:pPr>
              <a:spcBef>
                <a:spcPct val="50000"/>
              </a:spcBef>
            </a:pPr>
            <a:r>
              <a:rPr lang="ru-RU" sz="2000" i="1"/>
              <a:t>Если к неизвестному числу справа приписать нуль и к результату прибавить 125, то полученное число будет в 15 раз больше искомого числа.</a:t>
            </a:r>
          </a:p>
          <a:p>
            <a:pPr>
              <a:spcBef>
                <a:spcPct val="50000"/>
              </a:spcBef>
            </a:pPr>
            <a:r>
              <a:rPr lang="ru-RU" sz="2000" i="1"/>
              <a:t>Найдите это число, и вы узнаете, в каком возрасте Рене Декарт покинул армию.</a:t>
            </a:r>
          </a:p>
        </p:txBody>
      </p:sp>
      <p:pic>
        <p:nvPicPr>
          <p:cNvPr id="21509" name="Picture 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524750" y="404813"/>
            <a:ext cx="1062038" cy="29527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3276600" y="3213100"/>
            <a:ext cx="3960813" cy="119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800"/>
              <a:t>Решение: Пусть искомое число х.</a:t>
            </a:r>
          </a:p>
          <a:p>
            <a:pPr>
              <a:spcBef>
                <a:spcPct val="50000"/>
              </a:spcBef>
            </a:pPr>
            <a:r>
              <a:rPr lang="ru-RU" sz="1800"/>
              <a:t>10х+125=15х</a:t>
            </a:r>
          </a:p>
          <a:p>
            <a:pPr>
              <a:spcBef>
                <a:spcPct val="50000"/>
              </a:spcBef>
            </a:pPr>
            <a:r>
              <a:rPr lang="ru-RU" sz="1800"/>
              <a:t>Х=25</a:t>
            </a:r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1619250" y="4292600"/>
            <a:ext cx="7056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endParaRPr lang="ru-RU" sz="2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0" grpId="0"/>
      <p:bldP spid="215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4500563" y="1125538"/>
            <a:ext cx="3963987" cy="405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ru-RU" sz="2000"/>
              <a:t>Устав от сутолоки военной жизни, двадцатипятилетний Декарт покидает армию. Но он не спешит на родину, волнуемую последними вспышками религиозной междоусобицы. В качестве путешествующего дворянина он появляется при дворцах Гааги и Брюсселя, едет в Италию. И только в 1625 году Декарт ненадолго возвраща-ется в Париж.</a:t>
            </a:r>
          </a:p>
        </p:txBody>
      </p:sp>
      <p:pic>
        <p:nvPicPr>
          <p:cNvPr id="33797" name="Picture 5" descr="descartes-02282008214856UXo_s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68313" y="1196975"/>
            <a:ext cx="3529012" cy="35290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971550" y="333375"/>
            <a:ext cx="7345363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800"/>
              <a:t>Еще четыре года странствий, и Декарт возвращается на родину. Но появление сильных врагов противников его философии, угрожающих ему, заставляет его покинуть Париж и искать уединение в Голландии, где он работает в течении многих лет.</a:t>
            </a:r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1258888" y="2060575"/>
            <a:ext cx="6767512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800"/>
              <a:t>Задание 5.</a:t>
            </a:r>
          </a:p>
          <a:p>
            <a:pPr>
              <a:spcBef>
                <a:spcPct val="50000"/>
              </a:spcBef>
            </a:pPr>
            <a:r>
              <a:rPr lang="ru-RU" sz="1800" i="1"/>
              <a:t>Если к неизвестному числу справа приписать цифру 3 и из результата вычесть утроенное неизвестное число, то получится 143. </a:t>
            </a:r>
          </a:p>
          <a:p>
            <a:pPr>
              <a:spcBef>
                <a:spcPct val="50000"/>
              </a:spcBef>
            </a:pPr>
            <a:r>
              <a:rPr lang="ru-RU" sz="1800" i="1"/>
              <a:t>Найдите это число, и вы узнаете, сколько лет работал Рене Декарт  Голландии.</a:t>
            </a:r>
          </a:p>
        </p:txBody>
      </p:sp>
      <p:pic>
        <p:nvPicPr>
          <p:cNvPr id="22534" name="Picture 6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956550" y="549275"/>
            <a:ext cx="906463" cy="25193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2916238" y="4365625"/>
            <a:ext cx="4319587" cy="194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/>
              <a:t>Решение:</a:t>
            </a:r>
          </a:p>
          <a:p>
            <a:pPr>
              <a:spcBef>
                <a:spcPct val="50000"/>
              </a:spcBef>
            </a:pPr>
            <a:r>
              <a:rPr lang="ru-RU" sz="2000"/>
              <a:t>Пусть неизвестное число х.</a:t>
            </a:r>
          </a:p>
          <a:p>
            <a:pPr>
              <a:spcBef>
                <a:spcPct val="50000"/>
              </a:spcBef>
            </a:pPr>
            <a:r>
              <a:rPr lang="ru-RU" sz="2400"/>
              <a:t>10х+3-3х=143</a:t>
            </a:r>
          </a:p>
          <a:p>
            <a:pPr>
              <a:spcBef>
                <a:spcPct val="50000"/>
              </a:spcBef>
            </a:pPr>
            <a:r>
              <a:rPr lang="ru-RU" sz="2400"/>
              <a:t>х=20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3" grpId="0"/>
      <p:bldP spid="2253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250825" y="620713"/>
            <a:ext cx="4897438" cy="448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sz="1800"/>
              <a:t>Как раз в то время Швецией правила двадцатилетняя королева Христина. Молодая правительница обладала незаурядными способностями. По приглашению шведской королевы Христианы Рене Декарт переезжает в Стокгольм, где ему были предоставлены прекрасные условия для научной работы. Но приезд в эту северную страну для ученого стал роковым. Принятый с почетом, Декарт должен был ежедневно заниматься с королевой философией. Однажды, направляясь во дворец, Декарт простудился, началось воспаление легких. Кровопускание, применявшееся в то время, не помогло, и  Декарта не стало. </a:t>
            </a:r>
          </a:p>
        </p:txBody>
      </p:sp>
      <p:pic>
        <p:nvPicPr>
          <p:cNvPr id="31750" name="Picture 6" descr="René_Descartes_i_samtal_med_Sveriges_drottning,_Kristina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364163" y="908050"/>
            <a:ext cx="3373437" cy="31289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323850" y="692150"/>
            <a:ext cx="78486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sz="2000"/>
              <a:t>Задание </a:t>
            </a:r>
            <a:r>
              <a:rPr lang="ru-RU" sz="2000" i="1"/>
              <a:t>6.Узнайте, в каком возрасте умер Рене Декарт. Для этого из каждой строки и каждого столбца таблицы веберите по одному выражению; запишите сумму из выбранных четырех выражений; упростите полученный многочлен и вычислите его значение прих=6</a:t>
            </a:r>
            <a:r>
              <a:rPr lang="ru-RU" sz="1800" i="1"/>
              <a:t>.</a:t>
            </a:r>
          </a:p>
        </p:txBody>
      </p:sp>
      <p:pic>
        <p:nvPicPr>
          <p:cNvPr id="23558" name="Picture 6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101013" y="908050"/>
            <a:ext cx="725487" cy="2016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graphicFrame>
        <p:nvGraphicFramePr>
          <p:cNvPr id="23613" name="Group 61"/>
          <p:cNvGraphicFramePr>
            <a:graphicFrameLocks noGrp="1"/>
          </p:cNvGraphicFramePr>
          <p:nvPr/>
        </p:nvGraphicFramePr>
        <p:xfrm>
          <a:off x="2268538" y="2492375"/>
          <a:ext cx="6096000" cy="3809111"/>
        </p:xfrm>
        <a:graphic>
          <a:graphicData uri="http://schemas.openxmlformats.org/drawingml/2006/table">
            <a:tbl>
              <a:tblPr/>
              <a:tblGrid>
                <a:gridCol w="1524000"/>
                <a:gridCol w="1524000"/>
                <a:gridCol w="1524000"/>
                <a:gridCol w="1524000"/>
              </a:tblGrid>
              <a:tr h="1120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х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³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-3х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³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-6х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²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36х-3х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³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-3х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³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6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4х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³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-6х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²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-12х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²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36х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-6х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²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-6х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²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4х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³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-6х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²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36х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4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4х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³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+9х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9х-6х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²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45х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9х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3612" name="Text Box 60"/>
          <p:cNvSpPr txBox="1">
            <a:spLocks noChangeArrowheads="1"/>
          </p:cNvSpPr>
          <p:nvPr/>
        </p:nvSpPr>
        <p:spPr bwMode="auto">
          <a:xfrm>
            <a:off x="539750" y="3860800"/>
            <a:ext cx="1584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/>
              <a:t>Ответ: 54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35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3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3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2" name="Picture 4" descr="descartes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003800" y="692150"/>
            <a:ext cx="3663950" cy="5511800"/>
          </a:xfrm>
          <a:prstGeom prst="rect">
            <a:avLst/>
          </a:prstGeom>
          <a:noFill/>
        </p:spPr>
      </p:pic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827088" y="2060575"/>
            <a:ext cx="360045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/>
              <a:t>11 февраля 1650 года Декарта не стало. Он прожил 54 года. "Пора в путь, душа моя", - были последние его слова.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468313" y="549275"/>
            <a:ext cx="80645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800"/>
              <a:t>Впервые о переменной величине и функции Декарт пишет в своей книге под названием «Геометрия». Узнать год выход книги вам поможет выполнение следующего задания.</a:t>
            </a: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468313" y="1700213"/>
            <a:ext cx="7704137" cy="160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sz="1800"/>
              <a:t>Задание 7. В пустую клетку таблицы запишите такое выражение, чтобы квадрат стал магическим по сложению. Сумма многочленов в каждой строке, диагонали и столбце должна быть одинаковой.</a:t>
            </a:r>
          </a:p>
          <a:p>
            <a:pPr algn="just">
              <a:spcBef>
                <a:spcPct val="50000"/>
              </a:spcBef>
            </a:pPr>
            <a:r>
              <a:rPr lang="ru-RU" sz="1800"/>
              <a:t>Значение этого выражения при х=64 и у=61 укажет год выхода в свет книги Р.Декарта «Геометрия»</a:t>
            </a:r>
          </a:p>
        </p:txBody>
      </p:sp>
      <p:graphicFrame>
        <p:nvGraphicFramePr>
          <p:cNvPr id="25634" name="Group 34"/>
          <p:cNvGraphicFramePr>
            <a:graphicFrameLocks noGrp="1"/>
          </p:cNvGraphicFramePr>
          <p:nvPr/>
        </p:nvGraphicFramePr>
        <p:xfrm>
          <a:off x="2124075" y="3933825"/>
          <a:ext cx="6096000" cy="2116138"/>
        </p:xfrm>
        <a:graphic>
          <a:graphicData uri="http://schemas.openxmlformats.org/drawingml/2006/table">
            <a:tbl>
              <a:tblPr/>
              <a:tblGrid>
                <a:gridCol w="2032000"/>
                <a:gridCol w="2032000"/>
                <a:gridCol w="2032000"/>
              </a:tblGrid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3х+2у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13х+7у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11х+6у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9х+5у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х+у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9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7х+4у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5х+3у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15х+8у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5635" name="Text Box 35"/>
          <p:cNvSpPr txBox="1">
            <a:spLocks noChangeArrowheads="1"/>
          </p:cNvSpPr>
          <p:nvPr/>
        </p:nvSpPr>
        <p:spPr bwMode="auto">
          <a:xfrm>
            <a:off x="2268538" y="4724400"/>
            <a:ext cx="16557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/>
              <a:t>17х+9у</a:t>
            </a:r>
          </a:p>
        </p:txBody>
      </p:sp>
      <p:sp>
        <p:nvSpPr>
          <p:cNvPr id="25636" name="Text Box 36"/>
          <p:cNvSpPr txBox="1">
            <a:spLocks noChangeArrowheads="1"/>
          </p:cNvSpPr>
          <p:nvPr/>
        </p:nvSpPr>
        <p:spPr bwMode="auto">
          <a:xfrm>
            <a:off x="179388" y="4149725"/>
            <a:ext cx="17287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1637 год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5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5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" dur="2000" fill="hold"/>
                                        <p:tgtEl>
                                          <p:spTgt spid="256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35" grpId="0"/>
      <p:bldP spid="25636" grpId="0"/>
      <p:bldP spid="25636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9" name="WordArt 5"/>
          <p:cNvSpPr>
            <a:spLocks noChangeArrowheads="1" noChangeShapeType="1" noTextEdit="1"/>
          </p:cNvSpPr>
          <p:nvPr/>
        </p:nvSpPr>
        <p:spPr bwMode="auto">
          <a:xfrm>
            <a:off x="1763713" y="1412875"/>
            <a:ext cx="5472112" cy="316865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Impact"/>
              </a:rPr>
              <a:t>Молодцы!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3000" fill="hold"/>
                                        <p:tgtEl>
                                          <p:spTgt spid="2662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smtClean="0">
                <a:latin typeface="Arial" charset="0"/>
              </a:rPr>
              <a:t>«Мыслю, следовательно, существую.» </a:t>
            </a:r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541463"/>
          </a:xfrm>
        </p:spPr>
        <p:txBody>
          <a:bodyPr/>
          <a:lstStyle/>
          <a:p>
            <a:pPr algn="r">
              <a:buFont typeface="Arial" charset="0"/>
              <a:buNone/>
            </a:pPr>
            <a:r>
              <a:rPr lang="ru-RU" sz="2000" i="1" smtClean="0">
                <a:latin typeface="Arial" charset="0"/>
              </a:rPr>
              <a:t>Природою он первый был оплакан,                </a:t>
            </a:r>
          </a:p>
          <a:p>
            <a:pPr algn="r">
              <a:buFont typeface="Arial" charset="0"/>
              <a:buNone/>
            </a:pPr>
            <a:r>
              <a:rPr lang="ru-RU" sz="2000" i="1" smtClean="0">
                <a:latin typeface="Arial" charset="0"/>
              </a:rPr>
              <a:t>В своем отчаянии склонившейся пред ним,</a:t>
            </a:r>
          </a:p>
          <a:p>
            <a:pPr algn="r">
              <a:buFont typeface="Arial" charset="0"/>
              <a:buNone/>
            </a:pPr>
            <a:r>
              <a:rPr lang="ru-RU" sz="2000" i="1" smtClean="0">
                <a:latin typeface="Arial" charset="0"/>
              </a:rPr>
              <a:t>В последний час угас священный факел,</a:t>
            </a:r>
          </a:p>
          <a:p>
            <a:pPr algn="r">
              <a:buFont typeface="Arial" charset="0"/>
              <a:buNone/>
            </a:pPr>
            <a:r>
              <a:rPr lang="ru-RU" sz="2000" i="1" smtClean="0">
                <a:latin typeface="Arial" charset="0"/>
              </a:rPr>
              <a:t>Но ярче вспыхнул свет идей, рожденных им.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quarter" idx="10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898989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919588-DDC0-43E9-9D9E-3A07BDFFEC85}" type="slidenum">
              <a:rPr lang="ru-RU"/>
              <a:pPr>
                <a:defRPr/>
              </a:pPr>
              <a:t>2</a:t>
            </a:fld>
            <a:endParaRPr lang="ru-RU"/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611188" y="3933825"/>
            <a:ext cx="8064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1800"/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1476375" y="4652963"/>
            <a:ext cx="734377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sz="1800"/>
              <a:t>«Я выучился всему, чему учили других; не удовлетворяясь этим, я прочел все, какие только могли попасть в руки книги о предметах, считавшиеся самыми необычайными и любопытными»,- писал о себе ученый.</a:t>
            </a: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1835150" y="3284538"/>
            <a:ext cx="6624638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sz="1800"/>
              <a:t>По содержанию фактов попытайтесь узнать, о ком идет речь. Великий французский философ, математик и физиолог </a:t>
            </a:r>
            <a:r>
              <a:rPr lang="en-US" sz="1800"/>
              <a:t>XVII</a:t>
            </a:r>
            <a:r>
              <a:rPr lang="ru-RU" sz="1800"/>
              <a:t> века, принадлежавший старинному дворянскому роду.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1" grpId="0"/>
      <p:bldP spid="308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611188" y="115888"/>
            <a:ext cx="7777162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/>
              <a:t>Задание 1.</a:t>
            </a:r>
          </a:p>
          <a:p>
            <a:pPr>
              <a:spcBef>
                <a:spcPct val="50000"/>
              </a:spcBef>
            </a:pPr>
            <a:r>
              <a:rPr lang="ru-RU" sz="2000"/>
              <a:t>Выполнив задание, вы прочтете имя этого замечательного ученого.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684213" y="1268413"/>
            <a:ext cx="80645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800" i="1"/>
              <a:t>Представьте каждый двучлен в виде произведения, которое замените соответствующей буквой. Прочитайте!</a:t>
            </a:r>
          </a:p>
        </p:txBody>
      </p:sp>
      <p:graphicFrame>
        <p:nvGraphicFramePr>
          <p:cNvPr id="16417" name="Group 33"/>
          <p:cNvGraphicFramePr>
            <a:graphicFrameLocks noGrp="1"/>
          </p:cNvGraphicFramePr>
          <p:nvPr/>
        </p:nvGraphicFramePr>
        <p:xfrm>
          <a:off x="3132138" y="1916113"/>
          <a:ext cx="3624262" cy="3140711"/>
        </p:xfrm>
        <a:graphic>
          <a:graphicData uri="http://schemas.openxmlformats.org/drawingml/2006/table">
            <a:tbl>
              <a:tblPr/>
              <a:tblGrid>
                <a:gridCol w="2725737"/>
                <a:gridCol w="898525"/>
              </a:tblGrid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х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²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-6х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5х- 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х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²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- 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х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²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-4х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5х+3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х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²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0,5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х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²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+2х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0,8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х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²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-1,2х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418" name="Rectangle 34"/>
          <p:cNvSpPr>
            <a:spLocks noChangeArrowheads="1"/>
          </p:cNvSpPr>
          <p:nvPr/>
        </p:nvSpPr>
        <p:spPr bwMode="auto">
          <a:xfrm>
            <a:off x="4384675" y="324643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 sz="1800"/>
          </a:p>
        </p:txBody>
      </p:sp>
      <p:graphicFrame>
        <p:nvGraphicFramePr>
          <p:cNvPr id="16456" name="Group 72"/>
          <p:cNvGraphicFramePr>
            <a:graphicFrameLocks noGrp="1"/>
          </p:cNvGraphicFramePr>
          <p:nvPr/>
        </p:nvGraphicFramePr>
        <p:xfrm>
          <a:off x="1908175" y="5300663"/>
          <a:ext cx="6840538" cy="994410"/>
        </p:xfrm>
        <a:graphic>
          <a:graphicData uri="http://schemas.openxmlformats.org/drawingml/2006/table">
            <a:tbl>
              <a:tblPr/>
              <a:tblGrid>
                <a:gridCol w="1141413"/>
                <a:gridCol w="865187"/>
                <a:gridCol w="1414463"/>
                <a:gridCol w="898525"/>
                <a:gridCol w="1008062"/>
                <a:gridCol w="1512888"/>
              </a:tblGrid>
              <a:tr h="476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х(5+3х)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х(х-6)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0,5х(х+4)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х(5-х)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-х(х+4)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0,4х(2х-3)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457" name="Text Box 73"/>
          <p:cNvSpPr txBox="1">
            <a:spLocks noChangeArrowheads="1"/>
          </p:cNvSpPr>
          <p:nvPr/>
        </p:nvSpPr>
        <p:spPr bwMode="auto">
          <a:xfrm>
            <a:off x="2268538" y="5805488"/>
            <a:ext cx="360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/>
              <a:t>Д</a:t>
            </a:r>
          </a:p>
        </p:txBody>
      </p:sp>
      <p:sp>
        <p:nvSpPr>
          <p:cNvPr id="16458" name="Text Box 74"/>
          <p:cNvSpPr txBox="1">
            <a:spLocks noChangeArrowheads="1"/>
          </p:cNvSpPr>
          <p:nvPr/>
        </p:nvSpPr>
        <p:spPr bwMode="auto">
          <a:xfrm>
            <a:off x="3203575" y="58039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/>
              <a:t>е</a:t>
            </a:r>
          </a:p>
        </p:txBody>
      </p:sp>
      <p:sp>
        <p:nvSpPr>
          <p:cNvPr id="16459" name="Text Box 75"/>
          <p:cNvSpPr txBox="1">
            <a:spLocks noChangeArrowheads="1"/>
          </p:cNvSpPr>
          <p:nvPr/>
        </p:nvSpPr>
        <p:spPr bwMode="auto">
          <a:xfrm>
            <a:off x="4356100" y="5805488"/>
            <a:ext cx="360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/>
              <a:t>к</a:t>
            </a:r>
          </a:p>
        </p:txBody>
      </p:sp>
      <p:sp>
        <p:nvSpPr>
          <p:cNvPr id="16460" name="Text Box 76"/>
          <p:cNvSpPr txBox="1">
            <a:spLocks noChangeArrowheads="1"/>
          </p:cNvSpPr>
          <p:nvPr/>
        </p:nvSpPr>
        <p:spPr bwMode="auto">
          <a:xfrm>
            <a:off x="5580063" y="5805488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/>
              <a:t>а</a:t>
            </a:r>
          </a:p>
        </p:txBody>
      </p:sp>
      <p:sp>
        <p:nvSpPr>
          <p:cNvPr id="16461" name="Text Box 77"/>
          <p:cNvSpPr txBox="1">
            <a:spLocks noChangeArrowheads="1"/>
          </p:cNvSpPr>
          <p:nvPr/>
        </p:nvSpPr>
        <p:spPr bwMode="auto">
          <a:xfrm>
            <a:off x="6516688" y="5805488"/>
            <a:ext cx="5032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/>
              <a:t>р</a:t>
            </a:r>
          </a:p>
        </p:txBody>
      </p:sp>
      <p:sp>
        <p:nvSpPr>
          <p:cNvPr id="16462" name="Text Box 78"/>
          <p:cNvSpPr txBox="1">
            <a:spLocks noChangeArrowheads="1"/>
          </p:cNvSpPr>
          <p:nvPr/>
        </p:nvSpPr>
        <p:spPr bwMode="auto">
          <a:xfrm>
            <a:off x="7740650" y="5805488"/>
            <a:ext cx="2873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/>
              <a:t>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6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6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6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6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6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57" grpId="0"/>
      <p:bldP spid="16458" grpId="0"/>
      <p:bldP spid="16459" grpId="0"/>
      <p:bldP spid="16460" grpId="0"/>
      <p:bldP spid="16461" grpId="0"/>
      <p:bldP spid="1646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611188" y="476250"/>
            <a:ext cx="4537075" cy="502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sz="2400" dirty="0"/>
              <a:t>Рене Декарт французский математик. Он открыл метод координат. Его способ установления связи между точками и числами положило начало новой современной математике. </a:t>
            </a:r>
          </a:p>
          <a:p>
            <a:pPr algn="just">
              <a:spcBef>
                <a:spcPct val="50000"/>
              </a:spcBef>
            </a:pPr>
            <a:r>
              <a:rPr lang="ru-RU" sz="2400"/>
              <a:t>Большая заслуга Р. Декарта в том, что он ввел переменную величину и функцию, тогда как до него в математике господствовали постоянные величины.</a:t>
            </a:r>
          </a:p>
        </p:txBody>
      </p:sp>
      <p:pic>
        <p:nvPicPr>
          <p:cNvPr id="28676" name="Picture 4" descr="Декарт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286380" y="1357298"/>
            <a:ext cx="3384550" cy="33845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684213" y="260350"/>
            <a:ext cx="6911975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/>
              <a:t>Задание 2.</a:t>
            </a:r>
          </a:p>
          <a:p>
            <a:pPr>
              <a:spcBef>
                <a:spcPct val="50000"/>
              </a:spcBef>
            </a:pPr>
            <a:r>
              <a:rPr lang="ru-RU" sz="2000" i="1"/>
              <a:t>Решите уравнения, найдите произведение их корней. В ответе вы получите год рождения Рене Декарта.</a:t>
            </a: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-180975" y="3284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7423" name="Object 15"/>
          <p:cNvGraphicFramePr>
            <a:graphicFrameLocks noChangeAspect="1"/>
          </p:cNvGraphicFramePr>
          <p:nvPr/>
        </p:nvGraphicFramePr>
        <p:xfrm>
          <a:off x="611188" y="1412875"/>
          <a:ext cx="1728787" cy="998538"/>
        </p:xfrm>
        <a:graphic>
          <a:graphicData uri="http://schemas.openxmlformats.org/presentationml/2006/ole">
            <p:oleObj spid="_x0000_s17423" name="Формула" r:id="rId3" imgW="761760" imgH="393480" progId="Equation.3">
              <p:embed/>
            </p:oleObj>
          </a:graphicData>
        </a:graphic>
      </p:graphicFrame>
      <p:sp>
        <p:nvSpPr>
          <p:cNvPr id="1742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7428" name="Rectangle 20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7427" name="Object 19"/>
          <p:cNvGraphicFramePr>
            <a:graphicFrameLocks noChangeAspect="1"/>
          </p:cNvGraphicFramePr>
          <p:nvPr/>
        </p:nvGraphicFramePr>
        <p:xfrm>
          <a:off x="539750" y="2420938"/>
          <a:ext cx="3960813" cy="538162"/>
        </p:xfrm>
        <a:graphic>
          <a:graphicData uri="http://schemas.openxmlformats.org/presentationml/2006/ole">
            <p:oleObj spid="_x0000_s17427" name="Формула" r:id="rId4" imgW="1473120" imgH="203040" progId="Equation.3">
              <p:embed/>
            </p:oleObj>
          </a:graphicData>
        </a:graphic>
      </p:graphicFrame>
      <p:sp>
        <p:nvSpPr>
          <p:cNvPr id="17430" name="Rectangle 22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7429" name="Object 21"/>
          <p:cNvGraphicFramePr>
            <a:graphicFrameLocks noChangeAspect="1"/>
          </p:cNvGraphicFramePr>
          <p:nvPr/>
        </p:nvGraphicFramePr>
        <p:xfrm>
          <a:off x="611188" y="2924175"/>
          <a:ext cx="2525712" cy="1020763"/>
        </p:xfrm>
        <a:graphic>
          <a:graphicData uri="http://schemas.openxmlformats.org/presentationml/2006/ole">
            <p:oleObj spid="_x0000_s17429" name="Формула" r:id="rId5" imgW="965160" imgH="393480" progId="Equation.3">
              <p:embed/>
            </p:oleObj>
          </a:graphicData>
        </a:graphic>
      </p:graphicFrame>
      <p:sp>
        <p:nvSpPr>
          <p:cNvPr id="17432" name="Rectangle 24"/>
          <p:cNvSpPr>
            <a:spLocks noChangeArrowheads="1"/>
          </p:cNvSpPr>
          <p:nvPr/>
        </p:nvSpPr>
        <p:spPr bwMode="auto">
          <a:xfrm>
            <a:off x="0" y="3429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7431" name="Object 23"/>
          <p:cNvGraphicFramePr>
            <a:graphicFrameLocks noChangeAspect="1"/>
          </p:cNvGraphicFramePr>
          <p:nvPr/>
        </p:nvGraphicFramePr>
        <p:xfrm>
          <a:off x="611188" y="4005263"/>
          <a:ext cx="3024187" cy="498475"/>
        </p:xfrm>
        <a:graphic>
          <a:graphicData uri="http://schemas.openxmlformats.org/presentationml/2006/ole">
            <p:oleObj spid="_x0000_s17431" name="Формула" r:id="rId6" imgW="1218960" imgH="203040" progId="Equation.3">
              <p:embed/>
            </p:oleObj>
          </a:graphicData>
        </a:graphic>
      </p:graphicFrame>
      <p:sp>
        <p:nvSpPr>
          <p:cNvPr id="17434" name="Rectangle 26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7433" name="Object 25"/>
          <p:cNvGraphicFramePr>
            <a:graphicFrameLocks noChangeAspect="1"/>
          </p:cNvGraphicFramePr>
          <p:nvPr/>
        </p:nvGraphicFramePr>
        <p:xfrm>
          <a:off x="611188" y="4581525"/>
          <a:ext cx="2879725" cy="958850"/>
        </p:xfrm>
        <a:graphic>
          <a:graphicData uri="http://schemas.openxmlformats.org/presentationml/2006/ole">
            <p:oleObj spid="_x0000_s17433" name="Формула" r:id="rId7" imgW="1167893" imgH="393529" progId="Equation.3">
              <p:embed/>
            </p:oleObj>
          </a:graphicData>
        </a:graphic>
      </p:graphicFrame>
      <p:sp>
        <p:nvSpPr>
          <p:cNvPr id="17435" name="Text Box 27"/>
          <p:cNvSpPr txBox="1">
            <a:spLocks noChangeArrowheads="1"/>
          </p:cNvSpPr>
          <p:nvPr/>
        </p:nvSpPr>
        <p:spPr bwMode="auto">
          <a:xfrm>
            <a:off x="5940425" y="1628775"/>
            <a:ext cx="7921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19</a:t>
            </a:r>
          </a:p>
        </p:txBody>
      </p:sp>
      <p:sp>
        <p:nvSpPr>
          <p:cNvPr id="17436" name="Text Box 28"/>
          <p:cNvSpPr txBox="1">
            <a:spLocks noChangeArrowheads="1"/>
          </p:cNvSpPr>
          <p:nvPr/>
        </p:nvSpPr>
        <p:spPr bwMode="auto">
          <a:xfrm>
            <a:off x="6084888" y="2420938"/>
            <a:ext cx="10080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3</a:t>
            </a:r>
          </a:p>
        </p:txBody>
      </p:sp>
      <p:sp>
        <p:nvSpPr>
          <p:cNvPr id="17437" name="Text Box 29"/>
          <p:cNvSpPr txBox="1">
            <a:spLocks noChangeArrowheads="1"/>
          </p:cNvSpPr>
          <p:nvPr/>
        </p:nvSpPr>
        <p:spPr bwMode="auto">
          <a:xfrm>
            <a:off x="6084888" y="3213100"/>
            <a:ext cx="431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2</a:t>
            </a:r>
          </a:p>
        </p:txBody>
      </p:sp>
      <p:sp>
        <p:nvSpPr>
          <p:cNvPr id="17438" name="Text Box 30"/>
          <p:cNvSpPr txBox="1">
            <a:spLocks noChangeArrowheads="1"/>
          </p:cNvSpPr>
          <p:nvPr/>
        </p:nvSpPr>
        <p:spPr bwMode="auto">
          <a:xfrm>
            <a:off x="6084888" y="4005263"/>
            <a:ext cx="5048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7</a:t>
            </a:r>
          </a:p>
        </p:txBody>
      </p:sp>
      <p:sp>
        <p:nvSpPr>
          <p:cNvPr id="17439" name="Text Box 31"/>
          <p:cNvSpPr txBox="1">
            <a:spLocks noChangeArrowheads="1"/>
          </p:cNvSpPr>
          <p:nvPr/>
        </p:nvSpPr>
        <p:spPr bwMode="auto">
          <a:xfrm>
            <a:off x="6156325" y="4868863"/>
            <a:ext cx="3603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2</a:t>
            </a:r>
          </a:p>
        </p:txBody>
      </p:sp>
      <p:sp>
        <p:nvSpPr>
          <p:cNvPr id="17440" name="Text Box 32"/>
          <p:cNvSpPr txBox="1">
            <a:spLocks noChangeArrowheads="1"/>
          </p:cNvSpPr>
          <p:nvPr/>
        </p:nvSpPr>
        <p:spPr bwMode="auto">
          <a:xfrm>
            <a:off x="2843213" y="5949950"/>
            <a:ext cx="35290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19 </a:t>
            </a:r>
            <a:r>
              <a:rPr lang="en-US">
                <a:cs typeface="Arial" charset="0"/>
              </a:rPr>
              <a:t>·</a:t>
            </a:r>
            <a:r>
              <a:rPr lang="ru-RU">
                <a:cs typeface="Arial" charset="0"/>
              </a:rPr>
              <a:t> 3 </a:t>
            </a:r>
            <a:r>
              <a:rPr lang="en-US"/>
              <a:t>·</a:t>
            </a:r>
            <a:r>
              <a:rPr lang="ru-RU"/>
              <a:t>2 </a:t>
            </a:r>
            <a:r>
              <a:rPr lang="en-US"/>
              <a:t>·</a:t>
            </a:r>
            <a:r>
              <a:rPr lang="ru-RU"/>
              <a:t>7 </a:t>
            </a:r>
            <a:r>
              <a:rPr lang="en-US"/>
              <a:t>·</a:t>
            </a:r>
            <a:r>
              <a:rPr lang="ru-RU"/>
              <a:t>2 =1596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7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7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7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7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7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35" grpId="0"/>
      <p:bldP spid="17436" grpId="0"/>
      <p:bldP spid="17437" grpId="0"/>
      <p:bldP spid="17438" grpId="0"/>
      <p:bldP spid="17439" grpId="0"/>
      <p:bldP spid="1744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7" name="Picture 5" descr="descartes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23850" y="908050"/>
            <a:ext cx="4103688" cy="4465638"/>
          </a:xfrm>
          <a:prstGeom prst="rect">
            <a:avLst/>
          </a:prstGeom>
          <a:noFill/>
        </p:spPr>
      </p:pic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4787900" y="1052513"/>
            <a:ext cx="3960813" cy="451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sz="2000"/>
              <a:t>Рене Декарт родился в последний день марта 1596 года во Франции в маленьком городке провинции Турень, в не очень знатной, но зажиточной дворянской семье.</a:t>
            </a:r>
          </a:p>
          <a:p>
            <a:pPr algn="just">
              <a:spcBef>
                <a:spcPct val="50000"/>
              </a:spcBef>
            </a:pPr>
            <a:r>
              <a:rPr lang="ru-RU" sz="2000"/>
              <a:t> С самого раннего детства Рене остался без матери: она умерла через несколько дней после рождения сына. В восемь лет Рене отдали в одну из лучших школ, учрежденную королем Генрихом</a:t>
            </a:r>
            <a:r>
              <a:rPr lang="en-US" sz="2000"/>
              <a:t> VI</a:t>
            </a:r>
            <a:r>
              <a:rPr lang="ru-RU" sz="2000"/>
              <a:t>, где Рене оставался до 17 лет.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60" name="Picture 4" descr="415px-Descartes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643438" y="620713"/>
            <a:ext cx="3952875" cy="5705475"/>
          </a:xfrm>
          <a:prstGeom prst="rect">
            <a:avLst/>
          </a:prstGeom>
          <a:noFill/>
        </p:spPr>
      </p:pic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900113" y="333375"/>
            <a:ext cx="3600450" cy="542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sz="2000"/>
              <a:t>Однако книжная мудрость не удовлетворила Декарта. Он решил лучше познакомиться с «книгой мира».</a:t>
            </a:r>
          </a:p>
          <a:p>
            <a:pPr algn="just">
              <a:spcBef>
                <a:spcPct val="50000"/>
              </a:spcBef>
            </a:pPr>
            <a:r>
              <a:rPr lang="ru-RU" sz="2000"/>
              <a:t>«…употребил остаток своей молодости на путешествия, изучая людей при дворах и армиях, общаясь с людьми различных общественных положений и характеров, собирая различные опыты. Все, что мне представ-лялось, я рассматривал так, чтобы извлечь из этого какую-нибудь пользу»,-писал Декарт.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5003800" y="620713"/>
            <a:ext cx="3708400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sz="2000"/>
              <a:t>В 1617 году Декарт надевает мундир волонтера нидерландской армии. И теперь он живет в Бреде. От жалованья он отказывается, чтобы быть свободным от всяких обязанностей, не ходит даже на парады, сидит дома и занимается математикой. Два года затворнической жизни в Сен-Жерменском предместье не прошли даром Декарт становится одним из величайших математиков эпохи.</a:t>
            </a:r>
          </a:p>
        </p:txBody>
      </p:sp>
      <p:pic>
        <p:nvPicPr>
          <p:cNvPr id="30726" name="Picture 6" descr="descartes_01_s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1188" y="908050"/>
            <a:ext cx="4003675" cy="40036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4356100" y="260350"/>
            <a:ext cx="4175125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sz="2000"/>
              <a:t>Будучи солдатом в армии Морица Оранского в Нидерландах, Рене знакомится с профессором математики, сыгравшим огромную роль в жизни Декарта.</a:t>
            </a: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4284663" y="2276475"/>
            <a:ext cx="4679950" cy="204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/>
              <a:t>Задание 3. </a:t>
            </a:r>
            <a:r>
              <a:rPr lang="ru-RU" sz="1800"/>
              <a:t> </a:t>
            </a:r>
            <a:r>
              <a:rPr lang="ru-RU" sz="1800" i="1"/>
              <a:t>Если вы верно замените произведение многочленом, многочлен замените соответствующей буквой, буквы запишите в таблицу, то прочитаете имя профессора, занятия с которым продолжались в течении двух лет.</a:t>
            </a:r>
            <a:endParaRPr lang="ru-RU" sz="1800"/>
          </a:p>
        </p:txBody>
      </p:sp>
      <p:graphicFrame>
        <p:nvGraphicFramePr>
          <p:cNvPr id="20608" name="Group 128"/>
          <p:cNvGraphicFramePr>
            <a:graphicFrameLocks noGrp="1"/>
          </p:cNvGraphicFramePr>
          <p:nvPr/>
        </p:nvGraphicFramePr>
        <p:xfrm>
          <a:off x="539750" y="549275"/>
          <a:ext cx="3600450" cy="3205163"/>
        </p:xfrm>
        <a:graphic>
          <a:graphicData uri="http://schemas.openxmlformats.org/drawingml/2006/table">
            <a:tbl>
              <a:tblPr/>
              <a:tblGrid>
                <a:gridCol w="2592388"/>
                <a:gridCol w="1008062"/>
              </a:tblGrid>
              <a:tr h="614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(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m+3)(2m+4)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8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(3m+7)(4-3m)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(5-m)(-m-2)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8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(m-2)(m+3)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8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2m(m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²-1)(m+2)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8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(3-m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²)(m-4)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516" name="Rectangle 36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0518" name="Rectangle 38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0520" name="Rectangle 40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0522" name="Rectangle 42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0524" name="Rectangle 44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0526" name="Rectangle 46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0527" name="Text Box 47"/>
          <p:cNvSpPr txBox="1">
            <a:spLocks noChangeArrowheads="1"/>
          </p:cNvSpPr>
          <p:nvPr/>
        </p:nvSpPr>
        <p:spPr bwMode="auto">
          <a:xfrm>
            <a:off x="3635375" y="4941888"/>
            <a:ext cx="3603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/>
              <a:t>к</a:t>
            </a:r>
          </a:p>
        </p:txBody>
      </p:sp>
      <p:sp>
        <p:nvSpPr>
          <p:cNvPr id="20528" name="Text Box 48"/>
          <p:cNvSpPr txBox="1">
            <a:spLocks noChangeArrowheads="1"/>
          </p:cNvSpPr>
          <p:nvPr/>
        </p:nvSpPr>
        <p:spPr bwMode="auto">
          <a:xfrm>
            <a:off x="7956550" y="4941888"/>
            <a:ext cx="5048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/>
              <a:t>н</a:t>
            </a:r>
          </a:p>
        </p:txBody>
      </p:sp>
      <p:sp>
        <p:nvSpPr>
          <p:cNvPr id="20529" name="Text Box 49"/>
          <p:cNvSpPr txBox="1">
            <a:spLocks noChangeArrowheads="1"/>
          </p:cNvSpPr>
          <p:nvPr/>
        </p:nvSpPr>
        <p:spPr bwMode="auto">
          <a:xfrm>
            <a:off x="755650" y="5013325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/>
              <a:t>Б</a:t>
            </a:r>
          </a:p>
        </p:txBody>
      </p:sp>
      <p:sp>
        <p:nvSpPr>
          <p:cNvPr id="20531" name="Text Box 51"/>
          <p:cNvSpPr txBox="1">
            <a:spLocks noChangeArrowheads="1"/>
          </p:cNvSpPr>
          <p:nvPr/>
        </p:nvSpPr>
        <p:spPr bwMode="auto">
          <a:xfrm>
            <a:off x="5076825" y="4941888"/>
            <a:ext cx="3587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/>
              <a:t>м</a:t>
            </a:r>
          </a:p>
        </p:txBody>
      </p:sp>
      <p:sp>
        <p:nvSpPr>
          <p:cNvPr id="20532" name="Text Box 52"/>
          <p:cNvSpPr txBox="1">
            <a:spLocks noChangeArrowheads="1"/>
          </p:cNvSpPr>
          <p:nvPr/>
        </p:nvSpPr>
        <p:spPr bwMode="auto">
          <a:xfrm>
            <a:off x="2195513" y="4941888"/>
            <a:ext cx="3587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/>
              <a:t>е</a:t>
            </a:r>
          </a:p>
        </p:txBody>
      </p:sp>
      <p:sp>
        <p:nvSpPr>
          <p:cNvPr id="20533" name="Text Box 53"/>
          <p:cNvSpPr txBox="1">
            <a:spLocks noChangeArrowheads="1"/>
          </p:cNvSpPr>
          <p:nvPr/>
        </p:nvSpPr>
        <p:spPr bwMode="auto">
          <a:xfrm>
            <a:off x="6516688" y="4941888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/>
              <a:t>а</a:t>
            </a:r>
          </a:p>
        </p:txBody>
      </p:sp>
      <p:graphicFrame>
        <p:nvGraphicFramePr>
          <p:cNvPr id="20617" name="Group 137"/>
          <p:cNvGraphicFramePr>
            <a:graphicFrameLocks noGrp="1"/>
          </p:cNvGraphicFramePr>
          <p:nvPr/>
        </p:nvGraphicFramePr>
        <p:xfrm>
          <a:off x="179388" y="4508500"/>
          <a:ext cx="8964612" cy="1036320"/>
        </p:xfrm>
        <a:graphic>
          <a:graphicData uri="http://schemas.openxmlformats.org/drawingml/2006/table">
            <a:tbl>
              <a:tblPr/>
              <a:tblGrid>
                <a:gridCol w="1446212"/>
                <a:gridCol w="1530350"/>
                <a:gridCol w="1450975"/>
                <a:gridCol w="1450975"/>
                <a:gridCol w="1568450"/>
                <a:gridCol w="1517650"/>
              </a:tblGrid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564" name="Rectangle 84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0566" name="Rectangle 86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0573" name="Rectangle 93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0575" name="Rectangle 95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0579" name="Rectangle 99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0592" name="Rectangle 112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0591" name="Object 111"/>
          <p:cNvGraphicFramePr>
            <a:graphicFrameLocks noChangeAspect="1"/>
          </p:cNvGraphicFramePr>
          <p:nvPr/>
        </p:nvGraphicFramePr>
        <p:xfrm>
          <a:off x="3203575" y="4581525"/>
          <a:ext cx="1296988" cy="323850"/>
        </p:xfrm>
        <a:graphic>
          <a:graphicData uri="http://schemas.openxmlformats.org/presentationml/2006/ole">
            <p:oleObj spid="_x0000_s20591" name="Формула" r:id="rId3" imgW="990170" imgH="203112" progId="Equation.3">
              <p:embed/>
            </p:oleObj>
          </a:graphicData>
        </a:graphic>
      </p:graphicFrame>
      <p:sp>
        <p:nvSpPr>
          <p:cNvPr id="20594" name="Rectangle 114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0593" name="Object 113"/>
          <p:cNvGraphicFramePr>
            <a:graphicFrameLocks noChangeAspect="1"/>
          </p:cNvGraphicFramePr>
          <p:nvPr/>
        </p:nvGraphicFramePr>
        <p:xfrm>
          <a:off x="7596188" y="4508500"/>
          <a:ext cx="1439862" cy="360363"/>
        </p:xfrm>
        <a:graphic>
          <a:graphicData uri="http://schemas.openxmlformats.org/presentationml/2006/ole">
            <p:oleObj spid="_x0000_s20593" name="Формула" r:id="rId4" imgW="1054100" imgH="203200" progId="Equation.3">
              <p:embed/>
            </p:oleObj>
          </a:graphicData>
        </a:graphic>
      </p:graphicFrame>
      <p:sp>
        <p:nvSpPr>
          <p:cNvPr id="20602" name="Rectangle 122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0601" name="Object 121"/>
          <p:cNvGraphicFramePr>
            <a:graphicFrameLocks noChangeAspect="1"/>
          </p:cNvGraphicFramePr>
          <p:nvPr/>
        </p:nvGraphicFramePr>
        <p:xfrm>
          <a:off x="179388" y="4581525"/>
          <a:ext cx="1476375" cy="354013"/>
        </p:xfrm>
        <a:graphic>
          <a:graphicData uri="http://schemas.openxmlformats.org/presentationml/2006/ole">
            <p:oleObj spid="_x0000_s20601" name="Формула" r:id="rId5" imgW="812520" imgH="203040" progId="Equation.3">
              <p:embed/>
            </p:oleObj>
          </a:graphicData>
        </a:graphic>
      </p:graphicFrame>
      <p:sp>
        <p:nvSpPr>
          <p:cNvPr id="20604" name="Rectangle 124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0603" name="Object 123"/>
          <p:cNvGraphicFramePr>
            <a:graphicFrameLocks noChangeAspect="1"/>
          </p:cNvGraphicFramePr>
          <p:nvPr/>
        </p:nvGraphicFramePr>
        <p:xfrm>
          <a:off x="4643438" y="4581525"/>
          <a:ext cx="1296987" cy="363538"/>
        </p:xfrm>
        <a:graphic>
          <a:graphicData uri="http://schemas.openxmlformats.org/presentationml/2006/ole">
            <p:oleObj spid="_x0000_s20603" name="Формула" r:id="rId6" imgW="710891" imgH="203112" progId="Equation.3">
              <p:embed/>
            </p:oleObj>
          </a:graphicData>
        </a:graphic>
      </p:graphicFrame>
      <p:sp>
        <p:nvSpPr>
          <p:cNvPr id="20610" name="Rectangle 130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0609" name="Object 129"/>
          <p:cNvGraphicFramePr>
            <a:graphicFrameLocks noChangeAspect="1"/>
          </p:cNvGraphicFramePr>
          <p:nvPr/>
        </p:nvGraphicFramePr>
        <p:xfrm>
          <a:off x="1619250" y="4581525"/>
          <a:ext cx="1528763" cy="287338"/>
        </p:xfrm>
        <a:graphic>
          <a:graphicData uri="http://schemas.openxmlformats.org/presentationml/2006/ole">
            <p:oleObj spid="_x0000_s20609" name="Формула" r:id="rId7" imgW="1459866" imgH="203112" progId="Equation.3">
              <p:embed/>
            </p:oleObj>
          </a:graphicData>
        </a:graphic>
      </p:graphicFrame>
      <p:sp>
        <p:nvSpPr>
          <p:cNvPr id="20616" name="Rectangle 136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0615" name="Object 135"/>
          <p:cNvGraphicFramePr>
            <a:graphicFrameLocks noChangeAspect="1"/>
          </p:cNvGraphicFramePr>
          <p:nvPr/>
        </p:nvGraphicFramePr>
        <p:xfrm>
          <a:off x="6011863" y="4581525"/>
          <a:ext cx="1584325" cy="288925"/>
        </p:xfrm>
        <a:graphic>
          <a:graphicData uri="http://schemas.openxmlformats.org/presentationml/2006/ole">
            <p:oleObj spid="_x0000_s20615" name="Формула" r:id="rId8" imgW="1358310" imgH="203112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20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0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0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0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0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7" grpId="0"/>
      <p:bldP spid="20528" grpId="0"/>
      <p:bldP spid="20529" grpId="0"/>
      <p:bldP spid="20531" grpId="0"/>
      <p:bldP spid="20532" grpId="0"/>
      <p:bldP spid="20533" grpId="0"/>
    </p:bldLst>
  </p:timing>
</p:sld>
</file>

<file path=ppt/theme/theme1.xml><?xml version="1.0" encoding="utf-8"?>
<a:theme xmlns:a="http://schemas.openxmlformats.org/drawingml/2006/main" name="¬ â¥¬ â¨ª  - 18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¬ â¥¬ â¨ª  - 18</Template>
  <TotalTime>707</TotalTime>
  <Words>1063</Words>
  <Application>Microsoft Office PowerPoint</Application>
  <PresentationFormat>Экран (4:3)</PresentationFormat>
  <Paragraphs>124</Paragraphs>
  <Slides>17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1" baseType="lpstr">
      <vt:lpstr>Calibri</vt:lpstr>
      <vt:lpstr>Arial</vt:lpstr>
      <vt:lpstr>¬ â¥¬ â¨ª  - 18</vt:lpstr>
      <vt:lpstr>Microsoft Equation 3.0</vt:lpstr>
      <vt:lpstr>Урок обобщающего повторения по теме «Многочлены»</vt:lpstr>
      <vt:lpstr>«Мыслю, следовательно, существую.» 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Company>505.ru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обобщающего повторения по теме «Многочлены»</dc:title>
  <dc:creator>lyuba</dc:creator>
  <cp:lastModifiedBy>revaz</cp:lastModifiedBy>
  <cp:revision>34</cp:revision>
  <dcterms:created xsi:type="dcterms:W3CDTF">2011-02-06T12:10:54Z</dcterms:created>
  <dcterms:modified xsi:type="dcterms:W3CDTF">2013-04-07T19:31:50Z</dcterms:modified>
</cp:coreProperties>
</file>