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2" r:id="rId2"/>
    <p:sldId id="293" r:id="rId3"/>
    <p:sldId id="294" r:id="rId4"/>
    <p:sldId id="295" r:id="rId5"/>
    <p:sldId id="296" r:id="rId6"/>
    <p:sldId id="298" r:id="rId7"/>
    <p:sldId id="324" r:id="rId8"/>
    <p:sldId id="329" r:id="rId9"/>
    <p:sldId id="299" r:id="rId10"/>
    <p:sldId id="328" r:id="rId11"/>
    <p:sldId id="326" r:id="rId12"/>
    <p:sldId id="327" r:id="rId13"/>
    <p:sldId id="325" r:id="rId14"/>
    <p:sldId id="330" r:id="rId15"/>
    <p:sldId id="331" r:id="rId16"/>
    <p:sldId id="332" r:id="rId17"/>
    <p:sldId id="333" r:id="rId18"/>
    <p:sldId id="301" r:id="rId19"/>
    <p:sldId id="303" r:id="rId20"/>
    <p:sldId id="302" r:id="rId21"/>
    <p:sldId id="300" r:id="rId22"/>
    <p:sldId id="304" r:id="rId23"/>
    <p:sldId id="305" r:id="rId24"/>
    <p:sldId id="306" r:id="rId25"/>
    <p:sldId id="307" r:id="rId26"/>
    <p:sldId id="310" r:id="rId27"/>
    <p:sldId id="308" r:id="rId28"/>
    <p:sldId id="309" r:id="rId29"/>
    <p:sldId id="311" r:id="rId30"/>
    <p:sldId id="313" r:id="rId31"/>
    <p:sldId id="312" r:id="rId32"/>
    <p:sldId id="273" r:id="rId33"/>
    <p:sldId id="334" r:id="rId34"/>
    <p:sldId id="317" r:id="rId35"/>
    <p:sldId id="319" r:id="rId36"/>
    <p:sldId id="320" r:id="rId37"/>
    <p:sldId id="321" r:id="rId38"/>
    <p:sldId id="341" r:id="rId39"/>
    <p:sldId id="338" r:id="rId40"/>
    <p:sldId id="339" r:id="rId41"/>
    <p:sldId id="340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4074"/>
    <a:srgbClr val="13C1D3"/>
    <a:srgbClr val="A0D8FA"/>
    <a:srgbClr val="FFFF99"/>
    <a:srgbClr val="9141E9"/>
    <a:srgbClr val="306A3A"/>
    <a:srgbClr val="1D52E7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/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06998-0D42-4405-9792-2C391C117CDA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ACCE-0D4E-4F04-A2EB-D58925A17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27772-C91A-4128-8C94-206912191DF6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D822D-4B2F-45FB-A106-831B536AE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C525F-7842-4957-8753-C9A567CCEA4D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8D95-D180-4E30-BBE5-A13EB9C3A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248FD-E07A-46A8-8690-E593A2761044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DC2D9-5ABA-4284-A87B-4D3538ADA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4A8B2-C029-4F3D-BB41-F0C1359A58E4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11DB9-B055-49D9-BE24-6EE9362A6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1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3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1B070-4639-4FE2-86B5-334308CD2C02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A24BA-A9B0-4795-9CC9-B576BAEF1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33EF8-60DC-4718-878D-CE229DCD2295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2223B-2F7A-49C9-A4DB-22FADB790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321EC-5958-4266-90C5-4B507F44D442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15C8F-4DAB-44FD-AD4B-A5A45B991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5EE5F-3B7C-4DB4-93C1-892B03A4668A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AD6D-BDBD-40B3-8786-FAAEBDA19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72A0F-7F7D-4AC5-9B2C-F9FE5F1F05A1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4FBC8-C0FB-4C7C-B568-1382CAA61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7ECE-EE06-4286-A822-C64AE824B34B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15F84-BC6E-4717-8DA6-727B0F4DD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9BCB2-1E18-476A-A2F2-9437C2C861D3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E3E09-12F4-429E-8535-FF531A1D1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3596A-562D-45AB-97BD-8877BEABEE46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8C001-6686-4F88-9492-5C7BD22AD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D7459-94B0-41CA-830E-14D3C59D5322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140EE-B713-48E0-A449-2080DBB5F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30461-C031-4B95-8D42-D839175BFC36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78A2-8905-486C-B0B6-A6F30C875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38ED8-1929-4041-A371-0590FE924CE2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A7BB9-0FA9-43DC-AACF-04026AFCB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133600" y="1600200"/>
            <a:ext cx="6553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688" y="6540500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4F10462-18B6-432D-AEE1-A4E0AEBC2A1E}" type="datetimeFigureOut">
              <a:rPr lang="ru-RU"/>
              <a:pPr>
                <a:defRPr/>
              </a:pPr>
              <a:t>16.04.2013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40500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40500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6EF196C-BECF-4170-9876-4F7E37927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88" r:id="rId4"/>
    <p:sldLayoutId id="2147483687" r:id="rId5"/>
    <p:sldLayoutId id="2147483686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685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9pPr>
    </p:titleStyle>
    <p:bodyStyle>
      <a:lvl1pPr marL="4572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0" fontAlgn="base" hangingPunct="0">
        <a:spcBef>
          <a:spcPts val="1500"/>
        </a:spcBef>
        <a:spcAft>
          <a:spcPct val="0"/>
        </a:spcAft>
        <a:buFont typeface="Century" pitchFamily="18" charset="0"/>
        <a:buChar char="…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rtl="0" eaLnBrk="0" fontAlgn="base" hangingPunct="0">
        <a:spcBef>
          <a:spcPts val="1500"/>
        </a:spcBef>
        <a:spcAft>
          <a:spcPct val="0"/>
        </a:spcAft>
        <a:buFont typeface="Century" pitchFamily="18" charset="0"/>
        <a:buChar char="…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Ï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79;&#1074;&#1091;&#1082;&#1080;\&#1074;&#1086;&#1088;&#1086;&#1073;&#1100;&#1080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79;&#1074;&#1091;&#1082;&#1080;\&#1089;&#1080;&#1085;&#1080;&#1094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89;&#1085;&#1077;&#1075;&#1080;&#1088;&#1100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7.w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7.w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12" Type="http://schemas.openxmlformats.org/officeDocument/2006/relationships/image" Target="../media/image7.wm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www.koreiz.ru/watercolor/thumbs/2003110903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ta.ru/wallpapers/crop/id/29996" TargetMode="External"/><Relationship Id="rId13" Type="http://schemas.openxmlformats.org/officeDocument/2006/relationships/image" Target="../media/image7.wmf"/><Relationship Id="rId3" Type="http://schemas.openxmlformats.org/officeDocument/2006/relationships/hyperlink" Target="http://www.flickr.com/groups/flickua/discuss/72157613324172239/" TargetMode="External"/><Relationship Id="rId7" Type="http://schemas.openxmlformats.org/officeDocument/2006/relationships/hyperlink" Target="http://www.liveinternet.ru/users/tisulya/post148032572/" TargetMode="External"/><Relationship Id="rId12" Type="http://schemas.openxmlformats.org/officeDocument/2006/relationships/hyperlink" Target="http://clubs.ya.ru/4611686018427452811/" TargetMode="External"/><Relationship Id="rId2" Type="http://schemas.openxmlformats.org/officeDocument/2006/relationships/hyperlink" Target="http://zvuki-tut.narod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otki.yandex.ru/users/msm2206-msm/view/433900/?page=0" TargetMode="External"/><Relationship Id="rId11" Type="http://schemas.openxmlformats.org/officeDocument/2006/relationships/hyperlink" Target="http://fototelegraf.ru/?p=110119" TargetMode="External"/><Relationship Id="rId5" Type="http://schemas.openxmlformats.org/officeDocument/2006/relationships/hyperlink" Target="http://fotki.yandex.ru/users/nefaz-kamaz-avtomagnat/view/422394/?page=47" TargetMode="External"/><Relationship Id="rId10" Type="http://schemas.openxmlformats.org/officeDocument/2006/relationships/hyperlink" Target="http://nevsedoma.com.ua/index.php?newsid=29115" TargetMode="External"/><Relationship Id="rId4" Type="http://schemas.openxmlformats.org/officeDocument/2006/relationships/hyperlink" Target="http://fotki.yandex.ru/users/asterya/view/185710/?page=0" TargetMode="External"/><Relationship Id="rId9" Type="http://schemas.openxmlformats.org/officeDocument/2006/relationships/hyperlink" Target="http://glav-ryba.livejournal.com/191266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79;&#1074;&#1091;&#1082;&#1080;\&#1044;&#1077;&#1082;&#1072;&#1073;&#1088;&#1100;%20(mp3cut.net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79;&#1074;&#1091;&#1082;&#1080;\&#1071;&#1085;&#1074;&#1072;&#1088;&#1100;%20(mp3cut.net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72;&#1103;%20&#1087;&#1072;&#1087;&#1082;&#1072;%20(2)\&#1043;&#1040;&#1051;&#1048;&#1053;&#1040;\&#1076;&#1083;&#1103;%20&#1087;&#1088;&#1077;&#1079;\&#1079;&#1074;&#1091;&#1082;&#1080;\&#1092;&#1077;&#1074;&#1088;&#1072;&#1083;&#1100;%20(mp3cut.net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cap="none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Интегрированный урок во 2 классе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5949" y="4495787"/>
            <a:ext cx="764386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 гости к зиме</a:t>
            </a:r>
          </a:p>
        </p:txBody>
      </p:sp>
      <p:pic>
        <p:nvPicPr>
          <p:cNvPr id="18435" name="Picture 13" descr="Овал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1557338"/>
            <a:ext cx="42481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60350"/>
            <a:ext cx="7354887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1331913" y="4941888"/>
            <a:ext cx="6418262" cy="9350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b="1" smtClean="0">
                <a:latin typeface="Calibri" pitchFamily="34" charset="0"/>
              </a:rPr>
              <a:t>        Дым столбом -</a:t>
            </a:r>
            <a:r>
              <a:rPr lang="ru-RU" sz="2800" smtClean="0">
                <a:latin typeface="Calibri" pitchFamily="34" charset="0"/>
              </a:rPr>
              <a:t> </a:t>
            </a:r>
          </a:p>
        </p:txBody>
      </p:sp>
      <p:pic>
        <p:nvPicPr>
          <p:cNvPr id="27651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1" descr="0_4a467_da6fb84_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1773238"/>
            <a:ext cx="4608512" cy="30543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sp useBgFill="1">
        <p:nvSpPr>
          <p:cNvPr id="107532" name="Rectangle 12"/>
          <p:cNvSpPr>
            <a:spLocks noChangeArrowheads="1"/>
          </p:cNvSpPr>
          <p:nvPr/>
        </p:nvSpPr>
        <p:spPr bwMode="auto">
          <a:xfrm>
            <a:off x="3708400" y="5373688"/>
            <a:ext cx="2160588" cy="503237"/>
          </a:xfrm>
          <a:prstGeom prst="rect">
            <a:avLst/>
          </a:prstGeom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 морозу.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60350"/>
            <a:ext cx="7354887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05475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196975"/>
            <a:ext cx="771525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Воробьи расчирикались - </a:t>
            </a:r>
          </a:p>
        </p:txBody>
      </p:sp>
      <p:pic>
        <p:nvPicPr>
          <p:cNvPr id="28675" name="Picture 4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3132138" y="5373688"/>
            <a:ext cx="223202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 оттепели.</a:t>
            </a:r>
          </a:p>
        </p:txBody>
      </p:sp>
      <p:pic>
        <p:nvPicPr>
          <p:cNvPr id="28677" name="Picture 6" descr="воробь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413" y="1808163"/>
            <a:ext cx="4032250" cy="29908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5480" name="воробь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613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5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191" fill="hold"/>
                                        <p:tgtEl>
                                          <p:spTgt spid="1054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8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480"/>
                </p:tgtEl>
              </p:cMediaNode>
            </p:audio>
          </p:childTnLst>
        </p:cTn>
      </p:par>
    </p:tnLst>
    <p:bldLst>
      <p:bldP spid="1054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60350"/>
            <a:ext cx="7354887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06499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4941888"/>
            <a:ext cx="8964612" cy="1689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Вороны и галки садятся на вершины деревьев -</a:t>
            </a:r>
          </a:p>
        </p:txBody>
      </p:sp>
      <p:pic>
        <p:nvPicPr>
          <p:cNvPr id="29699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3348038" y="5445125"/>
            <a:ext cx="22320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 морозу.</a:t>
            </a:r>
          </a:p>
        </p:txBody>
      </p:sp>
      <p:pic>
        <p:nvPicPr>
          <p:cNvPr id="1065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63738" y="1844675"/>
            <a:ext cx="2263775" cy="29527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6503" name="Picture 10" descr="http://floralworld.ru/gallery/albums/userpics/10003/normal_Galki_2009_897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3800" y="1844675"/>
            <a:ext cx="2281238" cy="29527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60350"/>
            <a:ext cx="7354887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04451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4941888"/>
            <a:ext cx="7643813" cy="825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Синицы поднимают с утра писк - </a:t>
            </a:r>
          </a:p>
        </p:txBody>
      </p:sp>
      <p:pic>
        <p:nvPicPr>
          <p:cNvPr id="30723" name="Picture 4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835150" y="5373688"/>
            <a:ext cx="540067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ожидай мороза.</a:t>
            </a:r>
          </a:p>
        </p:txBody>
      </p:sp>
      <p:pic>
        <p:nvPicPr>
          <p:cNvPr id="30725" name="Picture 6" descr="синичка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8538" y="1836738"/>
            <a:ext cx="4103687" cy="30146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4457" name="синиц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150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4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94" fill="hold"/>
                                        <p:tgtEl>
                                          <p:spTgt spid="104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457"/>
                </p:tgtEl>
              </p:cMediaNode>
            </p:audio>
          </p:childTnLst>
        </p:cTn>
      </p:par>
    </p:tnLst>
    <p:bldLst>
      <p:bldP spid="1044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427913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09571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4941888"/>
            <a:ext cx="8147050" cy="825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Снегирь поёт зимой - </a:t>
            </a:r>
          </a:p>
        </p:txBody>
      </p:sp>
      <p:pic>
        <p:nvPicPr>
          <p:cNvPr id="31747" name="Picture 4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339975" y="5157788"/>
            <a:ext cx="4824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на снег, вьюгу и слякоть.</a:t>
            </a:r>
          </a:p>
        </p:txBody>
      </p:sp>
      <p:pic>
        <p:nvPicPr>
          <p:cNvPr id="31749" name="Picture 6" descr="снегирь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5" y="1808163"/>
            <a:ext cx="4392613" cy="30146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9575" name="снегир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92275" y="1700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9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775" fill="hold"/>
                                        <p:tgtEl>
                                          <p:spTgt spid="1095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7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75"/>
                </p:tgtEl>
              </p:cMediaNode>
            </p:audio>
          </p:childTnLst>
        </p:cTn>
      </p:par>
    </p:tnLst>
    <p:bldLst>
      <p:bldP spid="1095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354888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10595" name="Rectangle 3"/>
          <p:cNvSpPr>
            <a:spLocks noGrp="1"/>
          </p:cNvSpPr>
          <p:nvPr>
            <p:ph type="body" idx="4294967295"/>
          </p:nvPr>
        </p:nvSpPr>
        <p:spPr>
          <a:xfrm>
            <a:off x="1187450" y="4941888"/>
            <a:ext cx="6553200" cy="5365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На ветках изморозь - </a:t>
            </a:r>
          </a:p>
        </p:txBody>
      </p:sp>
      <p:pic>
        <p:nvPicPr>
          <p:cNvPr id="32771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1835150" y="5157788"/>
            <a:ext cx="49688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 хорошей ясной погоде.</a:t>
            </a:r>
          </a:p>
        </p:txBody>
      </p:sp>
      <p:pic>
        <p:nvPicPr>
          <p:cNvPr id="32773" name="Picture 6" descr="иней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1822450"/>
            <a:ext cx="3168650" cy="302736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354888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Народные приметы</a:t>
            </a:r>
          </a:p>
        </p:txBody>
      </p:sp>
      <p:sp>
        <p:nvSpPr>
          <p:cNvPr id="111619" name="Rectangle 3"/>
          <p:cNvSpPr>
            <a:spLocks noGrp="1"/>
          </p:cNvSpPr>
          <p:nvPr>
            <p:ph type="body" idx="4294967295"/>
          </p:nvPr>
        </p:nvSpPr>
        <p:spPr>
          <a:xfrm>
            <a:off x="1258888" y="4941888"/>
            <a:ext cx="6553200" cy="8969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Круги вокруг солнца   - </a:t>
            </a:r>
          </a:p>
        </p:txBody>
      </p:sp>
      <p:pic>
        <p:nvPicPr>
          <p:cNvPr id="33795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3348038" y="5373688"/>
            <a:ext cx="252095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 морозу.</a:t>
            </a:r>
          </a:p>
        </p:txBody>
      </p:sp>
      <p:pic>
        <p:nvPicPr>
          <p:cNvPr id="33797" name="Picture 6" descr="ложное солнц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1797050"/>
            <a:ext cx="4535488" cy="30194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258888" y="549275"/>
            <a:ext cx="7427912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Вторая остановка 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Зимний лес»</a:t>
            </a:r>
          </a:p>
        </p:txBody>
      </p:sp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34819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0" descr="красота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2133600"/>
            <a:ext cx="4967287" cy="331628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16013" y="333375"/>
            <a:ext cx="7499350" cy="954088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Зимние портреты деревьев</a:t>
            </a:r>
          </a:p>
        </p:txBody>
      </p:sp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788" y="1268413"/>
            <a:ext cx="1771650" cy="187166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4005263"/>
            <a:ext cx="1295400" cy="16557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4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550" y="4076700"/>
            <a:ext cx="1296988" cy="1655763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00113" y="1268413"/>
            <a:ext cx="1873250" cy="1778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6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95738" y="1484313"/>
            <a:ext cx="1293812" cy="11525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2477" name="WordArt 13"/>
          <p:cNvSpPr>
            <a:spLocks noChangeArrowheads="1" noChangeShapeType="1" noTextEdit="1"/>
          </p:cNvSpPr>
          <p:nvPr/>
        </p:nvSpPr>
        <p:spPr bwMode="auto">
          <a:xfrm>
            <a:off x="6588125" y="3284538"/>
            <a:ext cx="1296988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липа</a:t>
            </a:r>
          </a:p>
        </p:txBody>
      </p:sp>
      <p:sp>
        <p:nvSpPr>
          <p:cNvPr id="62478" name="WordArt 14"/>
          <p:cNvSpPr>
            <a:spLocks noChangeArrowheads="1" noChangeShapeType="1" noTextEdit="1"/>
          </p:cNvSpPr>
          <p:nvPr/>
        </p:nvSpPr>
        <p:spPr bwMode="auto">
          <a:xfrm>
            <a:off x="6588125" y="5876925"/>
            <a:ext cx="14747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береза</a:t>
            </a:r>
          </a:p>
        </p:txBody>
      </p:sp>
      <p:sp>
        <p:nvSpPr>
          <p:cNvPr id="62479" name="WordArt 15"/>
          <p:cNvSpPr>
            <a:spLocks noChangeArrowheads="1" noChangeShapeType="1" noTextEdit="1"/>
          </p:cNvSpPr>
          <p:nvPr/>
        </p:nvSpPr>
        <p:spPr bwMode="auto">
          <a:xfrm>
            <a:off x="323850" y="5949950"/>
            <a:ext cx="287972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лиственница</a:t>
            </a:r>
          </a:p>
        </p:txBody>
      </p:sp>
      <p:sp>
        <p:nvSpPr>
          <p:cNvPr id="62480" name="WordArt 16"/>
          <p:cNvSpPr>
            <a:spLocks noChangeArrowheads="1" noChangeShapeType="1" noTextEdit="1"/>
          </p:cNvSpPr>
          <p:nvPr/>
        </p:nvSpPr>
        <p:spPr bwMode="auto">
          <a:xfrm>
            <a:off x="3779838" y="3141663"/>
            <a:ext cx="1800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яблоня</a:t>
            </a:r>
          </a:p>
        </p:txBody>
      </p:sp>
      <p:sp>
        <p:nvSpPr>
          <p:cNvPr id="62481" name="WordArt 17"/>
          <p:cNvSpPr>
            <a:spLocks noChangeArrowheads="1" noChangeShapeType="1" noTextEdit="1"/>
          </p:cNvSpPr>
          <p:nvPr/>
        </p:nvSpPr>
        <p:spPr bwMode="auto">
          <a:xfrm>
            <a:off x="1258888" y="3213100"/>
            <a:ext cx="9366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дуб</a:t>
            </a:r>
          </a:p>
        </p:txBody>
      </p:sp>
      <p:pic>
        <p:nvPicPr>
          <p:cNvPr id="35852" name="Picture 1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67175" y="4076700"/>
            <a:ext cx="1282700" cy="163988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2483" name="WordArt 19"/>
          <p:cNvSpPr>
            <a:spLocks noChangeArrowheads="1" noChangeShapeType="1" noTextEdit="1"/>
          </p:cNvSpPr>
          <p:nvPr/>
        </p:nvSpPr>
        <p:spPr bwMode="auto">
          <a:xfrm>
            <a:off x="4211638" y="6021388"/>
            <a:ext cx="9366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ель</a:t>
            </a:r>
          </a:p>
        </p:txBody>
      </p:sp>
      <p:pic>
        <p:nvPicPr>
          <p:cNvPr id="35854" name="Picture 22" descr="MC900355857[1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7" grpId="0" animBg="1"/>
      <p:bldP spid="62478" grpId="0" animBg="1"/>
      <p:bldP spid="62479" grpId="0" animBg="1"/>
      <p:bldP spid="62480" grpId="0" animBg="1"/>
      <p:bldP spid="62481" grpId="0" animBg="1"/>
      <p:bldP spid="6248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60350"/>
            <a:ext cx="7354887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1412875"/>
            <a:ext cx="771525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mtClean="0"/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Клесты строят на ели гнёзда и выводят птенцов.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36867" name="Picture 8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9" descr="клес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4438" y="1773238"/>
            <a:ext cx="4032250" cy="3024187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65805353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1989138"/>
            <a:ext cx="5329238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1" name="WordArt 7"/>
          <p:cNvSpPr>
            <a:spLocks noChangeArrowheads="1" noChangeShapeType="1" noTextEdit="1"/>
          </p:cNvSpPr>
          <p:nvPr/>
        </p:nvSpPr>
        <p:spPr bwMode="auto">
          <a:xfrm>
            <a:off x="2916238" y="549275"/>
            <a:ext cx="3168650" cy="1038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Monotype Corsiva"/>
              </a:rPr>
              <a:t>ЗИМА</a:t>
            </a:r>
          </a:p>
        </p:txBody>
      </p:sp>
      <p:pic>
        <p:nvPicPr>
          <p:cNvPr id="19459" name="Picture 11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11188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3491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484313"/>
            <a:ext cx="8362950" cy="45259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Полёвки  и лесные мыши лакомятся семенами  еловых шишек.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37891" name="Picture 6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7" descr="мыш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1795463"/>
            <a:ext cx="4537075" cy="30257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11188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052513"/>
            <a:ext cx="8147050" cy="452596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А в ельнике мышей караулят филины.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b="1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38915" name="Picture 4" descr="фили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773238"/>
            <a:ext cx="4535487" cy="30162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38916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484313"/>
            <a:ext cx="8218487" cy="452596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Медведи любят устраивать берлоги под елями.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39939" name="Picture 6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7" descr="мишш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1773238"/>
            <a:ext cx="4537075" cy="3024187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125538"/>
            <a:ext cx="8147050" cy="48529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Синицы поедают насекомых на стволах елей.</a:t>
            </a:r>
          </a:p>
        </p:txBody>
      </p:sp>
      <p:pic>
        <p:nvPicPr>
          <p:cNvPr id="4096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775" y="1773238"/>
            <a:ext cx="3168650" cy="30416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40964" name="Picture 7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052513"/>
            <a:ext cx="8147050" cy="452596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Белки вытаскивают семена из шишек елей.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4198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1844675"/>
            <a:ext cx="3887787" cy="301148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41988" name="Picture 7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052513"/>
            <a:ext cx="8147050" cy="452596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Кору ели едят еловые усачи и короеды</a:t>
            </a:r>
            <a:r>
              <a:rPr lang="ru-RU" b="1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43011" name="Picture 4" descr="еловый уса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1773238"/>
            <a:ext cx="4392612" cy="3030537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43012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1484313"/>
            <a:ext cx="7643812" cy="45259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b="1" smtClean="0"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Дятлы любят вытаскивать из стволов елей короедов.</a:t>
            </a:r>
          </a:p>
        </p:txBody>
      </p:sp>
      <p:pic>
        <p:nvPicPr>
          <p:cNvPr id="44035" name="Picture 4" descr="дятел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1844675"/>
            <a:ext cx="4103687" cy="301148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036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836613"/>
            <a:ext cx="8147050" cy="4784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В тенистом еловом лесу растут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       черника                                 кислица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                                                                     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70660" name="Picture 4" descr="2 черни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2492375"/>
            <a:ext cx="3095625" cy="23241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0661" name="Picture 5" descr="кислиц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363" y="2492375"/>
            <a:ext cx="3182937" cy="237648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45061" name="Picture 7" descr="MC900355857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 кем дружит ель?»</a:t>
            </a:r>
          </a:p>
        </p:txBody>
      </p:sp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2268538" y="4941888"/>
            <a:ext cx="4525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Ель дружит и с грибами.</a:t>
            </a:r>
          </a:p>
        </p:txBody>
      </p:sp>
      <p:pic>
        <p:nvPicPr>
          <p:cNvPr id="46083" name="Picture 7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8"/>
          <p:cNvSpPr>
            <a:spLocks noGrp="1"/>
          </p:cNvSpPr>
          <p:nvPr>
            <p:ph type="body" idx="4294967295"/>
          </p:nvPr>
        </p:nvSpPr>
        <p:spPr>
          <a:xfrm>
            <a:off x="2133600" y="1600200"/>
            <a:ext cx="6553200" cy="46370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46085" name="Picture 9" descr="гриб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875" y="1773238"/>
            <a:ext cx="3960813" cy="30099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Пожалей ёлочку!</a:t>
            </a:r>
          </a:p>
        </p:txBody>
      </p:sp>
      <p:pic>
        <p:nvPicPr>
          <p:cNvPr id="47106" name="Picture 4" descr="noviy-god-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1773238"/>
            <a:ext cx="26590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274638"/>
            <a:ext cx="7643812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Упражнение в чистописании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28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Две полоски на снегу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Оставляю на бегу.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Я лечу от них стрелой,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 они опять за мной.</a:t>
            </a: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(- - - -)</a:t>
            </a:r>
          </a:p>
        </p:txBody>
      </p:sp>
      <p:pic>
        <p:nvPicPr>
          <p:cNvPr id="49156" name="Picture 4" descr="MC90030566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916113"/>
            <a:ext cx="26638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1763713" y="1700213"/>
            <a:ext cx="5616575" cy="4319587"/>
          </a:xfrm>
          <a:prstGeom prst="rect">
            <a:avLst/>
          </a:prstGeom>
          <a:solidFill>
            <a:schemeClr val="tx2"/>
          </a:solidFill>
          <a:ln w="38100" cmpd="dbl">
            <a:solidFill>
              <a:srgbClr val="A0D8F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9159" name="Picture 7" descr="C07D43B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205038"/>
            <a:ext cx="4679950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1" descr="MC900355857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uiExpand="1" build="p"/>
      <p:bldP spid="4916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981075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Третья остановка 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Птичья столовая»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b="1" cap="none" smtClean="0">
              <a:solidFill>
                <a:srgbClr val="A0D8F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9" name="Picture 5" descr="http://www.barbariki.ru/images/feeder/22.jpg"/>
          <p:cNvPicPr>
            <a:picLocks noChangeAspect="1" noChangeArrowheads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3287224" y="2139836"/>
            <a:ext cx="2067718" cy="15877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8853" name="WordArt 5"/>
          <p:cNvSpPr>
            <a:spLocks noChangeArrowheads="1" noChangeShapeType="1" noTextEdit="1"/>
          </p:cNvSpPr>
          <p:nvPr/>
        </p:nvSpPr>
        <p:spPr bwMode="auto">
          <a:xfrm>
            <a:off x="2555875" y="5229225"/>
            <a:ext cx="3876675" cy="885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spc="120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к...рмушка</a:t>
            </a:r>
          </a:p>
        </p:txBody>
      </p:sp>
      <p:pic>
        <p:nvPicPr>
          <p:cNvPr id="1031" name="Picture 7" descr="http://www.barbariki.ru/images/feeder/1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6378700" y="2138981"/>
            <a:ext cx="2005239" cy="14450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619999" y="3725822"/>
            <a:ext cx="1816774" cy="402238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3" name="Picture 9" descr="http://www.barbariki.ru/images/feeder/2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617645" y="2101687"/>
            <a:ext cx="2000410" cy="144160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35" name="Picture 11" descr="http://www.barbariki.ru/images/feeder/17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6452504" y="3800555"/>
            <a:ext cx="1997345" cy="199803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2916238" y="5229225"/>
            <a:ext cx="576262" cy="719138"/>
          </a:xfrm>
          <a:prstGeom prst="rect">
            <a:avLst/>
          </a:prstGeom>
          <a:solidFill>
            <a:srgbClr val="5A40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Tahoma" pitchFamily="34" charset="0"/>
              </a:rPr>
              <a:t>О</a:t>
            </a:r>
          </a:p>
        </p:txBody>
      </p:sp>
      <p:pic>
        <p:nvPicPr>
          <p:cNvPr id="48137" name="Picture 12" descr="MC900355857[1]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animBg="1"/>
      <p:bldP spid="7885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549275"/>
            <a:ext cx="836295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685800" indent="-685800" algn="ctr" eaLnBrk="1" hangingPunct="1">
              <a:defRPr/>
            </a:pPr>
            <a:r>
              <a:rPr lang="ru-RU" b="1" cap="none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</a:t>
            </a: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«Кто прилетел к кормушке?»</a:t>
            </a:r>
            <a:r>
              <a:rPr lang="ru-RU" b="1" cap="none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cap="none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b="1" cap="none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76263" name="Group 487"/>
          <p:cNvGraphicFramePr>
            <a:graphicFrameLocks noGrp="1"/>
          </p:cNvGraphicFramePr>
          <p:nvPr>
            <p:ph idx="4294967295"/>
          </p:nvPr>
        </p:nvGraphicFramePr>
        <p:xfrm>
          <a:off x="2771775" y="1341438"/>
          <a:ext cx="5843588" cy="4497389"/>
        </p:xfrm>
        <a:graphic>
          <a:graphicData uri="http://schemas.openxmlformats.org/drawingml/2006/table">
            <a:tbl>
              <a:tblPr/>
              <a:tblGrid>
                <a:gridCol w="730250"/>
                <a:gridCol w="730250"/>
                <a:gridCol w="730250"/>
                <a:gridCol w="731838"/>
                <a:gridCol w="730250"/>
                <a:gridCol w="730250"/>
                <a:gridCol w="730250"/>
                <a:gridCol w="730250"/>
              </a:tblGrid>
              <a:tr h="831850"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0263"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17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01713"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8FA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3C1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07" name="WordArt 437"/>
          <p:cNvSpPr>
            <a:spLocks noChangeArrowheads="1" noChangeShapeType="1" noTextEdit="1"/>
          </p:cNvSpPr>
          <p:nvPr/>
        </p:nvSpPr>
        <p:spPr bwMode="auto">
          <a:xfrm>
            <a:off x="2843213" y="1412875"/>
            <a:ext cx="1143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49208" name="WordArt 438"/>
          <p:cNvSpPr>
            <a:spLocks noChangeArrowheads="1" noChangeShapeType="1" noTextEdit="1"/>
          </p:cNvSpPr>
          <p:nvPr/>
        </p:nvSpPr>
        <p:spPr bwMode="auto">
          <a:xfrm>
            <a:off x="2843213" y="2205038"/>
            <a:ext cx="123825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49209" name="WordArt 439"/>
          <p:cNvSpPr>
            <a:spLocks noChangeArrowheads="1" noChangeShapeType="1" noTextEdit="1"/>
          </p:cNvSpPr>
          <p:nvPr/>
        </p:nvSpPr>
        <p:spPr bwMode="auto">
          <a:xfrm>
            <a:off x="3563938" y="3141663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49210" name="WordArt 440"/>
          <p:cNvSpPr>
            <a:spLocks noChangeArrowheads="1" noChangeShapeType="1" noTextEdit="1"/>
          </p:cNvSpPr>
          <p:nvPr/>
        </p:nvSpPr>
        <p:spPr bwMode="auto">
          <a:xfrm>
            <a:off x="3563938" y="4005263"/>
            <a:ext cx="123825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49211" name="WordArt 441"/>
          <p:cNvSpPr>
            <a:spLocks noChangeArrowheads="1" noChangeShapeType="1" noTextEdit="1"/>
          </p:cNvSpPr>
          <p:nvPr/>
        </p:nvSpPr>
        <p:spPr bwMode="auto">
          <a:xfrm>
            <a:off x="2843213" y="4941888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76223" name="Rectangle 447"/>
          <p:cNvSpPr>
            <a:spLocks noChangeArrowheads="1"/>
          </p:cNvSpPr>
          <p:nvPr/>
        </p:nvSpPr>
        <p:spPr bwMode="auto">
          <a:xfrm>
            <a:off x="2916238" y="1700213"/>
            <a:ext cx="503237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2"/>
                </a:solidFill>
                <a:latin typeface="Tahoma" pitchFamily="34" charset="0"/>
              </a:rPr>
              <a:t>с</a:t>
            </a:r>
          </a:p>
        </p:txBody>
      </p:sp>
      <p:sp>
        <p:nvSpPr>
          <p:cNvPr id="76224" name="Rectangle 448"/>
          <p:cNvSpPr>
            <a:spLocks noChangeArrowheads="1"/>
          </p:cNvSpPr>
          <p:nvPr/>
        </p:nvSpPr>
        <p:spPr bwMode="auto">
          <a:xfrm>
            <a:off x="5724525" y="1700213"/>
            <a:ext cx="503238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ц</a:t>
            </a:r>
          </a:p>
        </p:txBody>
      </p:sp>
      <p:sp>
        <p:nvSpPr>
          <p:cNvPr id="76225" name="Rectangle 449"/>
          <p:cNvSpPr>
            <a:spLocks noChangeArrowheads="1"/>
          </p:cNvSpPr>
          <p:nvPr/>
        </p:nvSpPr>
        <p:spPr bwMode="auto">
          <a:xfrm>
            <a:off x="4284663" y="1700213"/>
            <a:ext cx="503237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н</a:t>
            </a:r>
          </a:p>
        </p:txBody>
      </p:sp>
      <p:sp>
        <p:nvSpPr>
          <p:cNvPr id="76226" name="Rectangle 450"/>
          <p:cNvSpPr>
            <a:spLocks noChangeArrowheads="1"/>
          </p:cNvSpPr>
          <p:nvPr/>
        </p:nvSpPr>
        <p:spPr bwMode="auto">
          <a:xfrm>
            <a:off x="6516688" y="3500438"/>
            <a:ext cx="503237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к</a:t>
            </a:r>
          </a:p>
        </p:txBody>
      </p:sp>
      <p:sp>
        <p:nvSpPr>
          <p:cNvPr id="49216" name="Rectangle 451"/>
          <p:cNvSpPr>
            <a:spLocks noChangeArrowheads="1"/>
          </p:cNvSpPr>
          <p:nvPr/>
        </p:nvSpPr>
        <p:spPr bwMode="auto">
          <a:xfrm>
            <a:off x="5076825" y="3429000"/>
            <a:ext cx="503238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217" name="Rectangle 452"/>
          <p:cNvSpPr>
            <a:spLocks noChangeArrowheads="1"/>
          </p:cNvSpPr>
          <p:nvPr/>
        </p:nvSpPr>
        <p:spPr bwMode="auto">
          <a:xfrm>
            <a:off x="3635375" y="3500438"/>
            <a:ext cx="503238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218" name="Rectangle 453"/>
          <p:cNvSpPr>
            <a:spLocks noChangeArrowheads="1"/>
          </p:cNvSpPr>
          <p:nvPr/>
        </p:nvSpPr>
        <p:spPr bwMode="auto">
          <a:xfrm>
            <a:off x="6443663" y="5229225"/>
            <a:ext cx="503237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219" name="Rectangle 454"/>
          <p:cNvSpPr>
            <a:spLocks noChangeArrowheads="1"/>
          </p:cNvSpPr>
          <p:nvPr/>
        </p:nvSpPr>
        <p:spPr bwMode="auto">
          <a:xfrm>
            <a:off x="5076825" y="5157788"/>
            <a:ext cx="503238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220" name="Rectangle 455"/>
          <p:cNvSpPr>
            <a:spLocks noChangeArrowheads="1"/>
          </p:cNvSpPr>
          <p:nvPr/>
        </p:nvSpPr>
        <p:spPr bwMode="auto">
          <a:xfrm>
            <a:off x="3563938" y="5229225"/>
            <a:ext cx="503237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232" name="Rectangle 456"/>
          <p:cNvSpPr>
            <a:spLocks noChangeArrowheads="1"/>
          </p:cNvSpPr>
          <p:nvPr/>
        </p:nvSpPr>
        <p:spPr bwMode="auto">
          <a:xfrm>
            <a:off x="3635375" y="1700213"/>
            <a:ext cx="503238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и</a:t>
            </a:r>
          </a:p>
        </p:txBody>
      </p:sp>
      <p:sp>
        <p:nvSpPr>
          <p:cNvPr id="76233" name="Rectangle 457"/>
          <p:cNvSpPr>
            <a:spLocks noChangeArrowheads="1"/>
          </p:cNvSpPr>
          <p:nvPr/>
        </p:nvSpPr>
        <p:spPr bwMode="auto">
          <a:xfrm>
            <a:off x="6516688" y="1700213"/>
            <a:ext cx="503237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а</a:t>
            </a:r>
          </a:p>
        </p:txBody>
      </p:sp>
      <p:sp>
        <p:nvSpPr>
          <p:cNvPr id="76234" name="Rectangle 458"/>
          <p:cNvSpPr>
            <a:spLocks noChangeArrowheads="1"/>
          </p:cNvSpPr>
          <p:nvPr/>
        </p:nvSpPr>
        <p:spPr bwMode="auto">
          <a:xfrm>
            <a:off x="5076825" y="1700213"/>
            <a:ext cx="503238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и</a:t>
            </a:r>
          </a:p>
        </p:txBody>
      </p:sp>
      <p:sp>
        <p:nvSpPr>
          <p:cNvPr id="76235" name="Rectangle 459"/>
          <p:cNvSpPr>
            <a:spLocks noChangeArrowheads="1"/>
          </p:cNvSpPr>
          <p:nvPr/>
        </p:nvSpPr>
        <p:spPr bwMode="auto">
          <a:xfrm>
            <a:off x="2916238" y="2492375"/>
            <a:ext cx="503237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в</a:t>
            </a:r>
          </a:p>
        </p:txBody>
      </p:sp>
      <p:sp>
        <p:nvSpPr>
          <p:cNvPr id="49225" name="Rectangle 460"/>
          <p:cNvSpPr>
            <a:spLocks noChangeArrowheads="1"/>
          </p:cNvSpPr>
          <p:nvPr/>
        </p:nvSpPr>
        <p:spPr bwMode="auto">
          <a:xfrm>
            <a:off x="5076825" y="3429000"/>
            <a:ext cx="503238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237" name="Rectangle 461"/>
          <p:cNvSpPr>
            <a:spLocks noChangeArrowheads="1"/>
          </p:cNvSpPr>
          <p:nvPr/>
        </p:nvSpPr>
        <p:spPr bwMode="auto">
          <a:xfrm>
            <a:off x="4356100" y="2492375"/>
            <a:ext cx="503238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р</a:t>
            </a:r>
          </a:p>
        </p:txBody>
      </p:sp>
      <p:sp>
        <p:nvSpPr>
          <p:cNvPr id="76238" name="Rectangle 462"/>
          <p:cNvSpPr>
            <a:spLocks noChangeArrowheads="1"/>
          </p:cNvSpPr>
          <p:nvPr/>
        </p:nvSpPr>
        <p:spPr bwMode="auto">
          <a:xfrm>
            <a:off x="5076825" y="2492375"/>
            <a:ext cx="503238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39" name="Rectangle 463"/>
          <p:cNvSpPr>
            <a:spLocks noChangeArrowheads="1"/>
          </p:cNvSpPr>
          <p:nvPr/>
        </p:nvSpPr>
        <p:spPr bwMode="auto">
          <a:xfrm>
            <a:off x="5795963" y="2492375"/>
            <a:ext cx="503237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н</a:t>
            </a:r>
          </a:p>
        </p:txBody>
      </p:sp>
      <p:sp>
        <p:nvSpPr>
          <p:cNvPr id="76240" name="Rectangle 464"/>
          <p:cNvSpPr>
            <a:spLocks noChangeArrowheads="1"/>
          </p:cNvSpPr>
          <p:nvPr/>
        </p:nvSpPr>
        <p:spPr bwMode="auto">
          <a:xfrm>
            <a:off x="6516688" y="2492375"/>
            <a:ext cx="503237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а</a:t>
            </a:r>
          </a:p>
        </p:txBody>
      </p:sp>
      <p:sp>
        <p:nvSpPr>
          <p:cNvPr id="76241" name="Rectangle 465"/>
          <p:cNvSpPr>
            <a:spLocks noChangeArrowheads="1"/>
          </p:cNvSpPr>
          <p:nvPr/>
        </p:nvSpPr>
        <p:spPr bwMode="auto">
          <a:xfrm>
            <a:off x="7308850" y="3429000"/>
            <a:ext cx="503238" cy="433388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Tahoma" pitchFamily="34" charset="0"/>
              </a:rPr>
              <a:t>а</a:t>
            </a:r>
          </a:p>
        </p:txBody>
      </p:sp>
      <p:sp>
        <p:nvSpPr>
          <p:cNvPr id="49231" name="Rectangle 466"/>
          <p:cNvSpPr>
            <a:spLocks noChangeArrowheads="1"/>
          </p:cNvSpPr>
          <p:nvPr/>
        </p:nvSpPr>
        <p:spPr bwMode="auto">
          <a:xfrm>
            <a:off x="6516688" y="2997200"/>
            <a:ext cx="503237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243" name="Rectangle 467"/>
          <p:cNvSpPr>
            <a:spLocks noChangeArrowheads="1"/>
          </p:cNvSpPr>
          <p:nvPr/>
        </p:nvSpPr>
        <p:spPr bwMode="auto">
          <a:xfrm>
            <a:off x="5795963" y="3429000"/>
            <a:ext cx="503237" cy="433388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44" name="Rectangle 468"/>
          <p:cNvSpPr>
            <a:spLocks noChangeArrowheads="1"/>
          </p:cNvSpPr>
          <p:nvPr/>
        </p:nvSpPr>
        <p:spPr bwMode="auto">
          <a:xfrm>
            <a:off x="4284663" y="3429000"/>
            <a:ext cx="503237" cy="433388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45" name="Rectangle 469"/>
          <p:cNvSpPr>
            <a:spLocks noChangeArrowheads="1"/>
          </p:cNvSpPr>
          <p:nvPr/>
        </p:nvSpPr>
        <p:spPr bwMode="auto">
          <a:xfrm>
            <a:off x="3563938" y="3429000"/>
            <a:ext cx="503237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с</a:t>
            </a:r>
          </a:p>
        </p:txBody>
      </p:sp>
      <p:sp>
        <p:nvSpPr>
          <p:cNvPr id="76246" name="Rectangle 470"/>
          <p:cNvSpPr>
            <a:spLocks noChangeArrowheads="1"/>
          </p:cNvSpPr>
          <p:nvPr/>
        </p:nvSpPr>
        <p:spPr bwMode="auto">
          <a:xfrm>
            <a:off x="3635375" y="4292600"/>
            <a:ext cx="503238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в</a:t>
            </a:r>
          </a:p>
        </p:txBody>
      </p:sp>
      <p:sp>
        <p:nvSpPr>
          <p:cNvPr id="76247" name="Rectangle 471"/>
          <p:cNvSpPr>
            <a:spLocks noChangeArrowheads="1"/>
          </p:cNvSpPr>
          <p:nvPr/>
        </p:nvSpPr>
        <p:spPr bwMode="auto">
          <a:xfrm>
            <a:off x="4284663" y="4292600"/>
            <a:ext cx="503237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48" name="Rectangle 472"/>
          <p:cNvSpPr>
            <a:spLocks noChangeArrowheads="1"/>
          </p:cNvSpPr>
          <p:nvPr/>
        </p:nvSpPr>
        <p:spPr bwMode="auto">
          <a:xfrm>
            <a:off x="5076825" y="4292600"/>
            <a:ext cx="503238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р</a:t>
            </a:r>
          </a:p>
        </p:txBody>
      </p:sp>
      <p:sp>
        <p:nvSpPr>
          <p:cNvPr id="76249" name="Rectangle 473"/>
          <p:cNvSpPr>
            <a:spLocks noChangeArrowheads="1"/>
          </p:cNvSpPr>
          <p:nvPr/>
        </p:nvSpPr>
        <p:spPr bwMode="auto">
          <a:xfrm>
            <a:off x="5795963" y="4292600"/>
            <a:ext cx="503237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50" name="Rectangle 474"/>
          <p:cNvSpPr>
            <a:spLocks noChangeArrowheads="1"/>
          </p:cNvSpPr>
          <p:nvPr/>
        </p:nvSpPr>
        <p:spPr bwMode="auto">
          <a:xfrm>
            <a:off x="6516688" y="4292600"/>
            <a:ext cx="503237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б</a:t>
            </a:r>
          </a:p>
        </p:txBody>
      </p:sp>
      <p:sp>
        <p:nvSpPr>
          <p:cNvPr id="76251" name="Rectangle 475"/>
          <p:cNvSpPr>
            <a:spLocks noChangeArrowheads="1"/>
          </p:cNvSpPr>
          <p:nvPr/>
        </p:nvSpPr>
        <p:spPr bwMode="auto">
          <a:xfrm>
            <a:off x="7235825" y="4292600"/>
            <a:ext cx="503238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е</a:t>
            </a:r>
          </a:p>
        </p:txBody>
      </p:sp>
      <p:sp>
        <p:nvSpPr>
          <p:cNvPr id="76252" name="Rectangle 476"/>
          <p:cNvSpPr>
            <a:spLocks noChangeArrowheads="1"/>
          </p:cNvSpPr>
          <p:nvPr/>
        </p:nvSpPr>
        <p:spPr bwMode="auto">
          <a:xfrm>
            <a:off x="7956550" y="4292600"/>
            <a:ext cx="503238" cy="4333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й</a:t>
            </a:r>
          </a:p>
        </p:txBody>
      </p:sp>
      <p:sp>
        <p:nvSpPr>
          <p:cNvPr id="76253" name="Rectangle 477"/>
          <p:cNvSpPr>
            <a:spLocks noChangeArrowheads="1"/>
          </p:cNvSpPr>
          <p:nvPr/>
        </p:nvSpPr>
        <p:spPr bwMode="auto">
          <a:xfrm>
            <a:off x="7235825" y="5300663"/>
            <a:ext cx="503238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</a:rPr>
              <a:t>ь</a:t>
            </a:r>
          </a:p>
        </p:txBody>
      </p:sp>
      <p:sp>
        <p:nvSpPr>
          <p:cNvPr id="76254" name="Rectangle 478"/>
          <p:cNvSpPr>
            <a:spLocks noChangeArrowheads="1"/>
          </p:cNvSpPr>
          <p:nvPr/>
        </p:nvSpPr>
        <p:spPr bwMode="auto">
          <a:xfrm>
            <a:off x="6516688" y="5229225"/>
            <a:ext cx="503237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р</a:t>
            </a:r>
          </a:p>
        </p:txBody>
      </p:sp>
      <p:sp>
        <p:nvSpPr>
          <p:cNvPr id="76255" name="Rectangle 479"/>
          <p:cNvSpPr>
            <a:spLocks noChangeArrowheads="1"/>
          </p:cNvSpPr>
          <p:nvPr/>
        </p:nvSpPr>
        <p:spPr bwMode="auto">
          <a:xfrm>
            <a:off x="5795963" y="5300663"/>
            <a:ext cx="503237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и</a:t>
            </a:r>
          </a:p>
        </p:txBody>
      </p:sp>
      <p:sp>
        <p:nvSpPr>
          <p:cNvPr id="76256" name="Rectangle 480"/>
          <p:cNvSpPr>
            <a:spLocks noChangeArrowheads="1"/>
          </p:cNvSpPr>
          <p:nvPr/>
        </p:nvSpPr>
        <p:spPr bwMode="auto">
          <a:xfrm>
            <a:off x="5076825" y="5300663"/>
            <a:ext cx="503238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г</a:t>
            </a:r>
          </a:p>
        </p:txBody>
      </p:sp>
      <p:sp>
        <p:nvSpPr>
          <p:cNvPr id="76257" name="Rectangle 481"/>
          <p:cNvSpPr>
            <a:spLocks noChangeArrowheads="1"/>
          </p:cNvSpPr>
          <p:nvPr/>
        </p:nvSpPr>
        <p:spPr bwMode="auto">
          <a:xfrm>
            <a:off x="4356100" y="5300663"/>
            <a:ext cx="503238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е</a:t>
            </a:r>
          </a:p>
        </p:txBody>
      </p:sp>
      <p:sp>
        <p:nvSpPr>
          <p:cNvPr id="76258" name="Rectangle 482"/>
          <p:cNvSpPr>
            <a:spLocks noChangeArrowheads="1"/>
          </p:cNvSpPr>
          <p:nvPr/>
        </p:nvSpPr>
        <p:spPr bwMode="auto">
          <a:xfrm>
            <a:off x="3563938" y="5300663"/>
            <a:ext cx="503237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н</a:t>
            </a:r>
          </a:p>
        </p:txBody>
      </p:sp>
      <p:sp>
        <p:nvSpPr>
          <p:cNvPr id="76259" name="Rectangle 483"/>
          <p:cNvSpPr>
            <a:spLocks noChangeArrowheads="1"/>
          </p:cNvSpPr>
          <p:nvPr/>
        </p:nvSpPr>
        <p:spPr bwMode="auto">
          <a:xfrm>
            <a:off x="2843213" y="5300663"/>
            <a:ext cx="503237" cy="433387"/>
          </a:xfrm>
          <a:prstGeom prst="rect">
            <a:avLst/>
          </a:prstGeom>
          <a:solidFill>
            <a:srgbClr val="13C1D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с</a:t>
            </a:r>
          </a:p>
        </p:txBody>
      </p:sp>
      <p:sp>
        <p:nvSpPr>
          <p:cNvPr id="76260" name="Rectangle 484"/>
          <p:cNvSpPr>
            <a:spLocks noChangeArrowheads="1"/>
          </p:cNvSpPr>
          <p:nvPr/>
        </p:nvSpPr>
        <p:spPr bwMode="auto">
          <a:xfrm>
            <a:off x="3635375" y="2492375"/>
            <a:ext cx="503238" cy="43338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о</a:t>
            </a:r>
          </a:p>
        </p:txBody>
      </p:sp>
      <p:sp>
        <p:nvSpPr>
          <p:cNvPr id="76261" name="Rectangle 485"/>
          <p:cNvSpPr>
            <a:spLocks noChangeArrowheads="1"/>
          </p:cNvSpPr>
          <p:nvPr/>
        </p:nvSpPr>
        <p:spPr bwMode="auto">
          <a:xfrm>
            <a:off x="5076825" y="3429000"/>
            <a:ext cx="503238" cy="433388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Tahoma" pitchFamily="34" charset="0"/>
              </a:rPr>
              <a:t>р</a:t>
            </a:r>
          </a:p>
        </p:txBody>
      </p:sp>
      <p:sp>
        <p:nvSpPr>
          <p:cNvPr id="49251" name="Rectangle 486"/>
          <p:cNvSpPr>
            <a:spLocks noChangeArrowheads="1"/>
          </p:cNvSpPr>
          <p:nvPr/>
        </p:nvSpPr>
        <p:spPr bwMode="auto">
          <a:xfrm>
            <a:off x="6588125" y="3068638"/>
            <a:ext cx="503238" cy="433387"/>
          </a:xfrm>
          <a:prstGeom prst="rect">
            <a:avLst/>
          </a:prstGeom>
          <a:solidFill>
            <a:srgbClr val="A0D8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6270" name="Picture 494" descr="IMG_098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1341438"/>
            <a:ext cx="1150938" cy="992187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6271" name="Picture 495" descr="IMG_09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1341438"/>
            <a:ext cx="1025525" cy="12509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6272" name="Picture 496" descr="IMG_09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650" y="2492375"/>
            <a:ext cx="1150938" cy="9604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6273" name="Picture 497" descr="IMG_098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3644900"/>
            <a:ext cx="1150938" cy="9604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6274" name="Picture 49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5650" y="4797425"/>
            <a:ext cx="1150938" cy="969963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6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6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6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6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6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6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7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6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6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6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6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6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6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6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6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7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6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6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6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6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6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6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6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6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6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6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6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6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6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7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6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6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6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6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6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6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6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76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6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6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6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6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6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6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6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6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6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2" dur="2000"/>
                                        <p:tgtEl>
                                          <p:spTgt spid="7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6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76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6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6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6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6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6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76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6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6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76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6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6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76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6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6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223" grpId="0" animBg="1"/>
      <p:bldP spid="76224" grpId="0" animBg="1"/>
      <p:bldP spid="76225" grpId="0" animBg="1"/>
      <p:bldP spid="76232" grpId="0" animBg="1"/>
      <p:bldP spid="76233" grpId="0" animBg="1"/>
      <p:bldP spid="76234" grpId="0" animBg="1"/>
      <p:bldP spid="76235" grpId="0" animBg="1"/>
      <p:bldP spid="76237" grpId="0" animBg="1"/>
      <p:bldP spid="76238" grpId="0" animBg="1"/>
      <p:bldP spid="76239" grpId="0" animBg="1"/>
      <p:bldP spid="76240" grpId="0" animBg="1"/>
      <p:bldP spid="76245" grpId="0" animBg="1"/>
      <p:bldP spid="7626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6" descr="Чибис 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2349500"/>
            <a:ext cx="1592262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2349500"/>
            <a:ext cx="15811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838" y="2349500"/>
            <a:ext cx="1597025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80288" y="2349500"/>
            <a:ext cx="1595437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Image2" descr="Описание: Ласточка городска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79613" y="2349500"/>
            <a:ext cx="152717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3"/>
          <p:cNvSpPr txBox="1">
            <a:spLocks noChangeArrowheads="1"/>
          </p:cNvSpPr>
          <p:nvPr/>
        </p:nvSpPr>
        <p:spPr bwMode="auto">
          <a:xfrm>
            <a:off x="684213" y="476250"/>
            <a:ext cx="7921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itchFamily="18" charset="0"/>
              </a:defRPr>
            </a:lvl9pPr>
          </a:lstStyle>
          <a:p>
            <a:pPr algn="ctr">
              <a:defRPr/>
            </a:pPr>
            <a:r>
              <a:rPr lang="ru-RU" sz="4000" b="1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Найди зимующих птиц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4868863"/>
            <a:ext cx="792163" cy="50323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68538" y="4868863"/>
            <a:ext cx="792162" cy="50323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140200" y="4868863"/>
            <a:ext cx="792163" cy="50323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11863" y="4868863"/>
            <a:ext cx="792162" cy="50323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812088" y="4797425"/>
            <a:ext cx="792162" cy="5032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88" name="Picture 17" descr="MC900355857[1]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836613"/>
            <a:ext cx="7427912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Четвёртая остановка 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Снежная избушка»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b="1" cap="none" smtClean="0">
              <a:solidFill>
                <a:srgbClr val="A0D8F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03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5" descr="1-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2133600"/>
            <a:ext cx="4897438" cy="33242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«Чьи следы?»</a:t>
            </a:r>
          </a:p>
        </p:txBody>
      </p:sp>
      <p:pic>
        <p:nvPicPr>
          <p:cNvPr id="85001" name="Рисунок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5445125"/>
            <a:ext cx="1771650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2" name="Рисунок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5445125"/>
            <a:ext cx="17367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3" name="Рисунок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5373688"/>
            <a:ext cx="1751012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4" name="Рисунок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7763" y="5373688"/>
            <a:ext cx="175101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5" name="Рисунок 1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19475" y="3789363"/>
            <a:ext cx="1873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/>
          </a:blip>
          <a:stretch>
            <a:fillRect/>
          </a:stretch>
        </p:blipFill>
        <p:spPr>
          <a:xfrm>
            <a:off x="833707" y="3647388"/>
            <a:ext cx="1427765" cy="132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email">
            <a:extLst/>
          </a:blip>
          <a:stretch>
            <a:fillRect/>
          </a:stretch>
        </p:blipFill>
        <p:spPr>
          <a:xfrm>
            <a:off x="6523629" y="3576073"/>
            <a:ext cx="1498603" cy="1389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email">
            <a:extLst/>
          </a:blip>
          <a:stretch>
            <a:fillRect/>
          </a:stretch>
        </p:blipFill>
        <p:spPr>
          <a:xfrm>
            <a:off x="6525853" y="1487829"/>
            <a:ext cx="1533610" cy="1466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email">
            <a:extLst/>
          </a:blip>
          <a:stretch>
            <a:fillRect/>
          </a:stretch>
        </p:blipFill>
        <p:spPr>
          <a:xfrm>
            <a:off x="765525" y="1631767"/>
            <a:ext cx="1498794" cy="1427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email">
            <a:extLst/>
          </a:blip>
          <a:stretch>
            <a:fillRect/>
          </a:stretch>
        </p:blipFill>
        <p:spPr>
          <a:xfrm>
            <a:off x="3500696" y="1563540"/>
            <a:ext cx="1571044" cy="145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5012" name="WordArt 20"/>
          <p:cNvSpPr>
            <a:spLocks noChangeArrowheads="1" noChangeShapeType="1" noTextEdit="1"/>
          </p:cNvSpPr>
          <p:nvPr/>
        </p:nvSpPr>
        <p:spPr bwMode="auto">
          <a:xfrm>
            <a:off x="3132138" y="4365625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85013" name="WordArt 21"/>
          <p:cNvSpPr>
            <a:spLocks noChangeArrowheads="1" noChangeShapeType="1" noTextEdit="1"/>
          </p:cNvSpPr>
          <p:nvPr/>
        </p:nvSpPr>
        <p:spPr bwMode="auto">
          <a:xfrm>
            <a:off x="5003800" y="6308725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85014" name="WordArt 22"/>
          <p:cNvSpPr>
            <a:spLocks noChangeArrowheads="1" noChangeShapeType="1" noTextEdit="1"/>
          </p:cNvSpPr>
          <p:nvPr/>
        </p:nvSpPr>
        <p:spPr bwMode="auto">
          <a:xfrm>
            <a:off x="3132138" y="6381750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85015" name="WordArt 23"/>
          <p:cNvSpPr>
            <a:spLocks noChangeArrowheads="1" noChangeShapeType="1" noTextEdit="1"/>
          </p:cNvSpPr>
          <p:nvPr/>
        </p:nvSpPr>
        <p:spPr bwMode="auto">
          <a:xfrm>
            <a:off x="1116013" y="6381750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85016" name="WordArt 24"/>
          <p:cNvSpPr>
            <a:spLocks noChangeArrowheads="1" noChangeShapeType="1" noTextEdit="1"/>
          </p:cNvSpPr>
          <p:nvPr/>
        </p:nvSpPr>
        <p:spPr bwMode="auto">
          <a:xfrm>
            <a:off x="7019925" y="6308725"/>
            <a:ext cx="1428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pic>
        <p:nvPicPr>
          <p:cNvPr id="52241" name="Picture 26" descr="MC900355857[1]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5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2" grpId="0" animBg="1"/>
      <p:bldP spid="85013" grpId="0" animBg="1"/>
      <p:bldP spid="85014" grpId="0" animBg="1"/>
      <p:bldP spid="85015" grpId="0" animBg="1"/>
      <p:bldP spid="850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260350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«Кто как зимует»</a:t>
            </a:r>
          </a:p>
        </p:txBody>
      </p:sp>
      <p:sp>
        <p:nvSpPr>
          <p:cNvPr id="88069" name="AutoShape 5"/>
          <p:cNvSpPr>
            <a:spLocks noChangeArrowheads="1"/>
          </p:cNvSpPr>
          <p:nvPr/>
        </p:nvSpPr>
        <p:spPr bwMode="auto">
          <a:xfrm rot="-1657726">
            <a:off x="2916238" y="1989138"/>
            <a:ext cx="2670175" cy="649287"/>
          </a:xfrm>
          <a:prstGeom prst="homePlate">
            <a:avLst>
              <a:gd name="adj" fmla="val 102812"/>
            </a:avLst>
          </a:prstGeom>
          <a:solidFill>
            <a:srgbClr val="A0D8F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  <a:latin typeface="Constantia" pitchFamily="18" charset="0"/>
              </a:rPr>
              <a:t>морозы</a:t>
            </a:r>
          </a:p>
        </p:txBody>
      </p:sp>
      <p:sp>
        <p:nvSpPr>
          <p:cNvPr id="88071" name="AutoShape 7"/>
          <p:cNvSpPr>
            <a:spLocks noChangeArrowheads="1"/>
          </p:cNvSpPr>
          <p:nvPr/>
        </p:nvSpPr>
        <p:spPr bwMode="auto">
          <a:xfrm>
            <a:off x="3203575" y="3500438"/>
            <a:ext cx="2670175" cy="649287"/>
          </a:xfrm>
          <a:prstGeom prst="homePlate">
            <a:avLst>
              <a:gd name="adj" fmla="val 102812"/>
            </a:avLst>
          </a:prstGeom>
          <a:solidFill>
            <a:srgbClr val="A0D8F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accent1"/>
                </a:solidFill>
                <a:latin typeface="Constantia" pitchFamily="18" charset="0"/>
              </a:rPr>
              <a:t>нет корма</a:t>
            </a:r>
          </a:p>
        </p:txBody>
      </p:sp>
      <p:sp>
        <p:nvSpPr>
          <p:cNvPr id="88072" name="AutoShape 8"/>
          <p:cNvSpPr>
            <a:spLocks noChangeArrowheads="1"/>
          </p:cNvSpPr>
          <p:nvPr/>
        </p:nvSpPr>
        <p:spPr bwMode="auto">
          <a:xfrm rot="1018820">
            <a:off x="3059113" y="4868863"/>
            <a:ext cx="2670175" cy="649287"/>
          </a:xfrm>
          <a:prstGeom prst="homePlate">
            <a:avLst>
              <a:gd name="adj" fmla="val 102812"/>
            </a:avLst>
          </a:prstGeom>
          <a:solidFill>
            <a:srgbClr val="A0D8F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accent1"/>
                </a:solidFill>
                <a:latin typeface="Constantia" pitchFamily="18" charset="0"/>
              </a:rPr>
              <a:t>снежный покров</a:t>
            </a:r>
          </a:p>
        </p:txBody>
      </p:sp>
      <p:sp>
        <p:nvSpPr>
          <p:cNvPr id="88073" name="AutoShape 9"/>
          <p:cNvSpPr>
            <a:spLocks noChangeArrowheads="1"/>
          </p:cNvSpPr>
          <p:nvPr/>
        </p:nvSpPr>
        <p:spPr bwMode="auto">
          <a:xfrm>
            <a:off x="6011863" y="1341438"/>
            <a:ext cx="2447925" cy="1295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тёплый мех</a:t>
            </a:r>
          </a:p>
        </p:txBody>
      </p:sp>
      <p:sp>
        <p:nvSpPr>
          <p:cNvPr id="88078" name="AutoShape 14"/>
          <p:cNvSpPr>
            <a:spLocks noChangeArrowheads="1"/>
          </p:cNvSpPr>
          <p:nvPr/>
        </p:nvSpPr>
        <p:spPr bwMode="auto">
          <a:xfrm>
            <a:off x="6011863" y="4652963"/>
            <a:ext cx="2447925" cy="1295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смена окраски</a:t>
            </a:r>
          </a:p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шерсти </a:t>
            </a:r>
          </a:p>
        </p:txBody>
      </p:sp>
      <p:pic>
        <p:nvPicPr>
          <p:cNvPr id="3078" name="Picture 6" descr="http://www.koreiz.ru/watercolor/thumbs/200311090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304894" y="3207114"/>
            <a:ext cx="2531100" cy="1725180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softRound"/>
            <a:contourClr>
              <a:srgbClr val="333333"/>
            </a:contourClr>
          </a:sp3d>
          <a:extLst/>
        </p:spPr>
      </p:pic>
      <p:sp>
        <p:nvSpPr>
          <p:cNvPr id="53256" name="WordArt 18"/>
          <p:cNvSpPr>
            <a:spLocks noChangeArrowheads="1" noChangeShapeType="1" noTextEdit="1"/>
          </p:cNvSpPr>
          <p:nvPr/>
        </p:nvSpPr>
        <p:spPr bwMode="auto">
          <a:xfrm>
            <a:off x="827088" y="2852738"/>
            <a:ext cx="1512887" cy="533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зима</a:t>
            </a:r>
          </a:p>
        </p:txBody>
      </p:sp>
      <p:pic>
        <p:nvPicPr>
          <p:cNvPr id="53257" name="Picture 20" descr="MC900355857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85" name="AutoShape 21"/>
          <p:cNvSpPr>
            <a:spLocks noChangeArrowheads="1"/>
          </p:cNvSpPr>
          <p:nvPr/>
        </p:nvSpPr>
        <p:spPr bwMode="auto">
          <a:xfrm>
            <a:off x="6084888" y="2997200"/>
            <a:ext cx="2447925" cy="1295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перебираются </a:t>
            </a:r>
          </a:p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к жилью </a:t>
            </a:r>
          </a:p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человека</a:t>
            </a:r>
          </a:p>
        </p:txBody>
      </p:sp>
      <p:sp>
        <p:nvSpPr>
          <p:cNvPr id="88086" name="AutoShape 22"/>
          <p:cNvSpPr>
            <a:spLocks noChangeArrowheads="1"/>
          </p:cNvSpPr>
          <p:nvPr/>
        </p:nvSpPr>
        <p:spPr bwMode="auto">
          <a:xfrm>
            <a:off x="6084888" y="2997200"/>
            <a:ext cx="2447925" cy="1295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залегают </a:t>
            </a:r>
          </a:p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в спячку</a:t>
            </a:r>
          </a:p>
        </p:txBody>
      </p:sp>
      <p:sp>
        <p:nvSpPr>
          <p:cNvPr id="88087" name="AutoShape 23"/>
          <p:cNvSpPr>
            <a:spLocks noChangeArrowheads="1"/>
          </p:cNvSpPr>
          <p:nvPr/>
        </p:nvSpPr>
        <p:spPr bwMode="auto">
          <a:xfrm>
            <a:off x="6011863" y="2997200"/>
            <a:ext cx="2447925" cy="1295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делают запасы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8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8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  <p:bldP spid="88071" grpId="0" animBg="1"/>
      <p:bldP spid="88072" grpId="0" animBg="1"/>
      <p:bldP spid="88073" grpId="0" animBg="1"/>
      <p:bldP spid="88078" grpId="0" animBg="1"/>
      <p:bldP spid="88085" grpId="0" animBg="1"/>
      <p:bldP spid="88086" grpId="0" animBg="1"/>
      <p:bldP spid="88086" grpId="1" animBg="1"/>
      <p:bldP spid="88087" grpId="0" animBg="1"/>
      <p:bldP spid="8808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549275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Подумай!»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cap="none" smtClean="0">
              <a:solidFill>
                <a:srgbClr val="A0D8FA"/>
              </a:solidFill>
            </a:endParaRPr>
          </a:p>
        </p:txBody>
      </p:sp>
      <p:sp>
        <p:nvSpPr>
          <p:cNvPr id="54274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00200"/>
            <a:ext cx="8147050" cy="4525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A0D8FA"/>
                </a:solidFill>
                <a:latin typeface="Constantia" pitchFamily="18" charset="0"/>
              </a:rPr>
              <a:t>В каких словах пишется мягкий знак?</a:t>
            </a:r>
            <a:endParaRPr lang="ru-RU" sz="3200" b="1" i="1" smtClean="0">
              <a:latin typeface="Constantia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3200" b="1" i="1" smtClean="0">
              <a:latin typeface="Constantia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4800" b="1" i="1" smtClean="0">
                <a:latin typeface="Calibri" pitchFamily="34" charset="0"/>
              </a:rPr>
              <a:t>Медвед</a:t>
            </a:r>
            <a:r>
              <a:rPr lang="ru-RU" sz="4800" b="1" i="1" smtClean="0">
                <a:latin typeface="Constantia" pitchFamily="18" charset="0"/>
              </a:rPr>
              <a:t>    , заяц    , лос    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800" b="1" i="1" smtClean="0">
                <a:latin typeface="Constantia" pitchFamily="18" charset="0"/>
              </a:rPr>
              <a:t>волк    , кабан    , олен    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800" b="1" i="1" smtClean="0">
                <a:latin typeface="Constantia" pitchFamily="18" charset="0"/>
              </a:rPr>
              <a:t>ёжик   .</a:t>
            </a:r>
          </a:p>
        </p:txBody>
      </p:sp>
      <p:sp>
        <p:nvSpPr>
          <p:cNvPr id="90116" name="WordArt 4"/>
          <p:cNvSpPr>
            <a:spLocks noChangeArrowheads="1" noChangeShapeType="1" noTextEdit="1"/>
          </p:cNvSpPr>
          <p:nvPr/>
        </p:nvSpPr>
        <p:spPr bwMode="auto">
          <a:xfrm>
            <a:off x="5148263" y="4941888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17" name="WordArt 5"/>
          <p:cNvSpPr>
            <a:spLocks noChangeArrowheads="1" noChangeShapeType="1" noTextEdit="1"/>
          </p:cNvSpPr>
          <p:nvPr/>
        </p:nvSpPr>
        <p:spPr bwMode="auto">
          <a:xfrm>
            <a:off x="7451725" y="4005263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18" name="WordArt 6"/>
          <p:cNvSpPr>
            <a:spLocks noChangeArrowheads="1" noChangeShapeType="1" noTextEdit="1"/>
          </p:cNvSpPr>
          <p:nvPr/>
        </p:nvSpPr>
        <p:spPr bwMode="auto">
          <a:xfrm>
            <a:off x="5219700" y="4005263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19" name="WordArt 7"/>
          <p:cNvSpPr>
            <a:spLocks noChangeArrowheads="1" noChangeShapeType="1" noTextEdit="1"/>
          </p:cNvSpPr>
          <p:nvPr/>
        </p:nvSpPr>
        <p:spPr bwMode="auto">
          <a:xfrm>
            <a:off x="2627313" y="4005263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20" name="WordArt 8"/>
          <p:cNvSpPr>
            <a:spLocks noChangeArrowheads="1" noChangeShapeType="1" noTextEdit="1"/>
          </p:cNvSpPr>
          <p:nvPr/>
        </p:nvSpPr>
        <p:spPr bwMode="auto">
          <a:xfrm>
            <a:off x="7524750" y="3141663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21" name="WordArt 9"/>
          <p:cNvSpPr>
            <a:spLocks noChangeArrowheads="1" noChangeShapeType="1" noTextEdit="1"/>
          </p:cNvSpPr>
          <p:nvPr/>
        </p:nvSpPr>
        <p:spPr bwMode="auto">
          <a:xfrm>
            <a:off x="5651500" y="3141663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22" name="WordArt 10"/>
          <p:cNvSpPr>
            <a:spLocks noChangeArrowheads="1" noChangeShapeType="1" noTextEdit="1"/>
          </p:cNvSpPr>
          <p:nvPr/>
        </p:nvSpPr>
        <p:spPr bwMode="auto">
          <a:xfrm>
            <a:off x="3492500" y="3068638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?</a:t>
            </a:r>
          </a:p>
        </p:txBody>
      </p:sp>
      <p:sp>
        <p:nvSpPr>
          <p:cNvPr id="90123" name="WordArt 11"/>
          <p:cNvSpPr>
            <a:spLocks noChangeArrowheads="1" noChangeShapeType="1" noTextEdit="1"/>
          </p:cNvSpPr>
          <p:nvPr/>
        </p:nvSpPr>
        <p:spPr bwMode="auto">
          <a:xfrm>
            <a:off x="7451725" y="3933825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ь</a:t>
            </a:r>
          </a:p>
        </p:txBody>
      </p:sp>
      <p:sp>
        <p:nvSpPr>
          <p:cNvPr id="90124" name="WordArt 12"/>
          <p:cNvSpPr>
            <a:spLocks noChangeArrowheads="1" noChangeShapeType="1" noTextEdit="1"/>
          </p:cNvSpPr>
          <p:nvPr/>
        </p:nvSpPr>
        <p:spPr bwMode="auto">
          <a:xfrm>
            <a:off x="7596188" y="2997200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ь</a:t>
            </a:r>
          </a:p>
        </p:txBody>
      </p:sp>
      <p:sp>
        <p:nvSpPr>
          <p:cNvPr id="90125" name="WordArt 13"/>
          <p:cNvSpPr>
            <a:spLocks noChangeArrowheads="1" noChangeShapeType="1" noTextEdit="1"/>
          </p:cNvSpPr>
          <p:nvPr/>
        </p:nvSpPr>
        <p:spPr bwMode="auto">
          <a:xfrm>
            <a:off x="3492500" y="2924175"/>
            <a:ext cx="2762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ь</a:t>
            </a:r>
          </a:p>
        </p:txBody>
      </p:sp>
      <p:pic>
        <p:nvPicPr>
          <p:cNvPr id="54285" name="Picture 16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nimBg="1"/>
      <p:bldP spid="90117" grpId="0" animBg="1"/>
      <p:bldP spid="90118" grpId="0" animBg="1"/>
      <p:bldP spid="90119" grpId="0" animBg="1"/>
      <p:bldP spid="90120" grpId="0" animBg="1"/>
      <p:bldP spid="90121" grpId="0" animBg="1"/>
      <p:bldP spid="90122" grpId="0" animBg="1"/>
      <p:bldP spid="90123" grpId="0" animBg="1"/>
      <p:bldP spid="90124" grpId="0" animBg="1"/>
      <p:bldP spid="901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 idx="429496729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«Здравствуй, гостья Зима!»</a:t>
            </a:r>
          </a:p>
        </p:txBody>
      </p:sp>
      <p:pic>
        <p:nvPicPr>
          <p:cNvPr id="55298" name="Picture 4" descr="4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675" y="2060575"/>
            <a:ext cx="26543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/>
          </p:cNvSpPr>
          <p:nvPr>
            <p:ph type="title" idx="429496729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Поэты и писатели о зиме</a:t>
            </a:r>
          </a:p>
        </p:txBody>
      </p:sp>
      <p:sp>
        <p:nvSpPr>
          <p:cNvPr id="5632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6323" name="Picture 4" descr="55aa7de2482bdbb60dbccf934d250db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8400" y="1412875"/>
            <a:ext cx="1411288" cy="20161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4" name="Picture 6" descr="193e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663" y="4076700"/>
            <a:ext cx="1422400" cy="201453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5" name="Picture 7" descr="100356719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1412875"/>
            <a:ext cx="1393825" cy="20161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6" name="Picture 8" descr="327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08400" y="4076700"/>
            <a:ext cx="1397000" cy="201453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7" name="Picture 9" descr="pushkin-zimnaa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72225" y="1412875"/>
            <a:ext cx="1384300" cy="20161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8" name="Picture 10" descr="Vremena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42988" y="4076700"/>
            <a:ext cx="1382712" cy="20161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9" name="Picture 11" descr="MC900355857[1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87450" y="620713"/>
            <a:ext cx="7354888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Проверь себя!</a:t>
            </a:r>
            <a:br>
              <a:rPr lang="ru-RU" sz="44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400" b="1" cap="none" smtClean="0">
              <a:solidFill>
                <a:srgbClr val="A0D8F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8787" name="Rectangle 3"/>
          <p:cNvSpPr>
            <a:spLocks noGrp="1"/>
          </p:cNvSpPr>
          <p:nvPr>
            <p:ph type="body" idx="4294967295"/>
          </p:nvPr>
        </p:nvSpPr>
        <p:spPr>
          <a:xfrm>
            <a:off x="1547813" y="1600200"/>
            <a:ext cx="7138987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smtClean="0">
                <a:latin typeface="Cambria" pitchFamily="18" charset="0"/>
              </a:rPr>
              <a:t>  </a:t>
            </a: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1. А</a:t>
            </a:r>
          </a:p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 2. А</a:t>
            </a:r>
          </a:p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 3. Б</a:t>
            </a:r>
          </a:p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 4. Б</a:t>
            </a:r>
          </a:p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  5. А</a:t>
            </a:r>
          </a:p>
        </p:txBody>
      </p:sp>
      <p:pic>
        <p:nvPicPr>
          <p:cNvPr id="57347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9" name="Picture 5" descr="клест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8400" y="2133600"/>
            <a:ext cx="4535488" cy="327501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499350" cy="1152525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Здравствуй, Зимняя страна!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4" descr="0_31f99_d09a3803_XL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2060575"/>
            <a:ext cx="4537075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87450" y="274638"/>
            <a:ext cx="7499350" cy="2290762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Автор презентации</a:t>
            </a:r>
            <a:br>
              <a:rPr lang="ru-RU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учитель начальных классов </a:t>
            </a:r>
            <a:br>
              <a:rPr lang="ru-RU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Онегина Г.В.</a:t>
            </a:r>
          </a:p>
        </p:txBody>
      </p:sp>
      <p:sp>
        <p:nvSpPr>
          <p:cNvPr id="119811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3141663"/>
            <a:ext cx="7427913" cy="27352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Презентация является электронным приложением к интегрированному уроку окружающего мира, русского языка и внеклассного чтения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во 2 классе</a:t>
            </a:r>
          </a:p>
        </p:txBody>
      </p:sp>
      <p:pic>
        <p:nvPicPr>
          <p:cNvPr id="58371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258888" y="549275"/>
            <a:ext cx="7427912" cy="719138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8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презентации использовались интернет-ресурсы:</a:t>
            </a:r>
            <a:br>
              <a:rPr lang="ru-RU" sz="28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800" b="1" cap="none" smtClean="0">
              <a:solidFill>
                <a:srgbClr val="A0D8F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9394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8218487" cy="5040312"/>
          </a:xfrm>
        </p:spPr>
        <p:txBody>
          <a:bodyPr/>
          <a:lstStyle/>
          <a:p>
            <a:pPr eaLnBrk="1" hangingPunct="1"/>
            <a:r>
              <a:rPr lang="en-US" sz="1400" b="1" smtClean="0">
                <a:latin typeface="Calibri" pitchFamily="34" charset="0"/>
              </a:rPr>
              <a:t>Viki.rdf.ru</a:t>
            </a: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2"/>
              </a:rPr>
              <a:t>http://zvuki-tut.narod.ru/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3"/>
              </a:rPr>
              <a:t>http://www.flickr.com/groups/flickua/discuss/72157613324172239/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4"/>
              </a:rPr>
              <a:t>http://fotki.yandex.ru/users/asterya/view/185710/?page=0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5"/>
              </a:rPr>
              <a:t>http://fotki.yandex.ru/users/nefaz-kamaz-avtomagnat/view/422394/?page=47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</a:rPr>
              <a:t>http://21region.org/sections/photo/56275-s-pervym-dnem-zimy55-foto.html 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6"/>
              </a:rPr>
              <a:t>http://fotki.yandex.ru/users/msm2206-msm/view/433900/?page=0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7"/>
              </a:rPr>
              <a:t>http://www.liveinternet.ru/users/tisulya/post148032572/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8"/>
              </a:rPr>
              <a:t>http://www.mota.ru/wallpapers/crop/id/29996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9"/>
              </a:rPr>
              <a:t>http://glav-ryba.livejournal.com/191266.html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10"/>
              </a:rPr>
              <a:t>http://nevsedoma.com.ua/index.php?newsid=29115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11"/>
              </a:rPr>
              <a:t>http://fototelegraf.ru/?p=110119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r>
              <a:rPr lang="ru-RU" sz="1400" b="1" smtClean="0">
                <a:latin typeface="Calibri" pitchFamily="34" charset="0"/>
                <a:hlinkClick r:id="rId12"/>
              </a:rPr>
              <a:t>http://clubs.ya.ru/4611686018427452811/</a:t>
            </a:r>
            <a:r>
              <a:rPr lang="ru-RU" sz="1400" b="1" smtClean="0">
                <a:latin typeface="Calibri" pitchFamily="34" charset="0"/>
              </a:rPr>
              <a:t> </a:t>
            </a:r>
            <a:endParaRPr lang="en-US" sz="1400" b="1" smtClean="0">
              <a:latin typeface="Calibri" pitchFamily="34" charset="0"/>
            </a:endParaRPr>
          </a:p>
          <a:p>
            <a:pPr eaLnBrk="1" hangingPunct="1"/>
            <a:endParaRPr lang="ru-RU" sz="1400" b="1" smtClean="0">
              <a:latin typeface="Calibri" pitchFamily="34" charset="0"/>
            </a:endParaRPr>
          </a:p>
        </p:txBody>
      </p:sp>
      <p:pic>
        <p:nvPicPr>
          <p:cNvPr id="59395" name="Picture 4" descr="MC900355857[1]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11188" y="549275"/>
            <a:ext cx="815340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Первая остановка </a:t>
            </a:r>
            <a:b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В гостях у Непогодушки»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600200"/>
            <a:ext cx="8147050" cy="4525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z="2800" smtClean="0">
              <a:solidFill>
                <a:srgbClr val="DDD9C3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22531" name="Picture 4" descr="MC90035585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метелиц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1989138"/>
            <a:ext cx="2982912" cy="36703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549275"/>
            <a:ext cx="7427913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«Отгадай название зимнего месяца»</a:t>
            </a:r>
          </a:p>
        </p:txBody>
      </p:sp>
      <p:sp>
        <p:nvSpPr>
          <p:cNvPr id="23554" name="WordArt 6"/>
          <p:cNvSpPr>
            <a:spLocks noChangeArrowheads="1" noChangeShapeType="1" noTextEdit="1"/>
          </p:cNvSpPr>
          <p:nvPr/>
        </p:nvSpPr>
        <p:spPr bwMode="auto">
          <a:xfrm>
            <a:off x="1692275" y="5876925"/>
            <a:ext cx="594360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год завершает, зиму начинает.</a:t>
            </a:r>
          </a:p>
        </p:txBody>
      </p:sp>
      <p:sp>
        <p:nvSpPr>
          <p:cNvPr id="53261" name="WordArt 13"/>
          <p:cNvSpPr>
            <a:spLocks noChangeArrowheads="1" noChangeShapeType="1" noTextEdit="1"/>
          </p:cNvSpPr>
          <p:nvPr/>
        </p:nvSpPr>
        <p:spPr bwMode="auto">
          <a:xfrm>
            <a:off x="1116013" y="6021388"/>
            <a:ext cx="342900" cy="198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...</a:t>
            </a:r>
          </a:p>
        </p:txBody>
      </p:sp>
      <p:pic>
        <p:nvPicPr>
          <p:cNvPr id="23556" name="Picture 16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358662" y="4980357"/>
            <a:ext cx="2138930" cy="6775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ДЕКАБРЬ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23558" name="Picture 20" descr="декабрь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1968500"/>
            <a:ext cx="3887787" cy="290036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53269" name="Декабрь (mp3cut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1050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3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566" fill="hold"/>
                                        <p:tgtEl>
                                          <p:spTgt spid="53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69"/>
                </p:tgtEl>
              </p:cMediaNode>
            </p:audio>
          </p:childTnLst>
        </p:cTn>
      </p:par>
    </p:tnLst>
    <p:bldLst>
      <p:bldP spid="532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549275"/>
            <a:ext cx="749935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«Отгадай название зимнего месяца»</a:t>
            </a:r>
          </a:p>
        </p:txBody>
      </p:sp>
      <p:pic>
        <p:nvPicPr>
          <p:cNvPr id="24578" name="Picture 4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WordArt 5"/>
          <p:cNvSpPr>
            <a:spLocks noChangeArrowheads="1" noChangeShapeType="1" noTextEdit="1"/>
          </p:cNvSpPr>
          <p:nvPr/>
        </p:nvSpPr>
        <p:spPr bwMode="auto">
          <a:xfrm>
            <a:off x="1116013" y="6021388"/>
            <a:ext cx="342900" cy="198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...</a:t>
            </a:r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1619250" y="5876925"/>
            <a:ext cx="58102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году начало, зиме середина.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55962" y="4973404"/>
            <a:ext cx="2133340" cy="6449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ЯНВАРЬ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24582" name="Picture 10" descr="зимуш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1973263"/>
            <a:ext cx="3816350" cy="28956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3436" name="Январь (mp3cut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1050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3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4577" fill="hold"/>
                                        <p:tgtEl>
                                          <p:spTgt spid="103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3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36"/>
                </p:tgtEl>
              </p:cMediaNode>
            </p:audio>
          </p:childTnLst>
        </p:cTn>
      </p:par>
    </p:tnLst>
    <p:bldLst>
      <p:bldP spid="1034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042988" y="549275"/>
            <a:ext cx="7427912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«Отгадай название зимнего месяца»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2051050" y="1628775"/>
            <a:ext cx="65532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3" name="Picture 4" descr="MC90035585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9" name="WordArt 5"/>
          <p:cNvSpPr>
            <a:spLocks noChangeArrowheads="1" noChangeShapeType="1" noTextEdit="1"/>
          </p:cNvSpPr>
          <p:nvPr/>
        </p:nvSpPr>
        <p:spPr bwMode="auto">
          <a:xfrm>
            <a:off x="2700338" y="6021388"/>
            <a:ext cx="3429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...</a:t>
            </a:r>
          </a:p>
        </p:txBody>
      </p:sp>
      <p:sp>
        <p:nvSpPr>
          <p:cNvPr id="25605" name="WordArt 6"/>
          <p:cNvSpPr>
            <a:spLocks noChangeArrowheads="1" noChangeShapeType="1" noTextEdit="1"/>
          </p:cNvSpPr>
          <p:nvPr/>
        </p:nvSpPr>
        <p:spPr bwMode="auto">
          <a:xfrm>
            <a:off x="3203575" y="5876925"/>
            <a:ext cx="34099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 spc="64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к весне поворот.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03561" y="4973638"/>
            <a:ext cx="248209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ФЕВРАЛЬ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25607" name="Picture 9" descr="з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413" y="1963738"/>
            <a:ext cx="3960812" cy="29051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8554" name="февраль (mp3cut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613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8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474" fill="hold"/>
                                        <p:tgtEl>
                                          <p:spTgt spid="1085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5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54"/>
                </p:tgtEl>
              </p:cMediaNode>
            </p:audio>
          </p:childTnLst>
        </p:cTn>
      </p:par>
    </p:tnLst>
    <p:bldLst>
      <p:bldP spid="1085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87450" y="549275"/>
            <a:ext cx="7499350" cy="1143000"/>
          </a:xfrm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000" b="1" cap="none" smtClean="0">
                <a:solidFill>
                  <a:srgbClr val="A0D8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Зимние явления в неживой природе</a:t>
            </a:r>
          </a:p>
        </p:txBody>
      </p:sp>
      <p:sp>
        <p:nvSpPr>
          <p:cNvPr id="26626" name="WordArt 8"/>
          <p:cNvSpPr>
            <a:spLocks noChangeArrowheads="1" noChangeShapeType="1" noTextEdit="1"/>
          </p:cNvSpPr>
          <p:nvPr/>
        </p:nvSpPr>
        <p:spPr bwMode="auto">
          <a:xfrm>
            <a:off x="5219700" y="4868863"/>
            <a:ext cx="23034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снегопад</a:t>
            </a:r>
          </a:p>
        </p:txBody>
      </p:sp>
      <p:sp>
        <p:nvSpPr>
          <p:cNvPr id="26627" name="WordArt 9"/>
          <p:cNvSpPr>
            <a:spLocks noChangeArrowheads="1" noChangeShapeType="1" noTextEdit="1"/>
          </p:cNvSpPr>
          <p:nvPr/>
        </p:nvSpPr>
        <p:spPr bwMode="auto">
          <a:xfrm>
            <a:off x="900113" y="3644900"/>
            <a:ext cx="29527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гололедица</a:t>
            </a:r>
          </a:p>
        </p:txBody>
      </p:sp>
      <p:sp>
        <p:nvSpPr>
          <p:cNvPr id="55306" name="WordArt 10"/>
          <p:cNvSpPr>
            <a:spLocks noChangeArrowheads="1" noChangeShapeType="1" noTextEdit="1"/>
          </p:cNvSpPr>
          <p:nvPr/>
        </p:nvSpPr>
        <p:spPr bwMode="auto">
          <a:xfrm>
            <a:off x="1692275" y="2205038"/>
            <a:ext cx="17272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метель</a:t>
            </a:r>
          </a:p>
        </p:txBody>
      </p:sp>
      <p:sp>
        <p:nvSpPr>
          <p:cNvPr id="26629" name="WordArt 11"/>
          <p:cNvSpPr>
            <a:spLocks noChangeArrowheads="1" noChangeShapeType="1" noTextEdit="1"/>
          </p:cNvSpPr>
          <p:nvPr/>
        </p:nvSpPr>
        <p:spPr bwMode="auto">
          <a:xfrm>
            <a:off x="3779838" y="5805488"/>
            <a:ext cx="13684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иней</a:t>
            </a:r>
          </a:p>
        </p:txBody>
      </p:sp>
      <p:sp>
        <p:nvSpPr>
          <p:cNvPr id="55308" name="WordArt 12"/>
          <p:cNvSpPr>
            <a:spLocks noChangeArrowheads="1" noChangeShapeType="1" noTextEdit="1"/>
          </p:cNvSpPr>
          <p:nvPr/>
        </p:nvSpPr>
        <p:spPr bwMode="auto">
          <a:xfrm>
            <a:off x="5940425" y="3573463"/>
            <a:ext cx="20875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оттепель</a:t>
            </a:r>
          </a:p>
        </p:txBody>
      </p:sp>
      <p:sp>
        <p:nvSpPr>
          <p:cNvPr id="26631" name="WordArt 13"/>
          <p:cNvSpPr>
            <a:spLocks noChangeArrowheads="1" noChangeShapeType="1" noTextEdit="1"/>
          </p:cNvSpPr>
          <p:nvPr/>
        </p:nvSpPr>
        <p:spPr bwMode="auto">
          <a:xfrm>
            <a:off x="5940425" y="2133600"/>
            <a:ext cx="15113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мороз</a:t>
            </a:r>
          </a:p>
        </p:txBody>
      </p:sp>
      <p:sp>
        <p:nvSpPr>
          <p:cNvPr id="55310" name="WordArt 14"/>
          <p:cNvSpPr>
            <a:spLocks noChangeArrowheads="1" noChangeShapeType="1" noTextEdit="1"/>
          </p:cNvSpPr>
          <p:nvPr/>
        </p:nvSpPr>
        <p:spPr bwMode="auto">
          <a:xfrm>
            <a:off x="1331913" y="4941888"/>
            <a:ext cx="244951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изморозь</a:t>
            </a:r>
          </a:p>
        </p:txBody>
      </p:sp>
      <p:pic>
        <p:nvPicPr>
          <p:cNvPr id="55311" name="Picture 15" descr="MC900439774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22050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4" name="Picture 18" descr="MC900439774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3429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5" name="Picture 19" descr="MC900439774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479742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21" descr="MC900355857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15888"/>
            <a:ext cx="118745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C1D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6" grpId="0" animBg="1"/>
      <p:bldP spid="55308" grpId="0" animBg="1"/>
      <p:bldP spid="553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2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3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4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5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6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7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ppt/theme/themeOverride8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TC010258012[[fn=Праздничная тема]]</Template>
  <TotalTime>2164</TotalTime>
  <Words>554</Words>
  <Application>Microsoft Office PowerPoint</Application>
  <PresentationFormat>Экран (4:3)</PresentationFormat>
  <Paragraphs>274</Paragraphs>
  <Slides>41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9" baseType="lpstr">
      <vt:lpstr>Arial</vt:lpstr>
      <vt:lpstr>Constantia</vt:lpstr>
      <vt:lpstr>Century</vt:lpstr>
      <vt:lpstr>Wingdings</vt:lpstr>
      <vt:lpstr>Calibri</vt:lpstr>
      <vt:lpstr>Cambria</vt:lpstr>
      <vt:lpstr>Tahoma</vt:lpstr>
      <vt:lpstr>Celebration</vt:lpstr>
      <vt:lpstr>Интегрированный урок во 2 классе</vt:lpstr>
      <vt:lpstr>Слайд 2</vt:lpstr>
      <vt:lpstr>Упражнение в чистописании</vt:lpstr>
      <vt:lpstr>Здравствуй, Зимняя страна!</vt:lpstr>
      <vt:lpstr>Первая остановка  « В гостях у Непогодушки»</vt:lpstr>
      <vt:lpstr>«Отгадай название зимнего месяца»</vt:lpstr>
      <vt:lpstr>«Отгадай название зимнего месяца»</vt:lpstr>
      <vt:lpstr>«Отгадай название зимнего месяца»</vt:lpstr>
      <vt:lpstr>Зимние явления в неживой природе</vt:lpstr>
      <vt:lpstr>Народные приметы</vt:lpstr>
      <vt:lpstr>Народные приметы</vt:lpstr>
      <vt:lpstr>Народные приметы</vt:lpstr>
      <vt:lpstr>Народные приметы</vt:lpstr>
      <vt:lpstr>Народные приметы</vt:lpstr>
      <vt:lpstr>Народные приметы</vt:lpstr>
      <vt:lpstr>Народные приметы</vt:lpstr>
      <vt:lpstr>Вторая остановка  « Зимний лес»</vt:lpstr>
      <vt:lpstr>Зимние портреты деревьев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«С кем дружит ель?»</vt:lpstr>
      <vt:lpstr>Пожалей ёлочку!</vt:lpstr>
      <vt:lpstr>Третья остановка  « Птичья столовая» </vt:lpstr>
      <vt:lpstr>      «Кто прилетел к кормушке?» </vt:lpstr>
      <vt:lpstr>Слайд 32</vt:lpstr>
      <vt:lpstr>Четвёртая остановка  « Снежная избушка» </vt:lpstr>
      <vt:lpstr>«Чьи следы?»</vt:lpstr>
      <vt:lpstr>«Кто как зимует»</vt:lpstr>
      <vt:lpstr>« Подумай!» </vt:lpstr>
      <vt:lpstr>«Здравствуй, гостья Зима!»</vt:lpstr>
      <vt:lpstr>     Поэты и писатели о зиме</vt:lpstr>
      <vt:lpstr>Проверь себя! </vt:lpstr>
      <vt:lpstr>Автор презентации учитель начальных классов  Онегина Г.В.</vt:lpstr>
      <vt:lpstr>В презентации использовались интернет-ресурсы: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Алексеевна</dc:creator>
  <cp:lastModifiedBy>revaz</cp:lastModifiedBy>
  <cp:revision>104</cp:revision>
  <dcterms:created xsi:type="dcterms:W3CDTF">2011-12-11T08:48:41Z</dcterms:created>
  <dcterms:modified xsi:type="dcterms:W3CDTF">2013-04-16T18:19:20Z</dcterms:modified>
</cp:coreProperties>
</file>