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Override3.xml" ContentType="application/vnd.openxmlformats-officedocument.themeOverride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theme/themeOverride4.xml" ContentType="application/vnd.openxmlformats-officedocument.themeOverr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2.xml" ContentType="application/vnd.openxmlformats-officedocument.themeOverride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319" r:id="rId2"/>
    <p:sldId id="312" r:id="rId3"/>
    <p:sldId id="315" r:id="rId4"/>
    <p:sldId id="317" r:id="rId5"/>
    <p:sldId id="314" r:id="rId6"/>
    <p:sldId id="259" r:id="rId7"/>
    <p:sldId id="299" r:id="rId8"/>
    <p:sldId id="298" r:id="rId9"/>
    <p:sldId id="291" r:id="rId10"/>
    <p:sldId id="307" r:id="rId11"/>
    <p:sldId id="294" r:id="rId12"/>
    <p:sldId id="308" r:id="rId13"/>
    <p:sldId id="295" r:id="rId14"/>
    <p:sldId id="257" r:id="rId15"/>
    <p:sldId id="258" r:id="rId16"/>
    <p:sldId id="261" r:id="rId17"/>
    <p:sldId id="260" r:id="rId18"/>
    <p:sldId id="262" r:id="rId19"/>
    <p:sldId id="263" r:id="rId20"/>
    <p:sldId id="306" r:id="rId21"/>
    <p:sldId id="267" r:id="rId22"/>
    <p:sldId id="300" r:id="rId23"/>
    <p:sldId id="270" r:id="rId24"/>
    <p:sldId id="271" r:id="rId25"/>
    <p:sldId id="272" r:id="rId26"/>
    <p:sldId id="274" r:id="rId27"/>
    <p:sldId id="275" r:id="rId28"/>
    <p:sldId id="313" r:id="rId29"/>
    <p:sldId id="276" r:id="rId30"/>
    <p:sldId id="277" r:id="rId31"/>
    <p:sldId id="278" r:id="rId32"/>
    <p:sldId id="280" r:id="rId33"/>
    <p:sldId id="285" r:id="rId34"/>
    <p:sldId id="281" r:id="rId35"/>
    <p:sldId id="301" r:id="rId36"/>
    <p:sldId id="282" r:id="rId37"/>
    <p:sldId id="283" r:id="rId38"/>
    <p:sldId id="286" r:id="rId39"/>
    <p:sldId id="287" r:id="rId40"/>
    <p:sldId id="309" r:id="rId41"/>
    <p:sldId id="310" r:id="rId42"/>
    <p:sldId id="311" r:id="rId43"/>
    <p:sldId id="288" r:id="rId44"/>
    <p:sldId id="320" r:id="rId4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0033CC"/>
    <a:srgbClr val="CC3399"/>
    <a:srgbClr val="9900CC"/>
    <a:srgbClr val="FF00FF"/>
    <a:srgbClr val="0066FF"/>
    <a:srgbClr val="6600CC"/>
    <a:srgbClr val="66FF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498" y="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5" d="100"/>
        <a:sy n="5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5"/>
          <p:cNvGrpSpPr>
            <a:grpSpLocks/>
          </p:cNvGrpSpPr>
          <p:nvPr/>
        </p:nvGrpSpPr>
        <p:grpSpPr bwMode="auto">
          <a:xfrm>
            <a:off x="0" y="0"/>
            <a:ext cx="1557338" cy="6878638"/>
            <a:chOff x="0" y="-6"/>
            <a:chExt cx="981" cy="4333"/>
          </a:xfrm>
        </p:grpSpPr>
        <p:sp>
          <p:nvSpPr>
            <p:cNvPr id="5" name="Rectangle 6"/>
            <p:cNvSpPr>
              <a:spLocks noChangeArrowheads="1"/>
            </p:cNvSpPr>
            <p:nvPr/>
          </p:nvSpPr>
          <p:spPr bwMode="auto">
            <a:xfrm>
              <a:off x="453" y="2151"/>
              <a:ext cx="114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Rectangle 7"/>
            <p:cNvSpPr>
              <a:spLocks noChangeArrowheads="1"/>
            </p:cNvSpPr>
            <p:nvPr/>
          </p:nvSpPr>
          <p:spPr bwMode="auto">
            <a:xfrm>
              <a:off x="0" y="2151"/>
              <a:ext cx="221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lang="ru-RU" sz="2400"/>
            </a:p>
          </p:txBody>
        </p:sp>
        <p:sp>
          <p:nvSpPr>
            <p:cNvPr id="7" name="Rectangle 8"/>
            <p:cNvSpPr>
              <a:spLocks noChangeArrowheads="1"/>
            </p:cNvSpPr>
            <p:nvPr/>
          </p:nvSpPr>
          <p:spPr bwMode="auto">
            <a:xfrm>
              <a:off x="222" y="2151"/>
              <a:ext cx="231" cy="217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Rectangle 9"/>
            <p:cNvSpPr>
              <a:spLocks noChangeArrowheads="1"/>
            </p:cNvSpPr>
            <p:nvPr/>
          </p:nvSpPr>
          <p:spPr bwMode="auto">
            <a:xfrm>
              <a:off x="567" y="2160"/>
              <a:ext cx="204" cy="2161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lang="ru-RU" sz="2400"/>
            </a:p>
          </p:txBody>
        </p:sp>
        <p:sp>
          <p:nvSpPr>
            <p:cNvPr id="9" name="Freeform 10"/>
            <p:cNvSpPr>
              <a:spLocks/>
            </p:cNvSpPr>
            <p:nvPr/>
          </p:nvSpPr>
          <p:spPr bwMode="auto">
            <a:xfrm>
              <a:off x="222" y="2636"/>
              <a:ext cx="344" cy="647"/>
            </a:xfrm>
            <a:custGeom>
              <a:avLst/>
              <a:gdLst>
                <a:gd name="T0" fmla="*/ 343 w 344"/>
                <a:gd name="T1" fmla="*/ 52 h 647"/>
                <a:gd name="T2" fmla="*/ 343 w 344"/>
                <a:gd name="T3" fmla="*/ 194 h 647"/>
                <a:gd name="T4" fmla="*/ 335 w 344"/>
                <a:gd name="T5" fmla="*/ 188 h 647"/>
                <a:gd name="T6" fmla="*/ 315 w 344"/>
                <a:gd name="T7" fmla="*/ 188 h 647"/>
                <a:gd name="T8" fmla="*/ 300 w 344"/>
                <a:gd name="T9" fmla="*/ 194 h 647"/>
                <a:gd name="T10" fmla="*/ 284 w 344"/>
                <a:gd name="T11" fmla="*/ 209 h 647"/>
                <a:gd name="T12" fmla="*/ 242 w 344"/>
                <a:gd name="T13" fmla="*/ 261 h 647"/>
                <a:gd name="T14" fmla="*/ 146 w 344"/>
                <a:gd name="T15" fmla="*/ 366 h 647"/>
                <a:gd name="T16" fmla="*/ 50 w 344"/>
                <a:gd name="T17" fmla="*/ 475 h 647"/>
                <a:gd name="T18" fmla="*/ 30 w 344"/>
                <a:gd name="T19" fmla="*/ 505 h 647"/>
                <a:gd name="T20" fmla="*/ 17 w 344"/>
                <a:gd name="T21" fmla="*/ 535 h 647"/>
                <a:gd name="T22" fmla="*/ 10 w 344"/>
                <a:gd name="T23" fmla="*/ 582 h 647"/>
                <a:gd name="T24" fmla="*/ 0 w 344"/>
                <a:gd name="T25" fmla="*/ 646 h 647"/>
                <a:gd name="T26" fmla="*/ 0 w 344"/>
                <a:gd name="T27" fmla="*/ 365 h 647"/>
                <a:gd name="T28" fmla="*/ 5 w 344"/>
                <a:gd name="T29" fmla="*/ 392 h 647"/>
                <a:gd name="T30" fmla="*/ 10 w 344"/>
                <a:gd name="T31" fmla="*/ 404 h 647"/>
                <a:gd name="T32" fmla="*/ 20 w 344"/>
                <a:gd name="T33" fmla="*/ 410 h 647"/>
                <a:gd name="T34" fmla="*/ 30 w 344"/>
                <a:gd name="T35" fmla="*/ 413 h 647"/>
                <a:gd name="T36" fmla="*/ 45 w 344"/>
                <a:gd name="T37" fmla="*/ 413 h 647"/>
                <a:gd name="T38" fmla="*/ 60 w 344"/>
                <a:gd name="T39" fmla="*/ 407 h 647"/>
                <a:gd name="T40" fmla="*/ 257 w 344"/>
                <a:gd name="T41" fmla="*/ 190 h 647"/>
                <a:gd name="T42" fmla="*/ 297 w 344"/>
                <a:gd name="T43" fmla="*/ 138 h 647"/>
                <a:gd name="T44" fmla="*/ 312 w 344"/>
                <a:gd name="T45" fmla="*/ 111 h 647"/>
                <a:gd name="T46" fmla="*/ 325 w 344"/>
                <a:gd name="T47" fmla="*/ 84 h 647"/>
                <a:gd name="T48" fmla="*/ 335 w 344"/>
                <a:gd name="T49" fmla="*/ 39 h 647"/>
                <a:gd name="T50" fmla="*/ 343 w 344"/>
                <a:gd name="T51" fmla="*/ 0 h 647"/>
                <a:gd name="T52" fmla="*/ 343 w 344"/>
                <a:gd name="T53" fmla="*/ 117 h 6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7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1"/>
                  </a:lnTo>
                  <a:lnTo>
                    <a:pt x="146" y="366"/>
                  </a:lnTo>
                  <a:lnTo>
                    <a:pt x="50" y="475"/>
                  </a:lnTo>
                  <a:lnTo>
                    <a:pt x="30" y="505"/>
                  </a:lnTo>
                  <a:lnTo>
                    <a:pt x="17" y="535"/>
                  </a:lnTo>
                  <a:lnTo>
                    <a:pt x="10" y="582"/>
                  </a:lnTo>
                  <a:lnTo>
                    <a:pt x="0" y="646"/>
                  </a:lnTo>
                  <a:lnTo>
                    <a:pt x="0" y="365"/>
                  </a:lnTo>
                  <a:lnTo>
                    <a:pt x="5" y="392"/>
                  </a:lnTo>
                  <a:lnTo>
                    <a:pt x="10" y="404"/>
                  </a:lnTo>
                  <a:lnTo>
                    <a:pt x="20" y="410"/>
                  </a:lnTo>
                  <a:lnTo>
                    <a:pt x="30" y="413"/>
                  </a:lnTo>
                  <a:lnTo>
                    <a:pt x="45" y="413"/>
                  </a:lnTo>
                  <a:lnTo>
                    <a:pt x="60" y="407"/>
                  </a:lnTo>
                  <a:lnTo>
                    <a:pt x="257" y="190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11"/>
            <p:cNvSpPr>
              <a:spLocks/>
            </p:cNvSpPr>
            <p:nvPr/>
          </p:nvSpPr>
          <p:spPr bwMode="auto">
            <a:xfrm>
              <a:off x="222" y="2908"/>
              <a:ext cx="344" cy="645"/>
            </a:xfrm>
            <a:custGeom>
              <a:avLst/>
              <a:gdLst>
                <a:gd name="T0" fmla="*/ 343 w 344"/>
                <a:gd name="T1" fmla="*/ 52 h 645"/>
                <a:gd name="T2" fmla="*/ 343 w 344"/>
                <a:gd name="T3" fmla="*/ 194 h 645"/>
                <a:gd name="T4" fmla="*/ 335 w 344"/>
                <a:gd name="T5" fmla="*/ 188 h 645"/>
                <a:gd name="T6" fmla="*/ 315 w 344"/>
                <a:gd name="T7" fmla="*/ 188 h 645"/>
                <a:gd name="T8" fmla="*/ 300 w 344"/>
                <a:gd name="T9" fmla="*/ 194 h 645"/>
                <a:gd name="T10" fmla="*/ 284 w 344"/>
                <a:gd name="T11" fmla="*/ 209 h 645"/>
                <a:gd name="T12" fmla="*/ 242 w 344"/>
                <a:gd name="T13" fmla="*/ 260 h 645"/>
                <a:gd name="T14" fmla="*/ 146 w 344"/>
                <a:gd name="T15" fmla="*/ 365 h 645"/>
                <a:gd name="T16" fmla="*/ 50 w 344"/>
                <a:gd name="T17" fmla="*/ 473 h 645"/>
                <a:gd name="T18" fmla="*/ 30 w 344"/>
                <a:gd name="T19" fmla="*/ 504 h 645"/>
                <a:gd name="T20" fmla="*/ 17 w 344"/>
                <a:gd name="T21" fmla="*/ 534 h 645"/>
                <a:gd name="T22" fmla="*/ 10 w 344"/>
                <a:gd name="T23" fmla="*/ 580 h 645"/>
                <a:gd name="T24" fmla="*/ 0 w 344"/>
                <a:gd name="T25" fmla="*/ 644 h 645"/>
                <a:gd name="T26" fmla="*/ 0 w 344"/>
                <a:gd name="T27" fmla="*/ 364 h 645"/>
                <a:gd name="T28" fmla="*/ 5 w 344"/>
                <a:gd name="T29" fmla="*/ 391 h 645"/>
                <a:gd name="T30" fmla="*/ 10 w 344"/>
                <a:gd name="T31" fmla="*/ 403 h 645"/>
                <a:gd name="T32" fmla="*/ 20 w 344"/>
                <a:gd name="T33" fmla="*/ 409 h 645"/>
                <a:gd name="T34" fmla="*/ 30 w 344"/>
                <a:gd name="T35" fmla="*/ 412 h 645"/>
                <a:gd name="T36" fmla="*/ 45 w 344"/>
                <a:gd name="T37" fmla="*/ 412 h 645"/>
                <a:gd name="T38" fmla="*/ 60 w 344"/>
                <a:gd name="T39" fmla="*/ 406 h 645"/>
                <a:gd name="T40" fmla="*/ 257 w 344"/>
                <a:gd name="T41" fmla="*/ 189 h 645"/>
                <a:gd name="T42" fmla="*/ 297 w 344"/>
                <a:gd name="T43" fmla="*/ 138 h 645"/>
                <a:gd name="T44" fmla="*/ 312 w 344"/>
                <a:gd name="T45" fmla="*/ 111 h 645"/>
                <a:gd name="T46" fmla="*/ 325 w 344"/>
                <a:gd name="T47" fmla="*/ 84 h 645"/>
                <a:gd name="T48" fmla="*/ 335 w 344"/>
                <a:gd name="T49" fmla="*/ 39 h 645"/>
                <a:gd name="T50" fmla="*/ 343 w 344"/>
                <a:gd name="T51" fmla="*/ 0 h 645"/>
                <a:gd name="T52" fmla="*/ 343 w 344"/>
                <a:gd name="T53" fmla="*/ 117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12"/>
            <p:cNvSpPr>
              <a:spLocks/>
            </p:cNvSpPr>
            <p:nvPr/>
          </p:nvSpPr>
          <p:spPr bwMode="auto">
            <a:xfrm>
              <a:off x="222" y="3165"/>
              <a:ext cx="344" cy="645"/>
            </a:xfrm>
            <a:custGeom>
              <a:avLst/>
              <a:gdLst>
                <a:gd name="T0" fmla="*/ 343 w 344"/>
                <a:gd name="T1" fmla="*/ 52 h 645"/>
                <a:gd name="T2" fmla="*/ 343 w 344"/>
                <a:gd name="T3" fmla="*/ 194 h 645"/>
                <a:gd name="T4" fmla="*/ 335 w 344"/>
                <a:gd name="T5" fmla="*/ 188 h 645"/>
                <a:gd name="T6" fmla="*/ 315 w 344"/>
                <a:gd name="T7" fmla="*/ 188 h 645"/>
                <a:gd name="T8" fmla="*/ 300 w 344"/>
                <a:gd name="T9" fmla="*/ 194 h 645"/>
                <a:gd name="T10" fmla="*/ 284 w 344"/>
                <a:gd name="T11" fmla="*/ 209 h 645"/>
                <a:gd name="T12" fmla="*/ 242 w 344"/>
                <a:gd name="T13" fmla="*/ 260 h 645"/>
                <a:gd name="T14" fmla="*/ 146 w 344"/>
                <a:gd name="T15" fmla="*/ 365 h 645"/>
                <a:gd name="T16" fmla="*/ 50 w 344"/>
                <a:gd name="T17" fmla="*/ 473 h 645"/>
                <a:gd name="T18" fmla="*/ 30 w 344"/>
                <a:gd name="T19" fmla="*/ 504 h 645"/>
                <a:gd name="T20" fmla="*/ 17 w 344"/>
                <a:gd name="T21" fmla="*/ 534 h 645"/>
                <a:gd name="T22" fmla="*/ 10 w 344"/>
                <a:gd name="T23" fmla="*/ 580 h 645"/>
                <a:gd name="T24" fmla="*/ 0 w 344"/>
                <a:gd name="T25" fmla="*/ 644 h 645"/>
                <a:gd name="T26" fmla="*/ 0 w 344"/>
                <a:gd name="T27" fmla="*/ 364 h 645"/>
                <a:gd name="T28" fmla="*/ 5 w 344"/>
                <a:gd name="T29" fmla="*/ 391 h 645"/>
                <a:gd name="T30" fmla="*/ 10 w 344"/>
                <a:gd name="T31" fmla="*/ 403 h 645"/>
                <a:gd name="T32" fmla="*/ 20 w 344"/>
                <a:gd name="T33" fmla="*/ 409 h 645"/>
                <a:gd name="T34" fmla="*/ 30 w 344"/>
                <a:gd name="T35" fmla="*/ 412 h 645"/>
                <a:gd name="T36" fmla="*/ 45 w 344"/>
                <a:gd name="T37" fmla="*/ 412 h 645"/>
                <a:gd name="T38" fmla="*/ 60 w 344"/>
                <a:gd name="T39" fmla="*/ 406 h 645"/>
                <a:gd name="T40" fmla="*/ 257 w 344"/>
                <a:gd name="T41" fmla="*/ 189 h 645"/>
                <a:gd name="T42" fmla="*/ 297 w 344"/>
                <a:gd name="T43" fmla="*/ 138 h 645"/>
                <a:gd name="T44" fmla="*/ 312 w 344"/>
                <a:gd name="T45" fmla="*/ 111 h 645"/>
                <a:gd name="T46" fmla="*/ 325 w 344"/>
                <a:gd name="T47" fmla="*/ 84 h 645"/>
                <a:gd name="T48" fmla="*/ 335 w 344"/>
                <a:gd name="T49" fmla="*/ 39 h 645"/>
                <a:gd name="T50" fmla="*/ 343 w 344"/>
                <a:gd name="T51" fmla="*/ 0 h 645"/>
                <a:gd name="T52" fmla="*/ 343 w 344"/>
                <a:gd name="T53" fmla="*/ 117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13"/>
            <p:cNvSpPr>
              <a:spLocks/>
            </p:cNvSpPr>
            <p:nvPr/>
          </p:nvSpPr>
          <p:spPr bwMode="auto">
            <a:xfrm>
              <a:off x="222" y="3420"/>
              <a:ext cx="344" cy="646"/>
            </a:xfrm>
            <a:custGeom>
              <a:avLst/>
              <a:gdLst>
                <a:gd name="T0" fmla="*/ 343 w 344"/>
                <a:gd name="T1" fmla="*/ 52 h 646"/>
                <a:gd name="T2" fmla="*/ 343 w 344"/>
                <a:gd name="T3" fmla="*/ 194 h 646"/>
                <a:gd name="T4" fmla="*/ 335 w 344"/>
                <a:gd name="T5" fmla="*/ 188 h 646"/>
                <a:gd name="T6" fmla="*/ 315 w 344"/>
                <a:gd name="T7" fmla="*/ 188 h 646"/>
                <a:gd name="T8" fmla="*/ 300 w 344"/>
                <a:gd name="T9" fmla="*/ 194 h 646"/>
                <a:gd name="T10" fmla="*/ 284 w 344"/>
                <a:gd name="T11" fmla="*/ 209 h 646"/>
                <a:gd name="T12" fmla="*/ 242 w 344"/>
                <a:gd name="T13" fmla="*/ 260 h 646"/>
                <a:gd name="T14" fmla="*/ 146 w 344"/>
                <a:gd name="T15" fmla="*/ 366 h 646"/>
                <a:gd name="T16" fmla="*/ 50 w 344"/>
                <a:gd name="T17" fmla="*/ 474 h 646"/>
                <a:gd name="T18" fmla="*/ 30 w 344"/>
                <a:gd name="T19" fmla="*/ 504 h 646"/>
                <a:gd name="T20" fmla="*/ 17 w 344"/>
                <a:gd name="T21" fmla="*/ 534 h 646"/>
                <a:gd name="T22" fmla="*/ 10 w 344"/>
                <a:gd name="T23" fmla="*/ 581 h 646"/>
                <a:gd name="T24" fmla="*/ 0 w 344"/>
                <a:gd name="T25" fmla="*/ 645 h 646"/>
                <a:gd name="T26" fmla="*/ 0 w 344"/>
                <a:gd name="T27" fmla="*/ 364 h 646"/>
                <a:gd name="T28" fmla="*/ 5 w 344"/>
                <a:gd name="T29" fmla="*/ 391 h 646"/>
                <a:gd name="T30" fmla="*/ 10 w 344"/>
                <a:gd name="T31" fmla="*/ 403 h 646"/>
                <a:gd name="T32" fmla="*/ 20 w 344"/>
                <a:gd name="T33" fmla="*/ 409 h 646"/>
                <a:gd name="T34" fmla="*/ 30 w 344"/>
                <a:gd name="T35" fmla="*/ 412 h 646"/>
                <a:gd name="T36" fmla="*/ 45 w 344"/>
                <a:gd name="T37" fmla="*/ 412 h 646"/>
                <a:gd name="T38" fmla="*/ 60 w 344"/>
                <a:gd name="T39" fmla="*/ 406 h 646"/>
                <a:gd name="T40" fmla="*/ 257 w 344"/>
                <a:gd name="T41" fmla="*/ 189 h 646"/>
                <a:gd name="T42" fmla="*/ 297 w 344"/>
                <a:gd name="T43" fmla="*/ 138 h 646"/>
                <a:gd name="T44" fmla="*/ 312 w 344"/>
                <a:gd name="T45" fmla="*/ 111 h 646"/>
                <a:gd name="T46" fmla="*/ 325 w 344"/>
                <a:gd name="T47" fmla="*/ 84 h 646"/>
                <a:gd name="T48" fmla="*/ 335 w 344"/>
                <a:gd name="T49" fmla="*/ 39 h 646"/>
                <a:gd name="T50" fmla="*/ 343 w 344"/>
                <a:gd name="T51" fmla="*/ 0 h 646"/>
                <a:gd name="T52" fmla="*/ 343 w 344"/>
                <a:gd name="T53" fmla="*/ 117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14"/>
            <p:cNvSpPr>
              <a:spLocks/>
            </p:cNvSpPr>
            <p:nvPr/>
          </p:nvSpPr>
          <p:spPr bwMode="auto">
            <a:xfrm>
              <a:off x="222" y="3677"/>
              <a:ext cx="344" cy="646"/>
            </a:xfrm>
            <a:custGeom>
              <a:avLst/>
              <a:gdLst>
                <a:gd name="T0" fmla="*/ 343 w 344"/>
                <a:gd name="T1" fmla="*/ 52 h 646"/>
                <a:gd name="T2" fmla="*/ 343 w 344"/>
                <a:gd name="T3" fmla="*/ 194 h 646"/>
                <a:gd name="T4" fmla="*/ 335 w 344"/>
                <a:gd name="T5" fmla="*/ 188 h 646"/>
                <a:gd name="T6" fmla="*/ 315 w 344"/>
                <a:gd name="T7" fmla="*/ 188 h 646"/>
                <a:gd name="T8" fmla="*/ 300 w 344"/>
                <a:gd name="T9" fmla="*/ 194 h 646"/>
                <a:gd name="T10" fmla="*/ 284 w 344"/>
                <a:gd name="T11" fmla="*/ 209 h 646"/>
                <a:gd name="T12" fmla="*/ 242 w 344"/>
                <a:gd name="T13" fmla="*/ 260 h 646"/>
                <a:gd name="T14" fmla="*/ 146 w 344"/>
                <a:gd name="T15" fmla="*/ 366 h 646"/>
                <a:gd name="T16" fmla="*/ 50 w 344"/>
                <a:gd name="T17" fmla="*/ 474 h 646"/>
                <a:gd name="T18" fmla="*/ 30 w 344"/>
                <a:gd name="T19" fmla="*/ 504 h 646"/>
                <a:gd name="T20" fmla="*/ 17 w 344"/>
                <a:gd name="T21" fmla="*/ 534 h 646"/>
                <a:gd name="T22" fmla="*/ 10 w 344"/>
                <a:gd name="T23" fmla="*/ 581 h 646"/>
                <a:gd name="T24" fmla="*/ 0 w 344"/>
                <a:gd name="T25" fmla="*/ 645 h 646"/>
                <a:gd name="T26" fmla="*/ 0 w 344"/>
                <a:gd name="T27" fmla="*/ 364 h 646"/>
                <a:gd name="T28" fmla="*/ 5 w 344"/>
                <a:gd name="T29" fmla="*/ 391 h 646"/>
                <a:gd name="T30" fmla="*/ 10 w 344"/>
                <a:gd name="T31" fmla="*/ 403 h 646"/>
                <a:gd name="T32" fmla="*/ 20 w 344"/>
                <a:gd name="T33" fmla="*/ 409 h 646"/>
                <a:gd name="T34" fmla="*/ 30 w 344"/>
                <a:gd name="T35" fmla="*/ 412 h 646"/>
                <a:gd name="T36" fmla="*/ 45 w 344"/>
                <a:gd name="T37" fmla="*/ 412 h 646"/>
                <a:gd name="T38" fmla="*/ 60 w 344"/>
                <a:gd name="T39" fmla="*/ 406 h 646"/>
                <a:gd name="T40" fmla="*/ 257 w 344"/>
                <a:gd name="T41" fmla="*/ 189 h 646"/>
                <a:gd name="T42" fmla="*/ 297 w 344"/>
                <a:gd name="T43" fmla="*/ 138 h 646"/>
                <a:gd name="T44" fmla="*/ 312 w 344"/>
                <a:gd name="T45" fmla="*/ 111 h 646"/>
                <a:gd name="T46" fmla="*/ 325 w 344"/>
                <a:gd name="T47" fmla="*/ 84 h 646"/>
                <a:gd name="T48" fmla="*/ 335 w 344"/>
                <a:gd name="T49" fmla="*/ 39 h 646"/>
                <a:gd name="T50" fmla="*/ 343 w 344"/>
                <a:gd name="T51" fmla="*/ 0 h 646"/>
                <a:gd name="T52" fmla="*/ 343 w 344"/>
                <a:gd name="T53" fmla="*/ 117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Freeform 15"/>
            <p:cNvSpPr>
              <a:spLocks/>
            </p:cNvSpPr>
            <p:nvPr/>
          </p:nvSpPr>
          <p:spPr bwMode="auto">
            <a:xfrm>
              <a:off x="301" y="3932"/>
              <a:ext cx="265" cy="392"/>
            </a:xfrm>
            <a:custGeom>
              <a:avLst/>
              <a:gdLst>
                <a:gd name="T0" fmla="*/ 264 w 265"/>
                <a:gd name="T1" fmla="*/ 52 h 392"/>
                <a:gd name="T2" fmla="*/ 264 w 265"/>
                <a:gd name="T3" fmla="*/ 194 h 392"/>
                <a:gd name="T4" fmla="*/ 256 w 265"/>
                <a:gd name="T5" fmla="*/ 188 h 392"/>
                <a:gd name="T6" fmla="*/ 236 w 265"/>
                <a:gd name="T7" fmla="*/ 188 h 392"/>
                <a:gd name="T8" fmla="*/ 221 w 265"/>
                <a:gd name="T9" fmla="*/ 194 h 392"/>
                <a:gd name="T10" fmla="*/ 205 w 265"/>
                <a:gd name="T11" fmla="*/ 209 h 392"/>
                <a:gd name="T12" fmla="*/ 162 w 265"/>
                <a:gd name="T13" fmla="*/ 261 h 392"/>
                <a:gd name="T14" fmla="*/ 66 w 265"/>
                <a:gd name="T15" fmla="*/ 366 h 392"/>
                <a:gd name="T16" fmla="*/ 45 w 265"/>
                <a:gd name="T17" fmla="*/ 391 h 392"/>
                <a:gd name="T18" fmla="*/ 0 w 265"/>
                <a:gd name="T19" fmla="*/ 391 h 392"/>
                <a:gd name="T20" fmla="*/ 178 w 265"/>
                <a:gd name="T21" fmla="*/ 190 h 392"/>
                <a:gd name="T22" fmla="*/ 218 w 265"/>
                <a:gd name="T23" fmla="*/ 138 h 392"/>
                <a:gd name="T24" fmla="*/ 233 w 265"/>
                <a:gd name="T25" fmla="*/ 111 h 392"/>
                <a:gd name="T26" fmla="*/ 246 w 265"/>
                <a:gd name="T27" fmla="*/ 84 h 392"/>
                <a:gd name="T28" fmla="*/ 256 w 265"/>
                <a:gd name="T29" fmla="*/ 39 h 392"/>
                <a:gd name="T30" fmla="*/ 264 w 265"/>
                <a:gd name="T31" fmla="*/ 0 h 392"/>
                <a:gd name="T32" fmla="*/ 264 w 265"/>
                <a:gd name="T33" fmla="*/ 117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5" h="392">
                  <a:moveTo>
                    <a:pt x="264" y="52"/>
                  </a:moveTo>
                  <a:lnTo>
                    <a:pt x="264" y="194"/>
                  </a:lnTo>
                  <a:lnTo>
                    <a:pt x="256" y="188"/>
                  </a:lnTo>
                  <a:lnTo>
                    <a:pt x="236" y="188"/>
                  </a:lnTo>
                  <a:lnTo>
                    <a:pt x="221" y="194"/>
                  </a:lnTo>
                  <a:lnTo>
                    <a:pt x="205" y="209"/>
                  </a:lnTo>
                  <a:lnTo>
                    <a:pt x="162" y="261"/>
                  </a:lnTo>
                  <a:lnTo>
                    <a:pt x="66" y="366"/>
                  </a:lnTo>
                  <a:lnTo>
                    <a:pt x="45" y="391"/>
                  </a:lnTo>
                  <a:lnTo>
                    <a:pt x="0" y="391"/>
                  </a:lnTo>
                  <a:lnTo>
                    <a:pt x="178" y="190"/>
                  </a:lnTo>
                  <a:lnTo>
                    <a:pt x="218" y="138"/>
                  </a:lnTo>
                  <a:lnTo>
                    <a:pt x="233" y="111"/>
                  </a:lnTo>
                  <a:lnTo>
                    <a:pt x="246" y="84"/>
                  </a:lnTo>
                  <a:lnTo>
                    <a:pt x="256" y="39"/>
                  </a:lnTo>
                  <a:lnTo>
                    <a:pt x="264" y="0"/>
                  </a:lnTo>
                  <a:lnTo>
                    <a:pt x="264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Freeform 16"/>
            <p:cNvSpPr>
              <a:spLocks/>
            </p:cNvSpPr>
            <p:nvPr/>
          </p:nvSpPr>
          <p:spPr bwMode="auto">
            <a:xfrm>
              <a:off x="222" y="2366"/>
              <a:ext cx="344" cy="645"/>
            </a:xfrm>
            <a:custGeom>
              <a:avLst/>
              <a:gdLst>
                <a:gd name="T0" fmla="*/ 343 w 344"/>
                <a:gd name="T1" fmla="*/ 52 h 645"/>
                <a:gd name="T2" fmla="*/ 343 w 344"/>
                <a:gd name="T3" fmla="*/ 194 h 645"/>
                <a:gd name="T4" fmla="*/ 335 w 344"/>
                <a:gd name="T5" fmla="*/ 188 h 645"/>
                <a:gd name="T6" fmla="*/ 315 w 344"/>
                <a:gd name="T7" fmla="*/ 188 h 645"/>
                <a:gd name="T8" fmla="*/ 300 w 344"/>
                <a:gd name="T9" fmla="*/ 194 h 645"/>
                <a:gd name="T10" fmla="*/ 284 w 344"/>
                <a:gd name="T11" fmla="*/ 209 h 645"/>
                <a:gd name="T12" fmla="*/ 242 w 344"/>
                <a:gd name="T13" fmla="*/ 260 h 645"/>
                <a:gd name="T14" fmla="*/ 146 w 344"/>
                <a:gd name="T15" fmla="*/ 365 h 645"/>
                <a:gd name="T16" fmla="*/ 50 w 344"/>
                <a:gd name="T17" fmla="*/ 473 h 645"/>
                <a:gd name="T18" fmla="*/ 30 w 344"/>
                <a:gd name="T19" fmla="*/ 504 h 645"/>
                <a:gd name="T20" fmla="*/ 17 w 344"/>
                <a:gd name="T21" fmla="*/ 534 h 645"/>
                <a:gd name="T22" fmla="*/ 10 w 344"/>
                <a:gd name="T23" fmla="*/ 580 h 645"/>
                <a:gd name="T24" fmla="*/ 0 w 344"/>
                <a:gd name="T25" fmla="*/ 644 h 645"/>
                <a:gd name="T26" fmla="*/ 0 w 344"/>
                <a:gd name="T27" fmla="*/ 364 h 645"/>
                <a:gd name="T28" fmla="*/ 5 w 344"/>
                <a:gd name="T29" fmla="*/ 391 h 645"/>
                <a:gd name="T30" fmla="*/ 10 w 344"/>
                <a:gd name="T31" fmla="*/ 403 h 645"/>
                <a:gd name="T32" fmla="*/ 20 w 344"/>
                <a:gd name="T33" fmla="*/ 409 h 645"/>
                <a:gd name="T34" fmla="*/ 30 w 344"/>
                <a:gd name="T35" fmla="*/ 412 h 645"/>
                <a:gd name="T36" fmla="*/ 45 w 344"/>
                <a:gd name="T37" fmla="*/ 412 h 645"/>
                <a:gd name="T38" fmla="*/ 60 w 344"/>
                <a:gd name="T39" fmla="*/ 406 h 645"/>
                <a:gd name="T40" fmla="*/ 257 w 344"/>
                <a:gd name="T41" fmla="*/ 189 h 645"/>
                <a:gd name="T42" fmla="*/ 297 w 344"/>
                <a:gd name="T43" fmla="*/ 138 h 645"/>
                <a:gd name="T44" fmla="*/ 312 w 344"/>
                <a:gd name="T45" fmla="*/ 111 h 645"/>
                <a:gd name="T46" fmla="*/ 325 w 344"/>
                <a:gd name="T47" fmla="*/ 84 h 645"/>
                <a:gd name="T48" fmla="*/ 335 w 344"/>
                <a:gd name="T49" fmla="*/ 39 h 645"/>
                <a:gd name="T50" fmla="*/ 343 w 344"/>
                <a:gd name="T51" fmla="*/ 0 h 645"/>
                <a:gd name="T52" fmla="*/ 343 w 344"/>
                <a:gd name="T53" fmla="*/ 117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17"/>
            <p:cNvSpPr>
              <a:spLocks/>
            </p:cNvSpPr>
            <p:nvPr/>
          </p:nvSpPr>
          <p:spPr bwMode="auto">
            <a:xfrm>
              <a:off x="222" y="2151"/>
              <a:ext cx="346" cy="575"/>
            </a:xfrm>
            <a:custGeom>
              <a:avLst/>
              <a:gdLst>
                <a:gd name="T0" fmla="*/ 345 w 346"/>
                <a:gd name="T1" fmla="*/ 0 h 575"/>
                <a:gd name="T2" fmla="*/ 343 w 346"/>
                <a:gd name="T3" fmla="*/ 122 h 575"/>
                <a:gd name="T4" fmla="*/ 336 w 346"/>
                <a:gd name="T5" fmla="*/ 116 h 575"/>
                <a:gd name="T6" fmla="*/ 315 w 346"/>
                <a:gd name="T7" fmla="*/ 116 h 575"/>
                <a:gd name="T8" fmla="*/ 300 w 346"/>
                <a:gd name="T9" fmla="*/ 122 h 575"/>
                <a:gd name="T10" fmla="*/ 285 w 346"/>
                <a:gd name="T11" fmla="*/ 137 h 575"/>
                <a:gd name="T12" fmla="*/ 242 w 346"/>
                <a:gd name="T13" fmla="*/ 188 h 575"/>
                <a:gd name="T14" fmla="*/ 146 w 346"/>
                <a:gd name="T15" fmla="*/ 294 h 575"/>
                <a:gd name="T16" fmla="*/ 50 w 346"/>
                <a:gd name="T17" fmla="*/ 403 h 575"/>
                <a:gd name="T18" fmla="*/ 30 w 346"/>
                <a:gd name="T19" fmla="*/ 433 h 575"/>
                <a:gd name="T20" fmla="*/ 17 w 346"/>
                <a:gd name="T21" fmla="*/ 463 h 575"/>
                <a:gd name="T22" fmla="*/ 10 w 346"/>
                <a:gd name="T23" fmla="*/ 510 h 575"/>
                <a:gd name="T24" fmla="*/ 0 w 346"/>
                <a:gd name="T25" fmla="*/ 574 h 575"/>
                <a:gd name="T26" fmla="*/ 0 w 346"/>
                <a:gd name="T27" fmla="*/ 293 h 575"/>
                <a:gd name="T28" fmla="*/ 5 w 346"/>
                <a:gd name="T29" fmla="*/ 320 h 575"/>
                <a:gd name="T30" fmla="*/ 10 w 346"/>
                <a:gd name="T31" fmla="*/ 332 h 575"/>
                <a:gd name="T32" fmla="*/ 20 w 346"/>
                <a:gd name="T33" fmla="*/ 338 h 575"/>
                <a:gd name="T34" fmla="*/ 30 w 346"/>
                <a:gd name="T35" fmla="*/ 341 h 575"/>
                <a:gd name="T36" fmla="*/ 45 w 346"/>
                <a:gd name="T37" fmla="*/ 341 h 575"/>
                <a:gd name="T38" fmla="*/ 60 w 346"/>
                <a:gd name="T39" fmla="*/ 335 h 575"/>
                <a:gd name="T40" fmla="*/ 257 w 346"/>
                <a:gd name="T41" fmla="*/ 117 h 575"/>
                <a:gd name="T42" fmla="*/ 298 w 346"/>
                <a:gd name="T43" fmla="*/ 66 h 575"/>
                <a:gd name="T44" fmla="*/ 313 w 346"/>
                <a:gd name="T45" fmla="*/ 39 h 575"/>
                <a:gd name="T46" fmla="*/ 326 w 346"/>
                <a:gd name="T47" fmla="*/ 12 h 575"/>
                <a:gd name="T48" fmla="*/ 329 w 346"/>
                <a:gd name="T49" fmla="*/ 0 h 575"/>
                <a:gd name="T50" fmla="*/ 345 w 346"/>
                <a:gd name="T51" fmla="*/ 3 h 575"/>
                <a:gd name="T52" fmla="*/ 343 w 346"/>
                <a:gd name="T53" fmla="*/ 45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6" h="575">
                  <a:moveTo>
                    <a:pt x="345" y="0"/>
                  </a:moveTo>
                  <a:lnTo>
                    <a:pt x="343" y="122"/>
                  </a:lnTo>
                  <a:lnTo>
                    <a:pt x="336" y="116"/>
                  </a:lnTo>
                  <a:lnTo>
                    <a:pt x="315" y="116"/>
                  </a:lnTo>
                  <a:lnTo>
                    <a:pt x="300" y="122"/>
                  </a:lnTo>
                  <a:lnTo>
                    <a:pt x="285" y="137"/>
                  </a:lnTo>
                  <a:lnTo>
                    <a:pt x="242" y="188"/>
                  </a:lnTo>
                  <a:lnTo>
                    <a:pt x="146" y="294"/>
                  </a:lnTo>
                  <a:lnTo>
                    <a:pt x="50" y="403"/>
                  </a:lnTo>
                  <a:lnTo>
                    <a:pt x="30" y="433"/>
                  </a:lnTo>
                  <a:lnTo>
                    <a:pt x="17" y="463"/>
                  </a:lnTo>
                  <a:lnTo>
                    <a:pt x="10" y="510"/>
                  </a:lnTo>
                  <a:lnTo>
                    <a:pt x="0" y="574"/>
                  </a:lnTo>
                  <a:lnTo>
                    <a:pt x="0" y="293"/>
                  </a:lnTo>
                  <a:lnTo>
                    <a:pt x="5" y="320"/>
                  </a:lnTo>
                  <a:lnTo>
                    <a:pt x="10" y="332"/>
                  </a:lnTo>
                  <a:lnTo>
                    <a:pt x="20" y="338"/>
                  </a:lnTo>
                  <a:lnTo>
                    <a:pt x="30" y="341"/>
                  </a:lnTo>
                  <a:lnTo>
                    <a:pt x="45" y="341"/>
                  </a:lnTo>
                  <a:lnTo>
                    <a:pt x="60" y="335"/>
                  </a:lnTo>
                  <a:lnTo>
                    <a:pt x="257" y="117"/>
                  </a:lnTo>
                  <a:lnTo>
                    <a:pt x="298" y="66"/>
                  </a:lnTo>
                  <a:lnTo>
                    <a:pt x="313" y="39"/>
                  </a:lnTo>
                  <a:lnTo>
                    <a:pt x="326" y="12"/>
                  </a:lnTo>
                  <a:lnTo>
                    <a:pt x="329" y="0"/>
                  </a:lnTo>
                  <a:lnTo>
                    <a:pt x="345" y="3"/>
                  </a:lnTo>
                  <a:lnTo>
                    <a:pt x="343" y="45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Rectangle 18"/>
            <p:cNvSpPr>
              <a:spLocks noChangeArrowheads="1"/>
            </p:cNvSpPr>
            <p:nvPr/>
          </p:nvSpPr>
          <p:spPr bwMode="auto">
            <a:xfrm>
              <a:off x="453" y="-3"/>
              <a:ext cx="114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Rectangle 19"/>
            <p:cNvSpPr>
              <a:spLocks noChangeArrowheads="1"/>
            </p:cNvSpPr>
            <p:nvPr/>
          </p:nvSpPr>
          <p:spPr bwMode="auto">
            <a:xfrm>
              <a:off x="0" y="-3"/>
              <a:ext cx="221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lang="ru-RU" sz="2400"/>
            </a:p>
          </p:txBody>
        </p:sp>
        <p:sp>
          <p:nvSpPr>
            <p:cNvPr id="19" name="Rectangle 20"/>
            <p:cNvSpPr>
              <a:spLocks noChangeArrowheads="1"/>
            </p:cNvSpPr>
            <p:nvPr/>
          </p:nvSpPr>
          <p:spPr bwMode="auto">
            <a:xfrm>
              <a:off x="222" y="-3"/>
              <a:ext cx="231" cy="217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Rectangle 21"/>
            <p:cNvSpPr>
              <a:spLocks noChangeArrowheads="1"/>
            </p:cNvSpPr>
            <p:nvPr/>
          </p:nvSpPr>
          <p:spPr bwMode="auto">
            <a:xfrm>
              <a:off x="567" y="-3"/>
              <a:ext cx="204" cy="217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lang="ru-RU" sz="2400"/>
            </a:p>
          </p:txBody>
        </p:sp>
        <p:sp>
          <p:nvSpPr>
            <p:cNvPr id="21" name="Freeform 22"/>
            <p:cNvSpPr>
              <a:spLocks/>
            </p:cNvSpPr>
            <p:nvPr/>
          </p:nvSpPr>
          <p:spPr bwMode="auto">
            <a:xfrm>
              <a:off x="222" y="497"/>
              <a:ext cx="344" cy="646"/>
            </a:xfrm>
            <a:custGeom>
              <a:avLst/>
              <a:gdLst>
                <a:gd name="T0" fmla="*/ 343 w 344"/>
                <a:gd name="T1" fmla="*/ 52 h 646"/>
                <a:gd name="T2" fmla="*/ 343 w 344"/>
                <a:gd name="T3" fmla="*/ 194 h 646"/>
                <a:gd name="T4" fmla="*/ 335 w 344"/>
                <a:gd name="T5" fmla="*/ 188 h 646"/>
                <a:gd name="T6" fmla="*/ 315 w 344"/>
                <a:gd name="T7" fmla="*/ 188 h 646"/>
                <a:gd name="T8" fmla="*/ 300 w 344"/>
                <a:gd name="T9" fmla="*/ 194 h 646"/>
                <a:gd name="T10" fmla="*/ 284 w 344"/>
                <a:gd name="T11" fmla="*/ 209 h 646"/>
                <a:gd name="T12" fmla="*/ 242 w 344"/>
                <a:gd name="T13" fmla="*/ 260 h 646"/>
                <a:gd name="T14" fmla="*/ 146 w 344"/>
                <a:gd name="T15" fmla="*/ 366 h 646"/>
                <a:gd name="T16" fmla="*/ 50 w 344"/>
                <a:gd name="T17" fmla="*/ 474 h 646"/>
                <a:gd name="T18" fmla="*/ 30 w 344"/>
                <a:gd name="T19" fmla="*/ 504 h 646"/>
                <a:gd name="T20" fmla="*/ 17 w 344"/>
                <a:gd name="T21" fmla="*/ 534 h 646"/>
                <a:gd name="T22" fmla="*/ 10 w 344"/>
                <a:gd name="T23" fmla="*/ 581 h 646"/>
                <a:gd name="T24" fmla="*/ 0 w 344"/>
                <a:gd name="T25" fmla="*/ 645 h 646"/>
                <a:gd name="T26" fmla="*/ 0 w 344"/>
                <a:gd name="T27" fmla="*/ 364 h 646"/>
                <a:gd name="T28" fmla="*/ 5 w 344"/>
                <a:gd name="T29" fmla="*/ 391 h 646"/>
                <a:gd name="T30" fmla="*/ 10 w 344"/>
                <a:gd name="T31" fmla="*/ 403 h 646"/>
                <a:gd name="T32" fmla="*/ 20 w 344"/>
                <a:gd name="T33" fmla="*/ 409 h 646"/>
                <a:gd name="T34" fmla="*/ 30 w 344"/>
                <a:gd name="T35" fmla="*/ 412 h 646"/>
                <a:gd name="T36" fmla="*/ 45 w 344"/>
                <a:gd name="T37" fmla="*/ 412 h 646"/>
                <a:gd name="T38" fmla="*/ 60 w 344"/>
                <a:gd name="T39" fmla="*/ 406 h 646"/>
                <a:gd name="T40" fmla="*/ 257 w 344"/>
                <a:gd name="T41" fmla="*/ 189 h 646"/>
                <a:gd name="T42" fmla="*/ 297 w 344"/>
                <a:gd name="T43" fmla="*/ 138 h 646"/>
                <a:gd name="T44" fmla="*/ 312 w 344"/>
                <a:gd name="T45" fmla="*/ 111 h 646"/>
                <a:gd name="T46" fmla="*/ 325 w 344"/>
                <a:gd name="T47" fmla="*/ 84 h 646"/>
                <a:gd name="T48" fmla="*/ 335 w 344"/>
                <a:gd name="T49" fmla="*/ 39 h 646"/>
                <a:gd name="T50" fmla="*/ 343 w 344"/>
                <a:gd name="T51" fmla="*/ 0 h 646"/>
                <a:gd name="T52" fmla="*/ 343 w 344"/>
                <a:gd name="T53" fmla="*/ 117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Freeform 23"/>
            <p:cNvSpPr>
              <a:spLocks/>
            </p:cNvSpPr>
            <p:nvPr/>
          </p:nvSpPr>
          <p:spPr bwMode="auto">
            <a:xfrm>
              <a:off x="222" y="754"/>
              <a:ext cx="344" cy="645"/>
            </a:xfrm>
            <a:custGeom>
              <a:avLst/>
              <a:gdLst>
                <a:gd name="T0" fmla="*/ 343 w 344"/>
                <a:gd name="T1" fmla="*/ 52 h 645"/>
                <a:gd name="T2" fmla="*/ 343 w 344"/>
                <a:gd name="T3" fmla="*/ 194 h 645"/>
                <a:gd name="T4" fmla="*/ 335 w 344"/>
                <a:gd name="T5" fmla="*/ 188 h 645"/>
                <a:gd name="T6" fmla="*/ 315 w 344"/>
                <a:gd name="T7" fmla="*/ 188 h 645"/>
                <a:gd name="T8" fmla="*/ 300 w 344"/>
                <a:gd name="T9" fmla="*/ 194 h 645"/>
                <a:gd name="T10" fmla="*/ 284 w 344"/>
                <a:gd name="T11" fmla="*/ 209 h 645"/>
                <a:gd name="T12" fmla="*/ 242 w 344"/>
                <a:gd name="T13" fmla="*/ 260 h 645"/>
                <a:gd name="T14" fmla="*/ 146 w 344"/>
                <a:gd name="T15" fmla="*/ 365 h 645"/>
                <a:gd name="T16" fmla="*/ 50 w 344"/>
                <a:gd name="T17" fmla="*/ 473 h 645"/>
                <a:gd name="T18" fmla="*/ 30 w 344"/>
                <a:gd name="T19" fmla="*/ 504 h 645"/>
                <a:gd name="T20" fmla="*/ 17 w 344"/>
                <a:gd name="T21" fmla="*/ 534 h 645"/>
                <a:gd name="T22" fmla="*/ 10 w 344"/>
                <a:gd name="T23" fmla="*/ 580 h 645"/>
                <a:gd name="T24" fmla="*/ 0 w 344"/>
                <a:gd name="T25" fmla="*/ 644 h 645"/>
                <a:gd name="T26" fmla="*/ 0 w 344"/>
                <a:gd name="T27" fmla="*/ 364 h 645"/>
                <a:gd name="T28" fmla="*/ 5 w 344"/>
                <a:gd name="T29" fmla="*/ 391 h 645"/>
                <a:gd name="T30" fmla="*/ 10 w 344"/>
                <a:gd name="T31" fmla="*/ 403 h 645"/>
                <a:gd name="T32" fmla="*/ 20 w 344"/>
                <a:gd name="T33" fmla="*/ 409 h 645"/>
                <a:gd name="T34" fmla="*/ 30 w 344"/>
                <a:gd name="T35" fmla="*/ 412 h 645"/>
                <a:gd name="T36" fmla="*/ 45 w 344"/>
                <a:gd name="T37" fmla="*/ 412 h 645"/>
                <a:gd name="T38" fmla="*/ 60 w 344"/>
                <a:gd name="T39" fmla="*/ 406 h 645"/>
                <a:gd name="T40" fmla="*/ 257 w 344"/>
                <a:gd name="T41" fmla="*/ 189 h 645"/>
                <a:gd name="T42" fmla="*/ 297 w 344"/>
                <a:gd name="T43" fmla="*/ 138 h 645"/>
                <a:gd name="T44" fmla="*/ 312 w 344"/>
                <a:gd name="T45" fmla="*/ 111 h 645"/>
                <a:gd name="T46" fmla="*/ 325 w 344"/>
                <a:gd name="T47" fmla="*/ 84 h 645"/>
                <a:gd name="T48" fmla="*/ 335 w 344"/>
                <a:gd name="T49" fmla="*/ 39 h 645"/>
                <a:gd name="T50" fmla="*/ 343 w 344"/>
                <a:gd name="T51" fmla="*/ 0 h 645"/>
                <a:gd name="T52" fmla="*/ 343 w 344"/>
                <a:gd name="T53" fmla="*/ 117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Freeform 24"/>
            <p:cNvSpPr>
              <a:spLocks/>
            </p:cNvSpPr>
            <p:nvPr/>
          </p:nvSpPr>
          <p:spPr bwMode="auto">
            <a:xfrm>
              <a:off x="222" y="1010"/>
              <a:ext cx="344" cy="645"/>
            </a:xfrm>
            <a:custGeom>
              <a:avLst/>
              <a:gdLst>
                <a:gd name="T0" fmla="*/ 343 w 344"/>
                <a:gd name="T1" fmla="*/ 52 h 645"/>
                <a:gd name="T2" fmla="*/ 343 w 344"/>
                <a:gd name="T3" fmla="*/ 194 h 645"/>
                <a:gd name="T4" fmla="*/ 335 w 344"/>
                <a:gd name="T5" fmla="*/ 188 h 645"/>
                <a:gd name="T6" fmla="*/ 315 w 344"/>
                <a:gd name="T7" fmla="*/ 188 h 645"/>
                <a:gd name="T8" fmla="*/ 300 w 344"/>
                <a:gd name="T9" fmla="*/ 194 h 645"/>
                <a:gd name="T10" fmla="*/ 284 w 344"/>
                <a:gd name="T11" fmla="*/ 209 h 645"/>
                <a:gd name="T12" fmla="*/ 242 w 344"/>
                <a:gd name="T13" fmla="*/ 260 h 645"/>
                <a:gd name="T14" fmla="*/ 146 w 344"/>
                <a:gd name="T15" fmla="*/ 365 h 645"/>
                <a:gd name="T16" fmla="*/ 50 w 344"/>
                <a:gd name="T17" fmla="*/ 473 h 645"/>
                <a:gd name="T18" fmla="*/ 30 w 344"/>
                <a:gd name="T19" fmla="*/ 504 h 645"/>
                <a:gd name="T20" fmla="*/ 17 w 344"/>
                <a:gd name="T21" fmla="*/ 534 h 645"/>
                <a:gd name="T22" fmla="*/ 10 w 344"/>
                <a:gd name="T23" fmla="*/ 580 h 645"/>
                <a:gd name="T24" fmla="*/ 0 w 344"/>
                <a:gd name="T25" fmla="*/ 644 h 645"/>
                <a:gd name="T26" fmla="*/ 0 w 344"/>
                <a:gd name="T27" fmla="*/ 364 h 645"/>
                <a:gd name="T28" fmla="*/ 5 w 344"/>
                <a:gd name="T29" fmla="*/ 391 h 645"/>
                <a:gd name="T30" fmla="*/ 10 w 344"/>
                <a:gd name="T31" fmla="*/ 403 h 645"/>
                <a:gd name="T32" fmla="*/ 20 w 344"/>
                <a:gd name="T33" fmla="*/ 409 h 645"/>
                <a:gd name="T34" fmla="*/ 30 w 344"/>
                <a:gd name="T35" fmla="*/ 412 h 645"/>
                <a:gd name="T36" fmla="*/ 45 w 344"/>
                <a:gd name="T37" fmla="*/ 412 h 645"/>
                <a:gd name="T38" fmla="*/ 60 w 344"/>
                <a:gd name="T39" fmla="*/ 406 h 645"/>
                <a:gd name="T40" fmla="*/ 257 w 344"/>
                <a:gd name="T41" fmla="*/ 189 h 645"/>
                <a:gd name="T42" fmla="*/ 297 w 344"/>
                <a:gd name="T43" fmla="*/ 138 h 645"/>
                <a:gd name="T44" fmla="*/ 312 w 344"/>
                <a:gd name="T45" fmla="*/ 111 h 645"/>
                <a:gd name="T46" fmla="*/ 325 w 344"/>
                <a:gd name="T47" fmla="*/ 84 h 645"/>
                <a:gd name="T48" fmla="*/ 335 w 344"/>
                <a:gd name="T49" fmla="*/ 39 h 645"/>
                <a:gd name="T50" fmla="*/ 343 w 344"/>
                <a:gd name="T51" fmla="*/ 0 h 645"/>
                <a:gd name="T52" fmla="*/ 343 w 344"/>
                <a:gd name="T53" fmla="*/ 117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" name="Freeform 25"/>
            <p:cNvSpPr>
              <a:spLocks/>
            </p:cNvSpPr>
            <p:nvPr/>
          </p:nvSpPr>
          <p:spPr bwMode="auto">
            <a:xfrm>
              <a:off x="222" y="1266"/>
              <a:ext cx="344" cy="646"/>
            </a:xfrm>
            <a:custGeom>
              <a:avLst/>
              <a:gdLst>
                <a:gd name="T0" fmla="*/ 343 w 344"/>
                <a:gd name="T1" fmla="*/ 52 h 646"/>
                <a:gd name="T2" fmla="*/ 343 w 344"/>
                <a:gd name="T3" fmla="*/ 194 h 646"/>
                <a:gd name="T4" fmla="*/ 335 w 344"/>
                <a:gd name="T5" fmla="*/ 188 h 646"/>
                <a:gd name="T6" fmla="*/ 315 w 344"/>
                <a:gd name="T7" fmla="*/ 188 h 646"/>
                <a:gd name="T8" fmla="*/ 300 w 344"/>
                <a:gd name="T9" fmla="*/ 194 h 646"/>
                <a:gd name="T10" fmla="*/ 284 w 344"/>
                <a:gd name="T11" fmla="*/ 209 h 646"/>
                <a:gd name="T12" fmla="*/ 242 w 344"/>
                <a:gd name="T13" fmla="*/ 260 h 646"/>
                <a:gd name="T14" fmla="*/ 146 w 344"/>
                <a:gd name="T15" fmla="*/ 366 h 646"/>
                <a:gd name="T16" fmla="*/ 50 w 344"/>
                <a:gd name="T17" fmla="*/ 474 h 646"/>
                <a:gd name="T18" fmla="*/ 30 w 344"/>
                <a:gd name="T19" fmla="*/ 504 h 646"/>
                <a:gd name="T20" fmla="*/ 17 w 344"/>
                <a:gd name="T21" fmla="*/ 534 h 646"/>
                <a:gd name="T22" fmla="*/ 10 w 344"/>
                <a:gd name="T23" fmla="*/ 581 h 646"/>
                <a:gd name="T24" fmla="*/ 0 w 344"/>
                <a:gd name="T25" fmla="*/ 645 h 646"/>
                <a:gd name="T26" fmla="*/ 0 w 344"/>
                <a:gd name="T27" fmla="*/ 364 h 646"/>
                <a:gd name="T28" fmla="*/ 5 w 344"/>
                <a:gd name="T29" fmla="*/ 391 h 646"/>
                <a:gd name="T30" fmla="*/ 10 w 344"/>
                <a:gd name="T31" fmla="*/ 403 h 646"/>
                <a:gd name="T32" fmla="*/ 20 w 344"/>
                <a:gd name="T33" fmla="*/ 409 h 646"/>
                <a:gd name="T34" fmla="*/ 30 w 344"/>
                <a:gd name="T35" fmla="*/ 412 h 646"/>
                <a:gd name="T36" fmla="*/ 45 w 344"/>
                <a:gd name="T37" fmla="*/ 412 h 646"/>
                <a:gd name="T38" fmla="*/ 60 w 344"/>
                <a:gd name="T39" fmla="*/ 406 h 646"/>
                <a:gd name="T40" fmla="*/ 257 w 344"/>
                <a:gd name="T41" fmla="*/ 189 h 646"/>
                <a:gd name="T42" fmla="*/ 297 w 344"/>
                <a:gd name="T43" fmla="*/ 138 h 646"/>
                <a:gd name="T44" fmla="*/ 312 w 344"/>
                <a:gd name="T45" fmla="*/ 111 h 646"/>
                <a:gd name="T46" fmla="*/ 325 w 344"/>
                <a:gd name="T47" fmla="*/ 84 h 646"/>
                <a:gd name="T48" fmla="*/ 335 w 344"/>
                <a:gd name="T49" fmla="*/ 39 h 646"/>
                <a:gd name="T50" fmla="*/ 343 w 344"/>
                <a:gd name="T51" fmla="*/ 0 h 646"/>
                <a:gd name="T52" fmla="*/ 343 w 344"/>
                <a:gd name="T53" fmla="*/ 117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5" name="Freeform 26"/>
            <p:cNvSpPr>
              <a:spLocks/>
            </p:cNvSpPr>
            <p:nvPr/>
          </p:nvSpPr>
          <p:spPr bwMode="auto">
            <a:xfrm>
              <a:off x="222" y="1522"/>
              <a:ext cx="344" cy="647"/>
            </a:xfrm>
            <a:custGeom>
              <a:avLst/>
              <a:gdLst>
                <a:gd name="T0" fmla="*/ 343 w 344"/>
                <a:gd name="T1" fmla="*/ 52 h 647"/>
                <a:gd name="T2" fmla="*/ 343 w 344"/>
                <a:gd name="T3" fmla="*/ 194 h 647"/>
                <a:gd name="T4" fmla="*/ 335 w 344"/>
                <a:gd name="T5" fmla="*/ 188 h 647"/>
                <a:gd name="T6" fmla="*/ 315 w 344"/>
                <a:gd name="T7" fmla="*/ 188 h 647"/>
                <a:gd name="T8" fmla="*/ 300 w 344"/>
                <a:gd name="T9" fmla="*/ 194 h 647"/>
                <a:gd name="T10" fmla="*/ 284 w 344"/>
                <a:gd name="T11" fmla="*/ 209 h 647"/>
                <a:gd name="T12" fmla="*/ 242 w 344"/>
                <a:gd name="T13" fmla="*/ 261 h 647"/>
                <a:gd name="T14" fmla="*/ 146 w 344"/>
                <a:gd name="T15" fmla="*/ 366 h 647"/>
                <a:gd name="T16" fmla="*/ 50 w 344"/>
                <a:gd name="T17" fmla="*/ 475 h 647"/>
                <a:gd name="T18" fmla="*/ 30 w 344"/>
                <a:gd name="T19" fmla="*/ 505 h 647"/>
                <a:gd name="T20" fmla="*/ 17 w 344"/>
                <a:gd name="T21" fmla="*/ 535 h 647"/>
                <a:gd name="T22" fmla="*/ 10 w 344"/>
                <a:gd name="T23" fmla="*/ 582 h 647"/>
                <a:gd name="T24" fmla="*/ 0 w 344"/>
                <a:gd name="T25" fmla="*/ 646 h 647"/>
                <a:gd name="T26" fmla="*/ 0 w 344"/>
                <a:gd name="T27" fmla="*/ 365 h 647"/>
                <a:gd name="T28" fmla="*/ 5 w 344"/>
                <a:gd name="T29" fmla="*/ 392 h 647"/>
                <a:gd name="T30" fmla="*/ 10 w 344"/>
                <a:gd name="T31" fmla="*/ 404 h 647"/>
                <a:gd name="T32" fmla="*/ 20 w 344"/>
                <a:gd name="T33" fmla="*/ 410 h 647"/>
                <a:gd name="T34" fmla="*/ 30 w 344"/>
                <a:gd name="T35" fmla="*/ 413 h 647"/>
                <a:gd name="T36" fmla="*/ 45 w 344"/>
                <a:gd name="T37" fmla="*/ 413 h 647"/>
                <a:gd name="T38" fmla="*/ 60 w 344"/>
                <a:gd name="T39" fmla="*/ 407 h 647"/>
                <a:gd name="T40" fmla="*/ 257 w 344"/>
                <a:gd name="T41" fmla="*/ 190 h 647"/>
                <a:gd name="T42" fmla="*/ 297 w 344"/>
                <a:gd name="T43" fmla="*/ 138 h 647"/>
                <a:gd name="T44" fmla="*/ 312 w 344"/>
                <a:gd name="T45" fmla="*/ 111 h 647"/>
                <a:gd name="T46" fmla="*/ 325 w 344"/>
                <a:gd name="T47" fmla="*/ 84 h 647"/>
                <a:gd name="T48" fmla="*/ 335 w 344"/>
                <a:gd name="T49" fmla="*/ 39 h 647"/>
                <a:gd name="T50" fmla="*/ 343 w 344"/>
                <a:gd name="T51" fmla="*/ 0 h 647"/>
                <a:gd name="T52" fmla="*/ 343 w 344"/>
                <a:gd name="T53" fmla="*/ 117 h 6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7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1"/>
                  </a:lnTo>
                  <a:lnTo>
                    <a:pt x="146" y="366"/>
                  </a:lnTo>
                  <a:lnTo>
                    <a:pt x="50" y="475"/>
                  </a:lnTo>
                  <a:lnTo>
                    <a:pt x="30" y="505"/>
                  </a:lnTo>
                  <a:lnTo>
                    <a:pt x="17" y="535"/>
                  </a:lnTo>
                  <a:lnTo>
                    <a:pt x="10" y="582"/>
                  </a:lnTo>
                  <a:lnTo>
                    <a:pt x="0" y="646"/>
                  </a:lnTo>
                  <a:lnTo>
                    <a:pt x="0" y="365"/>
                  </a:lnTo>
                  <a:lnTo>
                    <a:pt x="5" y="392"/>
                  </a:lnTo>
                  <a:lnTo>
                    <a:pt x="10" y="404"/>
                  </a:lnTo>
                  <a:lnTo>
                    <a:pt x="20" y="410"/>
                  </a:lnTo>
                  <a:lnTo>
                    <a:pt x="30" y="413"/>
                  </a:lnTo>
                  <a:lnTo>
                    <a:pt x="45" y="413"/>
                  </a:lnTo>
                  <a:lnTo>
                    <a:pt x="60" y="407"/>
                  </a:lnTo>
                  <a:lnTo>
                    <a:pt x="257" y="190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" name="Freeform 27"/>
            <p:cNvSpPr>
              <a:spLocks/>
            </p:cNvSpPr>
            <p:nvPr/>
          </p:nvSpPr>
          <p:spPr bwMode="auto">
            <a:xfrm>
              <a:off x="219" y="4178"/>
              <a:ext cx="349" cy="149"/>
            </a:xfrm>
            <a:custGeom>
              <a:avLst/>
              <a:gdLst>
                <a:gd name="T0" fmla="*/ 345 w 349"/>
                <a:gd name="T1" fmla="*/ 52 h 149"/>
                <a:gd name="T2" fmla="*/ 348 w 349"/>
                <a:gd name="T3" fmla="*/ 144 h 149"/>
                <a:gd name="T4" fmla="*/ 0 w 349"/>
                <a:gd name="T5" fmla="*/ 148 h 149"/>
                <a:gd name="T6" fmla="*/ 299 w 349"/>
                <a:gd name="T7" fmla="*/ 143 h 149"/>
                <a:gd name="T8" fmla="*/ 315 w 349"/>
                <a:gd name="T9" fmla="*/ 111 h 149"/>
                <a:gd name="T10" fmla="*/ 328 w 349"/>
                <a:gd name="T11" fmla="*/ 84 h 149"/>
                <a:gd name="T12" fmla="*/ 338 w 349"/>
                <a:gd name="T13" fmla="*/ 39 h 149"/>
                <a:gd name="T14" fmla="*/ 345 w 349"/>
                <a:gd name="T15" fmla="*/ 0 h 149"/>
                <a:gd name="T16" fmla="*/ 345 w 349"/>
                <a:gd name="T17" fmla="*/ 117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9" h="149">
                  <a:moveTo>
                    <a:pt x="345" y="52"/>
                  </a:moveTo>
                  <a:lnTo>
                    <a:pt x="348" y="144"/>
                  </a:lnTo>
                  <a:lnTo>
                    <a:pt x="0" y="148"/>
                  </a:lnTo>
                  <a:lnTo>
                    <a:pt x="299" y="143"/>
                  </a:lnTo>
                  <a:lnTo>
                    <a:pt x="315" y="111"/>
                  </a:lnTo>
                  <a:lnTo>
                    <a:pt x="328" y="84"/>
                  </a:lnTo>
                  <a:lnTo>
                    <a:pt x="338" y="39"/>
                  </a:lnTo>
                  <a:lnTo>
                    <a:pt x="345" y="0"/>
                  </a:lnTo>
                  <a:lnTo>
                    <a:pt x="345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7" name="Freeform 28"/>
            <p:cNvSpPr>
              <a:spLocks/>
            </p:cNvSpPr>
            <p:nvPr/>
          </p:nvSpPr>
          <p:spPr bwMode="auto">
            <a:xfrm>
              <a:off x="222" y="211"/>
              <a:ext cx="344" cy="646"/>
            </a:xfrm>
            <a:custGeom>
              <a:avLst/>
              <a:gdLst>
                <a:gd name="T0" fmla="*/ 343 w 344"/>
                <a:gd name="T1" fmla="*/ 52 h 646"/>
                <a:gd name="T2" fmla="*/ 343 w 344"/>
                <a:gd name="T3" fmla="*/ 194 h 646"/>
                <a:gd name="T4" fmla="*/ 335 w 344"/>
                <a:gd name="T5" fmla="*/ 188 h 646"/>
                <a:gd name="T6" fmla="*/ 315 w 344"/>
                <a:gd name="T7" fmla="*/ 188 h 646"/>
                <a:gd name="T8" fmla="*/ 300 w 344"/>
                <a:gd name="T9" fmla="*/ 194 h 646"/>
                <a:gd name="T10" fmla="*/ 284 w 344"/>
                <a:gd name="T11" fmla="*/ 209 h 646"/>
                <a:gd name="T12" fmla="*/ 242 w 344"/>
                <a:gd name="T13" fmla="*/ 260 h 646"/>
                <a:gd name="T14" fmla="*/ 146 w 344"/>
                <a:gd name="T15" fmla="*/ 366 h 646"/>
                <a:gd name="T16" fmla="*/ 50 w 344"/>
                <a:gd name="T17" fmla="*/ 474 h 646"/>
                <a:gd name="T18" fmla="*/ 30 w 344"/>
                <a:gd name="T19" fmla="*/ 504 h 646"/>
                <a:gd name="T20" fmla="*/ 17 w 344"/>
                <a:gd name="T21" fmla="*/ 534 h 646"/>
                <a:gd name="T22" fmla="*/ 10 w 344"/>
                <a:gd name="T23" fmla="*/ 581 h 646"/>
                <a:gd name="T24" fmla="*/ 0 w 344"/>
                <a:gd name="T25" fmla="*/ 645 h 646"/>
                <a:gd name="T26" fmla="*/ 0 w 344"/>
                <a:gd name="T27" fmla="*/ 364 h 646"/>
                <a:gd name="T28" fmla="*/ 5 w 344"/>
                <a:gd name="T29" fmla="*/ 391 h 646"/>
                <a:gd name="T30" fmla="*/ 10 w 344"/>
                <a:gd name="T31" fmla="*/ 403 h 646"/>
                <a:gd name="T32" fmla="*/ 20 w 344"/>
                <a:gd name="T33" fmla="*/ 409 h 646"/>
                <a:gd name="T34" fmla="*/ 30 w 344"/>
                <a:gd name="T35" fmla="*/ 412 h 646"/>
                <a:gd name="T36" fmla="*/ 45 w 344"/>
                <a:gd name="T37" fmla="*/ 412 h 646"/>
                <a:gd name="T38" fmla="*/ 60 w 344"/>
                <a:gd name="T39" fmla="*/ 406 h 646"/>
                <a:gd name="T40" fmla="*/ 257 w 344"/>
                <a:gd name="T41" fmla="*/ 189 h 646"/>
                <a:gd name="T42" fmla="*/ 297 w 344"/>
                <a:gd name="T43" fmla="*/ 138 h 646"/>
                <a:gd name="T44" fmla="*/ 312 w 344"/>
                <a:gd name="T45" fmla="*/ 111 h 646"/>
                <a:gd name="T46" fmla="*/ 325 w 344"/>
                <a:gd name="T47" fmla="*/ 84 h 646"/>
                <a:gd name="T48" fmla="*/ 335 w 344"/>
                <a:gd name="T49" fmla="*/ 39 h 646"/>
                <a:gd name="T50" fmla="*/ 343 w 344"/>
                <a:gd name="T51" fmla="*/ 0 h 646"/>
                <a:gd name="T52" fmla="*/ 343 w 344"/>
                <a:gd name="T53" fmla="*/ 117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" name="Freeform 29"/>
            <p:cNvSpPr>
              <a:spLocks/>
            </p:cNvSpPr>
            <p:nvPr/>
          </p:nvSpPr>
          <p:spPr bwMode="auto">
            <a:xfrm>
              <a:off x="222" y="-3"/>
              <a:ext cx="346" cy="574"/>
            </a:xfrm>
            <a:custGeom>
              <a:avLst/>
              <a:gdLst>
                <a:gd name="T0" fmla="*/ 345 w 346"/>
                <a:gd name="T1" fmla="*/ 0 h 574"/>
                <a:gd name="T2" fmla="*/ 343 w 346"/>
                <a:gd name="T3" fmla="*/ 122 h 574"/>
                <a:gd name="T4" fmla="*/ 336 w 346"/>
                <a:gd name="T5" fmla="*/ 116 h 574"/>
                <a:gd name="T6" fmla="*/ 315 w 346"/>
                <a:gd name="T7" fmla="*/ 116 h 574"/>
                <a:gd name="T8" fmla="*/ 300 w 346"/>
                <a:gd name="T9" fmla="*/ 122 h 574"/>
                <a:gd name="T10" fmla="*/ 285 w 346"/>
                <a:gd name="T11" fmla="*/ 137 h 574"/>
                <a:gd name="T12" fmla="*/ 242 w 346"/>
                <a:gd name="T13" fmla="*/ 188 h 574"/>
                <a:gd name="T14" fmla="*/ 146 w 346"/>
                <a:gd name="T15" fmla="*/ 294 h 574"/>
                <a:gd name="T16" fmla="*/ 50 w 346"/>
                <a:gd name="T17" fmla="*/ 402 h 574"/>
                <a:gd name="T18" fmla="*/ 30 w 346"/>
                <a:gd name="T19" fmla="*/ 432 h 574"/>
                <a:gd name="T20" fmla="*/ 17 w 346"/>
                <a:gd name="T21" fmla="*/ 462 h 574"/>
                <a:gd name="T22" fmla="*/ 10 w 346"/>
                <a:gd name="T23" fmla="*/ 509 h 574"/>
                <a:gd name="T24" fmla="*/ 0 w 346"/>
                <a:gd name="T25" fmla="*/ 573 h 574"/>
                <a:gd name="T26" fmla="*/ 0 w 346"/>
                <a:gd name="T27" fmla="*/ 292 h 574"/>
                <a:gd name="T28" fmla="*/ 5 w 346"/>
                <a:gd name="T29" fmla="*/ 319 h 574"/>
                <a:gd name="T30" fmla="*/ 10 w 346"/>
                <a:gd name="T31" fmla="*/ 331 h 574"/>
                <a:gd name="T32" fmla="*/ 20 w 346"/>
                <a:gd name="T33" fmla="*/ 337 h 574"/>
                <a:gd name="T34" fmla="*/ 30 w 346"/>
                <a:gd name="T35" fmla="*/ 340 h 574"/>
                <a:gd name="T36" fmla="*/ 45 w 346"/>
                <a:gd name="T37" fmla="*/ 340 h 574"/>
                <a:gd name="T38" fmla="*/ 60 w 346"/>
                <a:gd name="T39" fmla="*/ 334 h 574"/>
                <a:gd name="T40" fmla="*/ 257 w 346"/>
                <a:gd name="T41" fmla="*/ 117 h 574"/>
                <a:gd name="T42" fmla="*/ 298 w 346"/>
                <a:gd name="T43" fmla="*/ 66 h 574"/>
                <a:gd name="T44" fmla="*/ 313 w 346"/>
                <a:gd name="T45" fmla="*/ 39 h 574"/>
                <a:gd name="T46" fmla="*/ 326 w 346"/>
                <a:gd name="T47" fmla="*/ 12 h 574"/>
                <a:gd name="T48" fmla="*/ 329 w 346"/>
                <a:gd name="T49" fmla="*/ 0 h 574"/>
                <a:gd name="T50" fmla="*/ 345 w 346"/>
                <a:gd name="T51" fmla="*/ 3 h 574"/>
                <a:gd name="T52" fmla="*/ 343 w 346"/>
                <a:gd name="T53" fmla="*/ 45 h 5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6" h="574">
                  <a:moveTo>
                    <a:pt x="345" y="0"/>
                  </a:moveTo>
                  <a:lnTo>
                    <a:pt x="343" y="122"/>
                  </a:lnTo>
                  <a:lnTo>
                    <a:pt x="336" y="116"/>
                  </a:lnTo>
                  <a:lnTo>
                    <a:pt x="315" y="116"/>
                  </a:lnTo>
                  <a:lnTo>
                    <a:pt x="300" y="122"/>
                  </a:lnTo>
                  <a:lnTo>
                    <a:pt x="285" y="137"/>
                  </a:lnTo>
                  <a:lnTo>
                    <a:pt x="242" y="188"/>
                  </a:lnTo>
                  <a:lnTo>
                    <a:pt x="146" y="294"/>
                  </a:lnTo>
                  <a:lnTo>
                    <a:pt x="50" y="402"/>
                  </a:lnTo>
                  <a:lnTo>
                    <a:pt x="30" y="432"/>
                  </a:lnTo>
                  <a:lnTo>
                    <a:pt x="17" y="462"/>
                  </a:lnTo>
                  <a:lnTo>
                    <a:pt x="10" y="509"/>
                  </a:lnTo>
                  <a:lnTo>
                    <a:pt x="0" y="573"/>
                  </a:lnTo>
                  <a:lnTo>
                    <a:pt x="0" y="292"/>
                  </a:lnTo>
                  <a:lnTo>
                    <a:pt x="5" y="319"/>
                  </a:lnTo>
                  <a:lnTo>
                    <a:pt x="10" y="331"/>
                  </a:lnTo>
                  <a:lnTo>
                    <a:pt x="20" y="337"/>
                  </a:lnTo>
                  <a:lnTo>
                    <a:pt x="30" y="340"/>
                  </a:lnTo>
                  <a:lnTo>
                    <a:pt x="45" y="340"/>
                  </a:lnTo>
                  <a:lnTo>
                    <a:pt x="60" y="334"/>
                  </a:lnTo>
                  <a:lnTo>
                    <a:pt x="257" y="117"/>
                  </a:lnTo>
                  <a:lnTo>
                    <a:pt x="298" y="66"/>
                  </a:lnTo>
                  <a:lnTo>
                    <a:pt x="313" y="39"/>
                  </a:lnTo>
                  <a:lnTo>
                    <a:pt x="326" y="12"/>
                  </a:lnTo>
                  <a:lnTo>
                    <a:pt x="329" y="0"/>
                  </a:lnTo>
                  <a:lnTo>
                    <a:pt x="345" y="3"/>
                  </a:lnTo>
                  <a:lnTo>
                    <a:pt x="343" y="45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9" name="Freeform 30"/>
            <p:cNvSpPr>
              <a:spLocks/>
            </p:cNvSpPr>
            <p:nvPr/>
          </p:nvSpPr>
          <p:spPr bwMode="auto">
            <a:xfrm>
              <a:off x="224" y="-6"/>
              <a:ext cx="154" cy="294"/>
            </a:xfrm>
            <a:custGeom>
              <a:avLst/>
              <a:gdLst>
                <a:gd name="T0" fmla="*/ 153 w 154"/>
                <a:gd name="T1" fmla="*/ 3 h 294"/>
                <a:gd name="T2" fmla="*/ 50 w 154"/>
                <a:gd name="T3" fmla="*/ 122 h 294"/>
                <a:gd name="T4" fmla="*/ 30 w 154"/>
                <a:gd name="T5" fmla="*/ 152 h 294"/>
                <a:gd name="T6" fmla="*/ 17 w 154"/>
                <a:gd name="T7" fmla="*/ 182 h 294"/>
                <a:gd name="T8" fmla="*/ 10 w 154"/>
                <a:gd name="T9" fmla="*/ 229 h 294"/>
                <a:gd name="T10" fmla="*/ 0 w 154"/>
                <a:gd name="T11" fmla="*/ 293 h 294"/>
                <a:gd name="T12" fmla="*/ 0 w 154"/>
                <a:gd name="T13" fmla="*/ 12 h 294"/>
                <a:gd name="T14" fmla="*/ 5 w 154"/>
                <a:gd name="T15" fmla="*/ 39 h 294"/>
                <a:gd name="T16" fmla="*/ 10 w 154"/>
                <a:gd name="T17" fmla="*/ 51 h 294"/>
                <a:gd name="T18" fmla="*/ 20 w 154"/>
                <a:gd name="T19" fmla="*/ 57 h 294"/>
                <a:gd name="T20" fmla="*/ 30 w 154"/>
                <a:gd name="T21" fmla="*/ 60 h 294"/>
                <a:gd name="T22" fmla="*/ 45 w 154"/>
                <a:gd name="T23" fmla="*/ 60 h 294"/>
                <a:gd name="T24" fmla="*/ 60 w 154"/>
                <a:gd name="T25" fmla="*/ 54 h 294"/>
                <a:gd name="T26" fmla="*/ 110 w 154"/>
                <a:gd name="T27" fmla="*/ 0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4" h="294">
                  <a:moveTo>
                    <a:pt x="153" y="3"/>
                  </a:moveTo>
                  <a:lnTo>
                    <a:pt x="50" y="122"/>
                  </a:lnTo>
                  <a:lnTo>
                    <a:pt x="30" y="152"/>
                  </a:lnTo>
                  <a:lnTo>
                    <a:pt x="17" y="182"/>
                  </a:lnTo>
                  <a:lnTo>
                    <a:pt x="10" y="229"/>
                  </a:lnTo>
                  <a:lnTo>
                    <a:pt x="0" y="293"/>
                  </a:lnTo>
                  <a:lnTo>
                    <a:pt x="0" y="12"/>
                  </a:lnTo>
                  <a:lnTo>
                    <a:pt x="5" y="39"/>
                  </a:lnTo>
                  <a:lnTo>
                    <a:pt x="10" y="51"/>
                  </a:lnTo>
                  <a:lnTo>
                    <a:pt x="20" y="57"/>
                  </a:lnTo>
                  <a:lnTo>
                    <a:pt x="30" y="60"/>
                  </a:lnTo>
                  <a:lnTo>
                    <a:pt x="45" y="60"/>
                  </a:lnTo>
                  <a:lnTo>
                    <a:pt x="60" y="54"/>
                  </a:lnTo>
                  <a:lnTo>
                    <a:pt x="110" y="0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" name="Freeform 31"/>
            <p:cNvSpPr>
              <a:spLocks/>
            </p:cNvSpPr>
            <p:nvPr/>
          </p:nvSpPr>
          <p:spPr bwMode="auto">
            <a:xfrm>
              <a:off x="222" y="1796"/>
              <a:ext cx="344" cy="646"/>
            </a:xfrm>
            <a:custGeom>
              <a:avLst/>
              <a:gdLst>
                <a:gd name="T0" fmla="*/ 343 w 344"/>
                <a:gd name="T1" fmla="*/ 52 h 646"/>
                <a:gd name="T2" fmla="*/ 343 w 344"/>
                <a:gd name="T3" fmla="*/ 194 h 646"/>
                <a:gd name="T4" fmla="*/ 335 w 344"/>
                <a:gd name="T5" fmla="*/ 188 h 646"/>
                <a:gd name="T6" fmla="*/ 315 w 344"/>
                <a:gd name="T7" fmla="*/ 188 h 646"/>
                <a:gd name="T8" fmla="*/ 300 w 344"/>
                <a:gd name="T9" fmla="*/ 194 h 646"/>
                <a:gd name="T10" fmla="*/ 284 w 344"/>
                <a:gd name="T11" fmla="*/ 209 h 646"/>
                <a:gd name="T12" fmla="*/ 242 w 344"/>
                <a:gd name="T13" fmla="*/ 260 h 646"/>
                <a:gd name="T14" fmla="*/ 146 w 344"/>
                <a:gd name="T15" fmla="*/ 366 h 646"/>
                <a:gd name="T16" fmla="*/ 50 w 344"/>
                <a:gd name="T17" fmla="*/ 474 h 646"/>
                <a:gd name="T18" fmla="*/ 30 w 344"/>
                <a:gd name="T19" fmla="*/ 504 h 646"/>
                <a:gd name="T20" fmla="*/ 17 w 344"/>
                <a:gd name="T21" fmla="*/ 534 h 646"/>
                <a:gd name="T22" fmla="*/ 10 w 344"/>
                <a:gd name="T23" fmla="*/ 581 h 646"/>
                <a:gd name="T24" fmla="*/ 0 w 344"/>
                <a:gd name="T25" fmla="*/ 645 h 646"/>
                <a:gd name="T26" fmla="*/ 0 w 344"/>
                <a:gd name="T27" fmla="*/ 364 h 646"/>
                <a:gd name="T28" fmla="*/ 5 w 344"/>
                <a:gd name="T29" fmla="*/ 391 h 646"/>
                <a:gd name="T30" fmla="*/ 10 w 344"/>
                <a:gd name="T31" fmla="*/ 403 h 646"/>
                <a:gd name="T32" fmla="*/ 20 w 344"/>
                <a:gd name="T33" fmla="*/ 409 h 646"/>
                <a:gd name="T34" fmla="*/ 30 w 344"/>
                <a:gd name="T35" fmla="*/ 412 h 646"/>
                <a:gd name="T36" fmla="*/ 45 w 344"/>
                <a:gd name="T37" fmla="*/ 412 h 646"/>
                <a:gd name="T38" fmla="*/ 60 w 344"/>
                <a:gd name="T39" fmla="*/ 406 h 646"/>
                <a:gd name="T40" fmla="*/ 257 w 344"/>
                <a:gd name="T41" fmla="*/ 189 h 646"/>
                <a:gd name="T42" fmla="*/ 297 w 344"/>
                <a:gd name="T43" fmla="*/ 138 h 646"/>
                <a:gd name="T44" fmla="*/ 312 w 344"/>
                <a:gd name="T45" fmla="*/ 111 h 646"/>
                <a:gd name="T46" fmla="*/ 325 w 344"/>
                <a:gd name="T47" fmla="*/ 84 h 646"/>
                <a:gd name="T48" fmla="*/ 335 w 344"/>
                <a:gd name="T49" fmla="*/ 39 h 646"/>
                <a:gd name="T50" fmla="*/ 343 w 344"/>
                <a:gd name="T51" fmla="*/ 0 h 646"/>
                <a:gd name="T52" fmla="*/ 343 w 344"/>
                <a:gd name="T53" fmla="*/ 117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" name="Rectangle 32"/>
            <p:cNvSpPr>
              <a:spLocks noChangeArrowheads="1"/>
            </p:cNvSpPr>
            <p:nvPr/>
          </p:nvSpPr>
          <p:spPr bwMode="auto">
            <a:xfrm>
              <a:off x="771" y="0"/>
              <a:ext cx="210" cy="4319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2" name="Line 33"/>
            <p:cNvSpPr>
              <a:spLocks noChangeShapeType="1"/>
            </p:cNvSpPr>
            <p:nvPr/>
          </p:nvSpPr>
          <p:spPr bwMode="auto">
            <a:xfrm>
              <a:off x="135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3" name="Line 34"/>
            <p:cNvSpPr>
              <a:spLocks noChangeShapeType="1"/>
            </p:cNvSpPr>
            <p:nvPr/>
          </p:nvSpPr>
          <p:spPr bwMode="auto">
            <a:xfrm>
              <a:off x="645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4" name="Group 35"/>
          <p:cNvGrpSpPr>
            <a:grpSpLocks/>
          </p:cNvGrpSpPr>
          <p:nvPr/>
        </p:nvGrpSpPr>
        <p:grpSpPr bwMode="auto">
          <a:xfrm>
            <a:off x="523875" y="1428750"/>
            <a:ext cx="2095500" cy="2095500"/>
            <a:chOff x="330" y="900"/>
            <a:chExt cx="1320" cy="1320"/>
          </a:xfrm>
        </p:grpSpPr>
        <p:sp>
          <p:nvSpPr>
            <p:cNvPr id="35" name="Rectangle 36"/>
            <p:cNvSpPr>
              <a:spLocks noChangeArrowheads="1"/>
            </p:cNvSpPr>
            <p:nvPr/>
          </p:nvSpPr>
          <p:spPr bwMode="auto">
            <a:xfrm>
              <a:off x="975" y="900"/>
              <a:ext cx="675" cy="1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36" name="Group 37"/>
            <p:cNvGrpSpPr>
              <a:grpSpLocks/>
            </p:cNvGrpSpPr>
            <p:nvPr/>
          </p:nvGrpSpPr>
          <p:grpSpPr bwMode="auto">
            <a:xfrm>
              <a:off x="330" y="1015"/>
              <a:ext cx="1079" cy="1060"/>
              <a:chOff x="330" y="1015"/>
              <a:chExt cx="1079" cy="1060"/>
            </a:xfrm>
          </p:grpSpPr>
          <p:grpSp>
            <p:nvGrpSpPr>
              <p:cNvPr id="37" name="Group 38"/>
              <p:cNvGrpSpPr>
                <a:grpSpLocks/>
              </p:cNvGrpSpPr>
              <p:nvPr/>
            </p:nvGrpSpPr>
            <p:grpSpPr bwMode="auto">
              <a:xfrm>
                <a:off x="330" y="1015"/>
                <a:ext cx="1079" cy="1060"/>
                <a:chOff x="330" y="1015"/>
                <a:chExt cx="1079" cy="1060"/>
              </a:xfrm>
            </p:grpSpPr>
            <p:grpSp>
              <p:nvGrpSpPr>
                <p:cNvPr id="45" name="Group 39"/>
                <p:cNvGrpSpPr>
                  <a:grpSpLocks/>
                </p:cNvGrpSpPr>
                <p:nvPr/>
              </p:nvGrpSpPr>
              <p:grpSpPr bwMode="auto">
                <a:xfrm>
                  <a:off x="330" y="1015"/>
                  <a:ext cx="1079" cy="1060"/>
                  <a:chOff x="330" y="1015"/>
                  <a:chExt cx="1079" cy="1060"/>
                </a:xfrm>
              </p:grpSpPr>
              <p:sp>
                <p:nvSpPr>
                  <p:cNvPr id="50" name="Rectangle 40"/>
                  <p:cNvSpPr>
                    <a:spLocks noChangeArrowheads="1"/>
                  </p:cNvSpPr>
                  <p:nvPr/>
                </p:nvSpPr>
                <p:spPr bwMode="auto">
                  <a:xfrm>
                    <a:off x="333" y="1910"/>
                    <a:ext cx="1074" cy="165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51" name="Rectangle 41"/>
                  <p:cNvSpPr>
                    <a:spLocks noChangeArrowheads="1"/>
                  </p:cNvSpPr>
                  <p:nvPr/>
                </p:nvSpPr>
                <p:spPr bwMode="auto">
                  <a:xfrm>
                    <a:off x="333" y="1015"/>
                    <a:ext cx="1074" cy="165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chemeClr val="accent1">
                          <a:gamma/>
                          <a:shade val="46275"/>
                          <a:invGamma/>
                        </a:schemeClr>
                      </a:gs>
                      <a:gs pos="100000">
                        <a:schemeClr val="accent1"/>
                      </a:gs>
                    </a:gsLst>
                    <a:lin ang="54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52" name="AutoShape 42"/>
                  <p:cNvSpPr>
                    <a:spLocks noChangeArrowheads="1"/>
                  </p:cNvSpPr>
                  <p:nvPr/>
                </p:nvSpPr>
                <p:spPr bwMode="auto">
                  <a:xfrm rot="5400000" flipV="1">
                    <a:off x="-91" y="1446"/>
                    <a:ext cx="1028" cy="186"/>
                  </a:xfrm>
                  <a:custGeom>
                    <a:avLst/>
                    <a:gdLst>
                      <a:gd name="G0" fmla="+- 2645 0 0"/>
                      <a:gd name="G1" fmla="+- 21600 0 2645"/>
                      <a:gd name="G2" fmla="*/ 2645 1 2"/>
                      <a:gd name="G3" fmla="+- 21600 0 G2"/>
                      <a:gd name="G4" fmla="+/ 2645 21600 2"/>
                      <a:gd name="G5" fmla="+/ G1 0 2"/>
                      <a:gd name="G6" fmla="*/ 21600 21600 2645"/>
                      <a:gd name="G7" fmla="*/ G6 1 2"/>
                      <a:gd name="G8" fmla="+- 21600 0 G7"/>
                      <a:gd name="G9" fmla="*/ 21600 1 2"/>
                      <a:gd name="G10" fmla="+- 2645 0 G9"/>
                      <a:gd name="G11" fmla="?: G10 G8 0"/>
                      <a:gd name="G12" fmla="?: G10 G7 21600"/>
                      <a:gd name="T0" fmla="*/ 20277 w 21600"/>
                      <a:gd name="T1" fmla="*/ 10800 h 21600"/>
                      <a:gd name="T2" fmla="*/ 10800 w 21600"/>
                      <a:gd name="T3" fmla="*/ 21600 h 21600"/>
                      <a:gd name="T4" fmla="*/ 1323 w 21600"/>
                      <a:gd name="T5" fmla="*/ 10800 h 21600"/>
                      <a:gd name="T6" fmla="*/ 10800 w 21600"/>
                      <a:gd name="T7" fmla="*/ 0 h 21600"/>
                      <a:gd name="T8" fmla="*/ 3123 w 21600"/>
                      <a:gd name="T9" fmla="*/ 3123 h 21600"/>
                      <a:gd name="T10" fmla="*/ 18477 w 21600"/>
                      <a:gd name="T11" fmla="*/ 18477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2645" y="21600"/>
                        </a:lnTo>
                        <a:lnTo>
                          <a:pt x="18955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1">
                          <a:gamma/>
                          <a:shade val="46275"/>
                          <a:invGamma/>
                        </a:schemeClr>
                      </a:gs>
                      <a:gs pos="100000">
                        <a:schemeClr val="accent1"/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53" name="AutoShape 43"/>
                  <p:cNvSpPr>
                    <a:spLocks noChangeArrowheads="1"/>
                  </p:cNvSpPr>
                  <p:nvPr/>
                </p:nvSpPr>
                <p:spPr bwMode="auto">
                  <a:xfrm rot="-5400000" flipH="1" flipV="1">
                    <a:off x="802" y="1436"/>
                    <a:ext cx="1028" cy="186"/>
                  </a:xfrm>
                  <a:custGeom>
                    <a:avLst/>
                    <a:gdLst>
                      <a:gd name="G0" fmla="+- 2645 0 0"/>
                      <a:gd name="G1" fmla="+- 21600 0 2645"/>
                      <a:gd name="G2" fmla="*/ 2645 1 2"/>
                      <a:gd name="G3" fmla="+- 21600 0 G2"/>
                      <a:gd name="G4" fmla="+/ 2645 21600 2"/>
                      <a:gd name="G5" fmla="+/ G1 0 2"/>
                      <a:gd name="G6" fmla="*/ 21600 21600 2645"/>
                      <a:gd name="G7" fmla="*/ G6 1 2"/>
                      <a:gd name="G8" fmla="+- 21600 0 G7"/>
                      <a:gd name="G9" fmla="*/ 21600 1 2"/>
                      <a:gd name="G10" fmla="+- 2645 0 G9"/>
                      <a:gd name="G11" fmla="?: G10 G8 0"/>
                      <a:gd name="G12" fmla="?: G10 G7 21600"/>
                      <a:gd name="T0" fmla="*/ 20277 w 21600"/>
                      <a:gd name="T1" fmla="*/ 10800 h 21600"/>
                      <a:gd name="T2" fmla="*/ 10800 w 21600"/>
                      <a:gd name="T3" fmla="*/ 21600 h 21600"/>
                      <a:gd name="T4" fmla="*/ 1323 w 21600"/>
                      <a:gd name="T5" fmla="*/ 10800 h 21600"/>
                      <a:gd name="T6" fmla="*/ 10800 w 21600"/>
                      <a:gd name="T7" fmla="*/ 0 h 21600"/>
                      <a:gd name="T8" fmla="*/ 3123 w 21600"/>
                      <a:gd name="T9" fmla="*/ 3123 h 21600"/>
                      <a:gd name="T10" fmla="*/ 18477 w 21600"/>
                      <a:gd name="T11" fmla="*/ 18477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2645" y="21600"/>
                        </a:lnTo>
                        <a:lnTo>
                          <a:pt x="18955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lin ang="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rgbClr val="808080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sp>
              <p:nvSpPr>
                <p:cNvPr id="46" name="Rectangle 44"/>
                <p:cNvSpPr>
                  <a:spLocks noChangeArrowheads="1"/>
                </p:cNvSpPr>
                <p:nvPr/>
              </p:nvSpPr>
              <p:spPr bwMode="auto">
                <a:xfrm>
                  <a:off x="433" y="1111"/>
                  <a:ext cx="874" cy="868"/>
                </a:xfrm>
                <a:prstGeom prst="rect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46275"/>
                        <a:invGamma/>
                      </a:schemeClr>
                    </a:gs>
                    <a:gs pos="100000">
                      <a:schemeClr val="accent1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7" name="Oval 45"/>
                <p:cNvSpPr>
                  <a:spLocks noChangeArrowheads="1"/>
                </p:cNvSpPr>
                <p:nvPr/>
              </p:nvSpPr>
              <p:spPr bwMode="auto">
                <a:xfrm>
                  <a:off x="484" y="1170"/>
                  <a:ext cx="772" cy="75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 anchor="ctr"/>
                <a:lstStyle/>
                <a:p>
                  <a:pPr eaLnBrk="0" hangingPunct="0">
                    <a:spcBef>
                      <a:spcPct val="50000"/>
                    </a:spcBef>
                    <a:defRPr/>
                  </a:pPr>
                  <a:endParaRPr lang="ru-RU" sz="2400"/>
                </a:p>
              </p:txBody>
            </p:sp>
            <p:sp>
              <p:nvSpPr>
                <p:cNvPr id="48" name="Oval 46"/>
                <p:cNvSpPr>
                  <a:spLocks noChangeArrowheads="1"/>
                </p:cNvSpPr>
                <p:nvPr/>
              </p:nvSpPr>
              <p:spPr bwMode="auto">
                <a:xfrm>
                  <a:off x="559" y="1241"/>
                  <a:ext cx="622" cy="608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46275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 anchor="ctr"/>
                <a:lstStyle/>
                <a:p>
                  <a:pPr eaLnBrk="0" hangingPunct="0">
                    <a:spcBef>
                      <a:spcPct val="50000"/>
                    </a:spcBef>
                    <a:defRPr/>
                  </a:pPr>
                  <a:endParaRPr lang="ru-RU" sz="2400"/>
                </a:p>
              </p:txBody>
            </p:sp>
            <p:sp>
              <p:nvSpPr>
                <p:cNvPr id="49" name="Oval 47"/>
                <p:cNvSpPr>
                  <a:spLocks noChangeArrowheads="1"/>
                </p:cNvSpPr>
                <p:nvPr/>
              </p:nvSpPr>
              <p:spPr bwMode="auto">
                <a:xfrm>
                  <a:off x="624" y="1303"/>
                  <a:ext cx="492" cy="48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 anchor="ctr"/>
                <a:lstStyle/>
                <a:p>
                  <a:pPr eaLnBrk="0" hangingPunct="0">
                    <a:spcBef>
                      <a:spcPct val="50000"/>
                    </a:spcBef>
                    <a:defRPr/>
                  </a:pPr>
                  <a:endParaRPr lang="ru-RU" sz="2400"/>
                </a:p>
              </p:txBody>
            </p:sp>
          </p:grpSp>
          <p:grpSp>
            <p:nvGrpSpPr>
              <p:cNvPr id="38" name="Group 48"/>
              <p:cNvGrpSpPr>
                <a:grpSpLocks/>
              </p:cNvGrpSpPr>
              <p:nvPr/>
            </p:nvGrpSpPr>
            <p:grpSpPr bwMode="auto">
              <a:xfrm>
                <a:off x="634" y="1345"/>
                <a:ext cx="447" cy="402"/>
                <a:chOff x="634" y="1345"/>
                <a:chExt cx="447" cy="402"/>
              </a:xfrm>
            </p:grpSpPr>
            <p:sp>
              <p:nvSpPr>
                <p:cNvPr id="39" name="Arc 49"/>
                <p:cNvSpPr>
                  <a:spLocks/>
                </p:cNvSpPr>
                <p:nvPr/>
              </p:nvSpPr>
              <p:spPr bwMode="auto">
                <a:xfrm>
                  <a:off x="856" y="1409"/>
                  <a:ext cx="34" cy="288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43200"/>
                    <a:gd name="T2" fmla="*/ 0 w 21600"/>
                    <a:gd name="T3" fmla="*/ 43200 h 43200"/>
                    <a:gd name="T4" fmla="*/ 0 w 21600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432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cubicBezTo>
                        <a:pt x="21600" y="33529"/>
                        <a:pt x="11929" y="43199"/>
                        <a:pt x="0" y="43200"/>
                      </a:cubicBezTo>
                    </a:path>
                    <a:path w="21600" h="432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cubicBezTo>
                        <a:pt x="21600" y="33529"/>
                        <a:pt x="11929" y="43199"/>
                        <a:pt x="0" y="432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0" name="Arc 50"/>
                <p:cNvSpPr>
                  <a:spLocks/>
                </p:cNvSpPr>
                <p:nvPr/>
              </p:nvSpPr>
              <p:spPr bwMode="auto">
                <a:xfrm>
                  <a:off x="827" y="1409"/>
                  <a:ext cx="34" cy="288"/>
                </a:xfrm>
                <a:custGeom>
                  <a:avLst/>
                  <a:gdLst>
                    <a:gd name="G0" fmla="+- 21600 0 0"/>
                    <a:gd name="G1" fmla="+- 21600 0 0"/>
                    <a:gd name="G2" fmla="+- 21600 0 0"/>
                    <a:gd name="T0" fmla="*/ 21600 w 21600"/>
                    <a:gd name="T1" fmla="*/ 43200 h 43200"/>
                    <a:gd name="T2" fmla="*/ 21600 w 21600"/>
                    <a:gd name="T3" fmla="*/ 0 h 43200"/>
                    <a:gd name="T4" fmla="*/ 21600 w 21600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43200" fill="none" extrusionOk="0">
                      <a:moveTo>
                        <a:pt x="21600" y="43200"/>
                      </a:moveTo>
                      <a:cubicBezTo>
                        <a:pt x="9670" y="43200"/>
                        <a:pt x="0" y="33529"/>
                        <a:pt x="0" y="21600"/>
                      </a:cubicBezTo>
                      <a:cubicBezTo>
                        <a:pt x="-1" y="9670"/>
                        <a:pt x="9670" y="0"/>
                        <a:pt x="21599" y="0"/>
                      </a:cubicBezTo>
                    </a:path>
                    <a:path w="21600" h="43200" stroke="0" extrusionOk="0">
                      <a:moveTo>
                        <a:pt x="21600" y="43200"/>
                      </a:moveTo>
                      <a:cubicBezTo>
                        <a:pt x="9670" y="43200"/>
                        <a:pt x="0" y="33529"/>
                        <a:pt x="0" y="21600"/>
                      </a:cubicBezTo>
                      <a:cubicBezTo>
                        <a:pt x="-1" y="9670"/>
                        <a:pt x="9670" y="0"/>
                        <a:pt x="21599" y="0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1">
                        <a:gamma/>
                        <a:shade val="46275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1" name="AutoShape 51"/>
                <p:cNvSpPr>
                  <a:spLocks noChangeArrowheads="1"/>
                </p:cNvSpPr>
                <p:nvPr/>
              </p:nvSpPr>
              <p:spPr bwMode="auto">
                <a:xfrm>
                  <a:off x="798" y="1694"/>
                  <a:ext cx="122" cy="53"/>
                </a:xfrm>
                <a:prstGeom prst="roundRect">
                  <a:avLst>
                    <a:gd name="adj" fmla="val 49995"/>
                  </a:avLst>
                </a:prstGeom>
                <a:gradFill rotWithShape="0">
                  <a:gsLst>
                    <a:gs pos="0">
                      <a:schemeClr val="accent1">
                        <a:gamma/>
                        <a:shade val="46275"/>
                        <a:invGamma/>
                      </a:schemeClr>
                    </a:gs>
                    <a:gs pos="5000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2" name="Freeform 52"/>
                <p:cNvSpPr>
                  <a:spLocks/>
                </p:cNvSpPr>
                <p:nvPr/>
              </p:nvSpPr>
              <p:spPr bwMode="auto">
                <a:xfrm>
                  <a:off x="634" y="1467"/>
                  <a:ext cx="221" cy="230"/>
                </a:xfrm>
                <a:custGeom>
                  <a:avLst/>
                  <a:gdLst>
                    <a:gd name="T0" fmla="*/ 212 w 221"/>
                    <a:gd name="T1" fmla="*/ 204 h 230"/>
                    <a:gd name="T2" fmla="*/ 194 w 221"/>
                    <a:gd name="T3" fmla="*/ 158 h 230"/>
                    <a:gd name="T4" fmla="*/ 188 w 221"/>
                    <a:gd name="T5" fmla="*/ 111 h 230"/>
                    <a:gd name="T6" fmla="*/ 183 w 221"/>
                    <a:gd name="T7" fmla="*/ 72 h 230"/>
                    <a:gd name="T8" fmla="*/ 178 w 221"/>
                    <a:gd name="T9" fmla="*/ 52 h 230"/>
                    <a:gd name="T10" fmla="*/ 169 w 221"/>
                    <a:gd name="T11" fmla="*/ 37 h 230"/>
                    <a:gd name="T12" fmla="*/ 157 w 221"/>
                    <a:gd name="T13" fmla="*/ 24 h 230"/>
                    <a:gd name="T14" fmla="*/ 143 w 221"/>
                    <a:gd name="T15" fmla="*/ 13 h 230"/>
                    <a:gd name="T16" fmla="*/ 124 w 221"/>
                    <a:gd name="T17" fmla="*/ 5 h 230"/>
                    <a:gd name="T18" fmla="*/ 100 w 221"/>
                    <a:gd name="T19" fmla="*/ 0 h 230"/>
                    <a:gd name="T20" fmla="*/ 76 w 221"/>
                    <a:gd name="T21" fmla="*/ 0 h 230"/>
                    <a:gd name="T22" fmla="*/ 54 w 221"/>
                    <a:gd name="T23" fmla="*/ 7 h 230"/>
                    <a:gd name="T24" fmla="*/ 35 w 221"/>
                    <a:gd name="T25" fmla="*/ 16 h 230"/>
                    <a:gd name="T26" fmla="*/ 18 w 221"/>
                    <a:gd name="T27" fmla="*/ 31 h 230"/>
                    <a:gd name="T28" fmla="*/ 5 w 221"/>
                    <a:gd name="T29" fmla="*/ 51 h 230"/>
                    <a:gd name="T30" fmla="*/ 0 w 221"/>
                    <a:gd name="T31" fmla="*/ 73 h 230"/>
                    <a:gd name="T32" fmla="*/ 3 w 221"/>
                    <a:gd name="T33" fmla="*/ 72 h 230"/>
                    <a:gd name="T34" fmla="*/ 15 w 221"/>
                    <a:gd name="T35" fmla="*/ 64 h 230"/>
                    <a:gd name="T36" fmla="*/ 35 w 221"/>
                    <a:gd name="T37" fmla="*/ 58 h 230"/>
                    <a:gd name="T38" fmla="*/ 56 w 221"/>
                    <a:gd name="T39" fmla="*/ 57 h 230"/>
                    <a:gd name="T40" fmla="*/ 74 w 221"/>
                    <a:gd name="T41" fmla="*/ 63 h 230"/>
                    <a:gd name="T42" fmla="*/ 87 w 221"/>
                    <a:gd name="T43" fmla="*/ 73 h 230"/>
                    <a:gd name="T44" fmla="*/ 93 w 221"/>
                    <a:gd name="T45" fmla="*/ 85 h 230"/>
                    <a:gd name="T46" fmla="*/ 96 w 221"/>
                    <a:gd name="T47" fmla="*/ 102 h 230"/>
                    <a:gd name="T48" fmla="*/ 100 w 221"/>
                    <a:gd name="T49" fmla="*/ 124 h 230"/>
                    <a:gd name="T50" fmla="*/ 106 w 221"/>
                    <a:gd name="T51" fmla="*/ 147 h 230"/>
                    <a:gd name="T52" fmla="*/ 116 w 221"/>
                    <a:gd name="T53" fmla="*/ 168 h 230"/>
                    <a:gd name="T54" fmla="*/ 131 w 221"/>
                    <a:gd name="T55" fmla="*/ 190 h 230"/>
                    <a:gd name="T56" fmla="*/ 150 w 221"/>
                    <a:gd name="T57" fmla="*/ 207 h 230"/>
                    <a:gd name="T58" fmla="*/ 172 w 221"/>
                    <a:gd name="T59" fmla="*/ 219 h 230"/>
                    <a:gd name="T60" fmla="*/ 194 w 221"/>
                    <a:gd name="T61" fmla="*/ 226 h 230"/>
                    <a:gd name="T62" fmla="*/ 220 w 221"/>
                    <a:gd name="T63" fmla="*/ 229 h 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221" h="230">
                      <a:moveTo>
                        <a:pt x="220" y="229"/>
                      </a:moveTo>
                      <a:lnTo>
                        <a:pt x="212" y="204"/>
                      </a:lnTo>
                      <a:lnTo>
                        <a:pt x="202" y="180"/>
                      </a:lnTo>
                      <a:lnTo>
                        <a:pt x="194" y="158"/>
                      </a:lnTo>
                      <a:lnTo>
                        <a:pt x="190" y="136"/>
                      </a:lnTo>
                      <a:lnTo>
                        <a:pt x="188" y="111"/>
                      </a:lnTo>
                      <a:lnTo>
                        <a:pt x="185" y="85"/>
                      </a:lnTo>
                      <a:lnTo>
                        <a:pt x="183" y="72"/>
                      </a:lnTo>
                      <a:lnTo>
                        <a:pt x="181" y="61"/>
                      </a:lnTo>
                      <a:lnTo>
                        <a:pt x="178" y="52"/>
                      </a:lnTo>
                      <a:lnTo>
                        <a:pt x="173" y="43"/>
                      </a:lnTo>
                      <a:lnTo>
                        <a:pt x="169" y="37"/>
                      </a:lnTo>
                      <a:lnTo>
                        <a:pt x="164" y="30"/>
                      </a:lnTo>
                      <a:lnTo>
                        <a:pt x="157" y="24"/>
                      </a:lnTo>
                      <a:lnTo>
                        <a:pt x="150" y="18"/>
                      </a:lnTo>
                      <a:lnTo>
                        <a:pt x="143" y="13"/>
                      </a:lnTo>
                      <a:lnTo>
                        <a:pt x="134" y="9"/>
                      </a:lnTo>
                      <a:lnTo>
                        <a:pt x="124" y="5"/>
                      </a:lnTo>
                      <a:lnTo>
                        <a:pt x="112" y="2"/>
                      </a:lnTo>
                      <a:lnTo>
                        <a:pt x="100" y="0"/>
                      </a:lnTo>
                      <a:lnTo>
                        <a:pt x="88" y="0"/>
                      </a:lnTo>
                      <a:lnTo>
                        <a:pt x="76" y="0"/>
                      </a:lnTo>
                      <a:lnTo>
                        <a:pt x="65" y="2"/>
                      </a:lnTo>
                      <a:lnTo>
                        <a:pt x="54" y="7"/>
                      </a:lnTo>
                      <a:lnTo>
                        <a:pt x="45" y="10"/>
                      </a:lnTo>
                      <a:lnTo>
                        <a:pt x="35" y="16"/>
                      </a:lnTo>
                      <a:lnTo>
                        <a:pt x="25" y="24"/>
                      </a:lnTo>
                      <a:lnTo>
                        <a:pt x="18" y="31"/>
                      </a:lnTo>
                      <a:lnTo>
                        <a:pt x="11" y="41"/>
                      </a:lnTo>
                      <a:lnTo>
                        <a:pt x="5" y="51"/>
                      </a:lnTo>
                      <a:lnTo>
                        <a:pt x="1" y="63"/>
                      </a:lnTo>
                      <a:lnTo>
                        <a:pt x="0" y="73"/>
                      </a:lnTo>
                      <a:lnTo>
                        <a:pt x="0" y="79"/>
                      </a:lnTo>
                      <a:lnTo>
                        <a:pt x="3" y="72"/>
                      </a:lnTo>
                      <a:lnTo>
                        <a:pt x="8" y="67"/>
                      </a:lnTo>
                      <a:lnTo>
                        <a:pt x="15" y="64"/>
                      </a:lnTo>
                      <a:lnTo>
                        <a:pt x="25" y="60"/>
                      </a:lnTo>
                      <a:lnTo>
                        <a:pt x="35" y="58"/>
                      </a:lnTo>
                      <a:lnTo>
                        <a:pt x="46" y="57"/>
                      </a:lnTo>
                      <a:lnTo>
                        <a:pt x="56" y="57"/>
                      </a:lnTo>
                      <a:lnTo>
                        <a:pt x="67" y="60"/>
                      </a:lnTo>
                      <a:lnTo>
                        <a:pt x="74" y="63"/>
                      </a:lnTo>
                      <a:lnTo>
                        <a:pt x="81" y="67"/>
                      </a:lnTo>
                      <a:lnTo>
                        <a:pt x="87" y="73"/>
                      </a:lnTo>
                      <a:lnTo>
                        <a:pt x="91" y="78"/>
                      </a:lnTo>
                      <a:lnTo>
                        <a:pt x="93" y="85"/>
                      </a:lnTo>
                      <a:lnTo>
                        <a:pt x="95" y="92"/>
                      </a:lnTo>
                      <a:lnTo>
                        <a:pt x="96" y="102"/>
                      </a:lnTo>
                      <a:lnTo>
                        <a:pt x="98" y="112"/>
                      </a:lnTo>
                      <a:lnTo>
                        <a:pt x="100" y="124"/>
                      </a:lnTo>
                      <a:lnTo>
                        <a:pt x="103" y="135"/>
                      </a:lnTo>
                      <a:lnTo>
                        <a:pt x="106" y="147"/>
                      </a:lnTo>
                      <a:lnTo>
                        <a:pt x="111" y="158"/>
                      </a:lnTo>
                      <a:lnTo>
                        <a:pt x="116" y="168"/>
                      </a:lnTo>
                      <a:lnTo>
                        <a:pt x="123" y="180"/>
                      </a:lnTo>
                      <a:lnTo>
                        <a:pt x="131" y="190"/>
                      </a:lnTo>
                      <a:lnTo>
                        <a:pt x="140" y="199"/>
                      </a:lnTo>
                      <a:lnTo>
                        <a:pt x="150" y="207"/>
                      </a:lnTo>
                      <a:lnTo>
                        <a:pt x="163" y="215"/>
                      </a:lnTo>
                      <a:lnTo>
                        <a:pt x="172" y="219"/>
                      </a:lnTo>
                      <a:lnTo>
                        <a:pt x="183" y="223"/>
                      </a:lnTo>
                      <a:lnTo>
                        <a:pt x="194" y="226"/>
                      </a:lnTo>
                      <a:lnTo>
                        <a:pt x="207" y="228"/>
                      </a:lnTo>
                      <a:lnTo>
                        <a:pt x="220" y="229"/>
                      </a:lnTo>
                    </a:path>
                  </a:pathLst>
                </a:cu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3" name="Freeform 53"/>
                <p:cNvSpPr>
                  <a:spLocks/>
                </p:cNvSpPr>
                <p:nvPr/>
              </p:nvSpPr>
              <p:spPr bwMode="auto">
                <a:xfrm>
                  <a:off x="859" y="1467"/>
                  <a:ext cx="222" cy="230"/>
                </a:xfrm>
                <a:custGeom>
                  <a:avLst/>
                  <a:gdLst>
                    <a:gd name="T0" fmla="*/ 7 w 222"/>
                    <a:gd name="T1" fmla="*/ 204 h 230"/>
                    <a:gd name="T2" fmla="*/ 25 w 222"/>
                    <a:gd name="T3" fmla="*/ 158 h 230"/>
                    <a:gd name="T4" fmla="*/ 31 w 222"/>
                    <a:gd name="T5" fmla="*/ 111 h 230"/>
                    <a:gd name="T6" fmla="*/ 36 w 222"/>
                    <a:gd name="T7" fmla="*/ 72 h 230"/>
                    <a:gd name="T8" fmla="*/ 41 w 222"/>
                    <a:gd name="T9" fmla="*/ 52 h 230"/>
                    <a:gd name="T10" fmla="*/ 50 w 222"/>
                    <a:gd name="T11" fmla="*/ 37 h 230"/>
                    <a:gd name="T12" fmla="*/ 62 w 222"/>
                    <a:gd name="T13" fmla="*/ 24 h 230"/>
                    <a:gd name="T14" fmla="*/ 77 w 222"/>
                    <a:gd name="T15" fmla="*/ 13 h 230"/>
                    <a:gd name="T16" fmla="*/ 96 w 222"/>
                    <a:gd name="T17" fmla="*/ 5 h 230"/>
                    <a:gd name="T18" fmla="*/ 120 w 222"/>
                    <a:gd name="T19" fmla="*/ 0 h 230"/>
                    <a:gd name="T20" fmla="*/ 143 w 222"/>
                    <a:gd name="T21" fmla="*/ 0 h 230"/>
                    <a:gd name="T22" fmla="*/ 165 w 222"/>
                    <a:gd name="T23" fmla="*/ 7 h 230"/>
                    <a:gd name="T24" fmla="*/ 184 w 222"/>
                    <a:gd name="T25" fmla="*/ 16 h 230"/>
                    <a:gd name="T26" fmla="*/ 201 w 222"/>
                    <a:gd name="T27" fmla="*/ 31 h 230"/>
                    <a:gd name="T28" fmla="*/ 215 w 222"/>
                    <a:gd name="T29" fmla="*/ 51 h 230"/>
                    <a:gd name="T30" fmla="*/ 221 w 222"/>
                    <a:gd name="T31" fmla="*/ 73 h 230"/>
                    <a:gd name="T32" fmla="*/ 217 w 222"/>
                    <a:gd name="T33" fmla="*/ 72 h 230"/>
                    <a:gd name="T34" fmla="*/ 205 w 222"/>
                    <a:gd name="T35" fmla="*/ 64 h 230"/>
                    <a:gd name="T36" fmla="*/ 184 w 222"/>
                    <a:gd name="T37" fmla="*/ 58 h 230"/>
                    <a:gd name="T38" fmla="*/ 164 w 222"/>
                    <a:gd name="T39" fmla="*/ 57 h 230"/>
                    <a:gd name="T40" fmla="*/ 145 w 222"/>
                    <a:gd name="T41" fmla="*/ 63 h 230"/>
                    <a:gd name="T42" fmla="*/ 132 w 222"/>
                    <a:gd name="T43" fmla="*/ 73 h 230"/>
                    <a:gd name="T44" fmla="*/ 127 w 222"/>
                    <a:gd name="T45" fmla="*/ 85 h 230"/>
                    <a:gd name="T46" fmla="*/ 123 w 222"/>
                    <a:gd name="T47" fmla="*/ 102 h 230"/>
                    <a:gd name="T48" fmla="*/ 120 w 222"/>
                    <a:gd name="T49" fmla="*/ 124 h 230"/>
                    <a:gd name="T50" fmla="*/ 113 w 222"/>
                    <a:gd name="T51" fmla="*/ 147 h 230"/>
                    <a:gd name="T52" fmla="*/ 104 w 222"/>
                    <a:gd name="T53" fmla="*/ 168 h 230"/>
                    <a:gd name="T54" fmla="*/ 89 w 222"/>
                    <a:gd name="T55" fmla="*/ 190 h 230"/>
                    <a:gd name="T56" fmla="*/ 69 w 222"/>
                    <a:gd name="T57" fmla="*/ 207 h 230"/>
                    <a:gd name="T58" fmla="*/ 47 w 222"/>
                    <a:gd name="T59" fmla="*/ 219 h 230"/>
                    <a:gd name="T60" fmla="*/ 25 w 222"/>
                    <a:gd name="T61" fmla="*/ 226 h 230"/>
                    <a:gd name="T62" fmla="*/ 0 w 222"/>
                    <a:gd name="T63" fmla="*/ 229 h 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222" h="230">
                      <a:moveTo>
                        <a:pt x="0" y="229"/>
                      </a:moveTo>
                      <a:lnTo>
                        <a:pt x="7" y="204"/>
                      </a:lnTo>
                      <a:lnTo>
                        <a:pt x="17" y="180"/>
                      </a:lnTo>
                      <a:lnTo>
                        <a:pt x="25" y="158"/>
                      </a:lnTo>
                      <a:lnTo>
                        <a:pt x="29" y="136"/>
                      </a:lnTo>
                      <a:lnTo>
                        <a:pt x="31" y="111"/>
                      </a:lnTo>
                      <a:lnTo>
                        <a:pt x="34" y="85"/>
                      </a:lnTo>
                      <a:lnTo>
                        <a:pt x="36" y="72"/>
                      </a:lnTo>
                      <a:lnTo>
                        <a:pt x="38" y="61"/>
                      </a:lnTo>
                      <a:lnTo>
                        <a:pt x="41" y="52"/>
                      </a:lnTo>
                      <a:lnTo>
                        <a:pt x="46" y="43"/>
                      </a:lnTo>
                      <a:lnTo>
                        <a:pt x="50" y="37"/>
                      </a:lnTo>
                      <a:lnTo>
                        <a:pt x="56" y="30"/>
                      </a:lnTo>
                      <a:lnTo>
                        <a:pt x="62" y="24"/>
                      </a:lnTo>
                      <a:lnTo>
                        <a:pt x="69" y="18"/>
                      </a:lnTo>
                      <a:lnTo>
                        <a:pt x="77" y="13"/>
                      </a:lnTo>
                      <a:lnTo>
                        <a:pt x="86" y="9"/>
                      </a:lnTo>
                      <a:lnTo>
                        <a:pt x="96" y="5"/>
                      </a:lnTo>
                      <a:lnTo>
                        <a:pt x="108" y="2"/>
                      </a:lnTo>
                      <a:lnTo>
                        <a:pt x="120" y="0"/>
                      </a:lnTo>
                      <a:lnTo>
                        <a:pt x="132" y="0"/>
                      </a:lnTo>
                      <a:lnTo>
                        <a:pt x="143" y="0"/>
                      </a:lnTo>
                      <a:lnTo>
                        <a:pt x="155" y="2"/>
                      </a:lnTo>
                      <a:lnTo>
                        <a:pt x="165" y="7"/>
                      </a:lnTo>
                      <a:lnTo>
                        <a:pt x="175" y="10"/>
                      </a:lnTo>
                      <a:lnTo>
                        <a:pt x="184" y="16"/>
                      </a:lnTo>
                      <a:lnTo>
                        <a:pt x="195" y="24"/>
                      </a:lnTo>
                      <a:lnTo>
                        <a:pt x="201" y="31"/>
                      </a:lnTo>
                      <a:lnTo>
                        <a:pt x="209" y="41"/>
                      </a:lnTo>
                      <a:lnTo>
                        <a:pt x="215" y="51"/>
                      </a:lnTo>
                      <a:lnTo>
                        <a:pt x="219" y="63"/>
                      </a:lnTo>
                      <a:lnTo>
                        <a:pt x="221" y="73"/>
                      </a:lnTo>
                      <a:lnTo>
                        <a:pt x="220" y="79"/>
                      </a:lnTo>
                      <a:lnTo>
                        <a:pt x="217" y="72"/>
                      </a:lnTo>
                      <a:lnTo>
                        <a:pt x="212" y="67"/>
                      </a:lnTo>
                      <a:lnTo>
                        <a:pt x="205" y="64"/>
                      </a:lnTo>
                      <a:lnTo>
                        <a:pt x="195" y="60"/>
                      </a:lnTo>
                      <a:lnTo>
                        <a:pt x="184" y="58"/>
                      </a:lnTo>
                      <a:lnTo>
                        <a:pt x="174" y="57"/>
                      </a:lnTo>
                      <a:lnTo>
                        <a:pt x="164" y="57"/>
                      </a:lnTo>
                      <a:lnTo>
                        <a:pt x="153" y="60"/>
                      </a:lnTo>
                      <a:lnTo>
                        <a:pt x="145" y="63"/>
                      </a:lnTo>
                      <a:lnTo>
                        <a:pt x="139" y="67"/>
                      </a:lnTo>
                      <a:lnTo>
                        <a:pt x="132" y="73"/>
                      </a:lnTo>
                      <a:lnTo>
                        <a:pt x="129" y="78"/>
                      </a:lnTo>
                      <a:lnTo>
                        <a:pt x="127" y="85"/>
                      </a:lnTo>
                      <a:lnTo>
                        <a:pt x="125" y="92"/>
                      </a:lnTo>
                      <a:lnTo>
                        <a:pt x="123" y="102"/>
                      </a:lnTo>
                      <a:lnTo>
                        <a:pt x="122" y="112"/>
                      </a:lnTo>
                      <a:lnTo>
                        <a:pt x="120" y="124"/>
                      </a:lnTo>
                      <a:lnTo>
                        <a:pt x="117" y="135"/>
                      </a:lnTo>
                      <a:lnTo>
                        <a:pt x="113" y="147"/>
                      </a:lnTo>
                      <a:lnTo>
                        <a:pt x="109" y="158"/>
                      </a:lnTo>
                      <a:lnTo>
                        <a:pt x="104" y="168"/>
                      </a:lnTo>
                      <a:lnTo>
                        <a:pt x="97" y="180"/>
                      </a:lnTo>
                      <a:lnTo>
                        <a:pt x="89" y="190"/>
                      </a:lnTo>
                      <a:lnTo>
                        <a:pt x="79" y="199"/>
                      </a:lnTo>
                      <a:lnTo>
                        <a:pt x="69" y="207"/>
                      </a:lnTo>
                      <a:lnTo>
                        <a:pt x="57" y="215"/>
                      </a:lnTo>
                      <a:lnTo>
                        <a:pt x="47" y="219"/>
                      </a:lnTo>
                      <a:lnTo>
                        <a:pt x="37" y="223"/>
                      </a:lnTo>
                      <a:lnTo>
                        <a:pt x="25" y="226"/>
                      </a:lnTo>
                      <a:lnTo>
                        <a:pt x="12" y="228"/>
                      </a:lnTo>
                      <a:lnTo>
                        <a:pt x="0" y="229"/>
                      </a:lnTo>
                    </a:path>
                  </a:pathLst>
                </a:cu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4" name="Oval 54"/>
                <p:cNvSpPr>
                  <a:spLocks noChangeArrowheads="1"/>
                </p:cNvSpPr>
                <p:nvPr/>
              </p:nvSpPr>
              <p:spPr bwMode="auto">
                <a:xfrm>
                  <a:off x="829" y="1345"/>
                  <a:ext cx="56" cy="5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 anchor="ctr"/>
                <a:lstStyle/>
                <a:p>
                  <a:pPr eaLnBrk="0" hangingPunct="0">
                    <a:spcBef>
                      <a:spcPct val="50000"/>
                    </a:spcBef>
                    <a:defRPr/>
                  </a:pPr>
                  <a:endParaRPr lang="ru-RU" sz="2400"/>
                </a:p>
              </p:txBody>
            </p:sp>
          </p:grpSp>
        </p:grpSp>
      </p:grpSp>
      <p:sp>
        <p:nvSpPr>
          <p:cNvPr id="19968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2738438" y="1381125"/>
            <a:ext cx="6253162" cy="23336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41613" y="4124325"/>
            <a:ext cx="6249987" cy="1285875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54" name="Rectangle 4"/>
          <p:cNvSpPr>
            <a:spLocks noGrp="1" noChangeArrowheads="1"/>
          </p:cNvSpPr>
          <p:nvPr>
            <p:ph type="dt" sz="quarter" idx="10"/>
          </p:nvPr>
        </p:nvSpPr>
        <p:spPr>
          <a:xfrm>
            <a:off x="2743200" y="5410200"/>
            <a:ext cx="6248400" cy="4572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/>
          <a:lstStyle>
            <a:lvl1pPr>
              <a:defRPr sz="3200" b="1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5" name="Rectangle 55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6" name="Rectangle 5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1BA851-C3F5-4BE4-86FC-3CAC4D70D8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BCCD3E-A567-41FD-991C-FF7089A665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19938" y="228600"/>
            <a:ext cx="1871662" cy="60102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00188" y="228600"/>
            <a:ext cx="5467350" cy="60102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6E8CC7-B00E-4F1F-BCFA-B23F85C52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88" y="228600"/>
            <a:ext cx="7491412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1500188" y="1524000"/>
            <a:ext cx="7491412" cy="471487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4A3715-919A-46F4-8113-B153A324F4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88" y="228600"/>
            <a:ext cx="7491412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500188" y="1524000"/>
            <a:ext cx="3668712" cy="47148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21300" y="1524000"/>
            <a:ext cx="3670300" cy="47148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3CB67-CBA0-4CF0-A061-EAF2BFE85E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88" y="228600"/>
            <a:ext cx="7491412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00188" y="1524000"/>
            <a:ext cx="3668712" cy="47148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21300" y="1524000"/>
            <a:ext cx="3670300" cy="47148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EC6A8F-A139-438A-8958-7FF1C68A19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Заголовок, картинк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88" y="228600"/>
            <a:ext cx="7491412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артинка 2"/>
          <p:cNvSpPr>
            <a:spLocks noGrp="1"/>
          </p:cNvSpPr>
          <p:nvPr>
            <p:ph type="clipArt" sz="half" idx="1"/>
          </p:nvPr>
        </p:nvSpPr>
        <p:spPr>
          <a:xfrm>
            <a:off x="1500188" y="1524000"/>
            <a:ext cx="3668712" cy="471487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21300" y="1524000"/>
            <a:ext cx="3670300" cy="47148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96C95-A6F4-42C9-B1B5-F771C8D97F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88" y="228600"/>
            <a:ext cx="7491412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500188" y="1524000"/>
            <a:ext cx="7491412" cy="471487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8F7A90-9AB0-45B4-9AAE-41BF519052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Заголовок, текст и картин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88" y="228600"/>
            <a:ext cx="7491412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500188" y="1524000"/>
            <a:ext cx="3668712" cy="47148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Картинка 3"/>
          <p:cNvSpPr>
            <a:spLocks noGrp="1"/>
          </p:cNvSpPr>
          <p:nvPr>
            <p:ph type="clipArt" sz="half" idx="2"/>
          </p:nvPr>
        </p:nvSpPr>
        <p:spPr>
          <a:xfrm>
            <a:off x="5321300" y="1524000"/>
            <a:ext cx="3670300" cy="471487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5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360943-96EB-45A7-9EF4-9DFAD19D2C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1C9518-5009-41EF-A048-DA3839B826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601E68-EB39-4982-8337-9100F61DE0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00188" y="1524000"/>
            <a:ext cx="3668712" cy="4714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21300" y="1524000"/>
            <a:ext cx="3670300" cy="4714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EE24DA-5925-4A88-B3B0-455F9AE189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40DD66-4BDC-40DA-916B-496B0AC916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48C4BF-8960-488E-914F-4DCDEC95A7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3DF0BE-EA17-444A-A127-BCF80CC848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2ACC20-A559-4D8E-95AA-9C356ACCFD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B3F8E7-D05F-4231-ADD2-AF7122AAB6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pull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9" cstate="email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-9525"/>
            <a:ext cx="1557338" cy="6878638"/>
            <a:chOff x="0" y="-6"/>
            <a:chExt cx="981" cy="4333"/>
          </a:xfrm>
        </p:grpSpPr>
        <p:sp>
          <p:nvSpPr>
            <p:cNvPr id="198659" name="Rectangle 3"/>
            <p:cNvSpPr>
              <a:spLocks noChangeArrowheads="1"/>
            </p:cNvSpPr>
            <p:nvPr/>
          </p:nvSpPr>
          <p:spPr bwMode="auto">
            <a:xfrm>
              <a:off x="453" y="2151"/>
              <a:ext cx="114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8660" name="Rectangle 4"/>
            <p:cNvSpPr>
              <a:spLocks noChangeArrowheads="1"/>
            </p:cNvSpPr>
            <p:nvPr/>
          </p:nvSpPr>
          <p:spPr bwMode="auto">
            <a:xfrm>
              <a:off x="0" y="2151"/>
              <a:ext cx="221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lang="ru-RU" sz="2400"/>
            </a:p>
          </p:txBody>
        </p:sp>
        <p:sp>
          <p:nvSpPr>
            <p:cNvPr id="198661" name="Rectangle 5"/>
            <p:cNvSpPr>
              <a:spLocks noChangeArrowheads="1"/>
            </p:cNvSpPr>
            <p:nvPr/>
          </p:nvSpPr>
          <p:spPr bwMode="auto">
            <a:xfrm>
              <a:off x="222" y="2151"/>
              <a:ext cx="231" cy="217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8662" name="Rectangle 6"/>
            <p:cNvSpPr>
              <a:spLocks noChangeArrowheads="1"/>
            </p:cNvSpPr>
            <p:nvPr/>
          </p:nvSpPr>
          <p:spPr bwMode="auto">
            <a:xfrm>
              <a:off x="567" y="2160"/>
              <a:ext cx="204" cy="2161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lang="ru-RU" sz="2400"/>
            </a:p>
          </p:txBody>
        </p:sp>
        <p:sp>
          <p:nvSpPr>
            <p:cNvPr id="198663" name="Freeform 7"/>
            <p:cNvSpPr>
              <a:spLocks/>
            </p:cNvSpPr>
            <p:nvPr/>
          </p:nvSpPr>
          <p:spPr bwMode="auto">
            <a:xfrm>
              <a:off x="222" y="2636"/>
              <a:ext cx="344" cy="647"/>
            </a:xfrm>
            <a:custGeom>
              <a:avLst/>
              <a:gdLst>
                <a:gd name="T0" fmla="*/ 343 w 344"/>
                <a:gd name="T1" fmla="*/ 52 h 647"/>
                <a:gd name="T2" fmla="*/ 343 w 344"/>
                <a:gd name="T3" fmla="*/ 194 h 647"/>
                <a:gd name="T4" fmla="*/ 335 w 344"/>
                <a:gd name="T5" fmla="*/ 188 h 647"/>
                <a:gd name="T6" fmla="*/ 315 w 344"/>
                <a:gd name="T7" fmla="*/ 188 h 647"/>
                <a:gd name="T8" fmla="*/ 300 w 344"/>
                <a:gd name="T9" fmla="*/ 194 h 647"/>
                <a:gd name="T10" fmla="*/ 284 w 344"/>
                <a:gd name="T11" fmla="*/ 209 h 647"/>
                <a:gd name="T12" fmla="*/ 242 w 344"/>
                <a:gd name="T13" fmla="*/ 261 h 647"/>
                <a:gd name="T14" fmla="*/ 146 w 344"/>
                <a:gd name="T15" fmla="*/ 366 h 647"/>
                <a:gd name="T16" fmla="*/ 50 w 344"/>
                <a:gd name="T17" fmla="*/ 475 h 647"/>
                <a:gd name="T18" fmla="*/ 30 w 344"/>
                <a:gd name="T19" fmla="*/ 505 h 647"/>
                <a:gd name="T20" fmla="*/ 17 w 344"/>
                <a:gd name="T21" fmla="*/ 535 h 647"/>
                <a:gd name="T22" fmla="*/ 10 w 344"/>
                <a:gd name="T23" fmla="*/ 582 h 647"/>
                <a:gd name="T24" fmla="*/ 0 w 344"/>
                <a:gd name="T25" fmla="*/ 646 h 647"/>
                <a:gd name="T26" fmla="*/ 0 w 344"/>
                <a:gd name="T27" fmla="*/ 365 h 647"/>
                <a:gd name="T28" fmla="*/ 5 w 344"/>
                <a:gd name="T29" fmla="*/ 392 h 647"/>
                <a:gd name="T30" fmla="*/ 10 w 344"/>
                <a:gd name="T31" fmla="*/ 404 h 647"/>
                <a:gd name="T32" fmla="*/ 20 w 344"/>
                <a:gd name="T33" fmla="*/ 410 h 647"/>
                <a:gd name="T34" fmla="*/ 30 w 344"/>
                <a:gd name="T35" fmla="*/ 413 h 647"/>
                <a:gd name="T36" fmla="*/ 45 w 344"/>
                <a:gd name="T37" fmla="*/ 413 h 647"/>
                <a:gd name="T38" fmla="*/ 60 w 344"/>
                <a:gd name="T39" fmla="*/ 407 h 647"/>
                <a:gd name="T40" fmla="*/ 257 w 344"/>
                <a:gd name="T41" fmla="*/ 190 h 647"/>
                <a:gd name="T42" fmla="*/ 297 w 344"/>
                <a:gd name="T43" fmla="*/ 138 h 647"/>
                <a:gd name="T44" fmla="*/ 312 w 344"/>
                <a:gd name="T45" fmla="*/ 111 h 647"/>
                <a:gd name="T46" fmla="*/ 325 w 344"/>
                <a:gd name="T47" fmla="*/ 84 h 647"/>
                <a:gd name="T48" fmla="*/ 335 w 344"/>
                <a:gd name="T49" fmla="*/ 39 h 647"/>
                <a:gd name="T50" fmla="*/ 343 w 344"/>
                <a:gd name="T51" fmla="*/ 0 h 647"/>
                <a:gd name="T52" fmla="*/ 343 w 344"/>
                <a:gd name="T53" fmla="*/ 117 h 6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7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1"/>
                  </a:lnTo>
                  <a:lnTo>
                    <a:pt x="146" y="366"/>
                  </a:lnTo>
                  <a:lnTo>
                    <a:pt x="50" y="475"/>
                  </a:lnTo>
                  <a:lnTo>
                    <a:pt x="30" y="505"/>
                  </a:lnTo>
                  <a:lnTo>
                    <a:pt x="17" y="535"/>
                  </a:lnTo>
                  <a:lnTo>
                    <a:pt x="10" y="582"/>
                  </a:lnTo>
                  <a:lnTo>
                    <a:pt x="0" y="646"/>
                  </a:lnTo>
                  <a:lnTo>
                    <a:pt x="0" y="365"/>
                  </a:lnTo>
                  <a:lnTo>
                    <a:pt x="5" y="392"/>
                  </a:lnTo>
                  <a:lnTo>
                    <a:pt x="10" y="404"/>
                  </a:lnTo>
                  <a:lnTo>
                    <a:pt x="20" y="410"/>
                  </a:lnTo>
                  <a:lnTo>
                    <a:pt x="30" y="413"/>
                  </a:lnTo>
                  <a:lnTo>
                    <a:pt x="45" y="413"/>
                  </a:lnTo>
                  <a:lnTo>
                    <a:pt x="60" y="407"/>
                  </a:lnTo>
                  <a:lnTo>
                    <a:pt x="257" y="190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8664" name="Freeform 8"/>
            <p:cNvSpPr>
              <a:spLocks/>
            </p:cNvSpPr>
            <p:nvPr/>
          </p:nvSpPr>
          <p:spPr bwMode="auto">
            <a:xfrm>
              <a:off x="222" y="2908"/>
              <a:ext cx="344" cy="645"/>
            </a:xfrm>
            <a:custGeom>
              <a:avLst/>
              <a:gdLst>
                <a:gd name="T0" fmla="*/ 343 w 344"/>
                <a:gd name="T1" fmla="*/ 52 h 645"/>
                <a:gd name="T2" fmla="*/ 343 w 344"/>
                <a:gd name="T3" fmla="*/ 194 h 645"/>
                <a:gd name="T4" fmla="*/ 335 w 344"/>
                <a:gd name="T5" fmla="*/ 188 h 645"/>
                <a:gd name="T6" fmla="*/ 315 w 344"/>
                <a:gd name="T7" fmla="*/ 188 h 645"/>
                <a:gd name="T8" fmla="*/ 300 w 344"/>
                <a:gd name="T9" fmla="*/ 194 h 645"/>
                <a:gd name="T10" fmla="*/ 284 w 344"/>
                <a:gd name="T11" fmla="*/ 209 h 645"/>
                <a:gd name="T12" fmla="*/ 242 w 344"/>
                <a:gd name="T13" fmla="*/ 260 h 645"/>
                <a:gd name="T14" fmla="*/ 146 w 344"/>
                <a:gd name="T15" fmla="*/ 365 h 645"/>
                <a:gd name="T16" fmla="*/ 50 w 344"/>
                <a:gd name="T17" fmla="*/ 473 h 645"/>
                <a:gd name="T18" fmla="*/ 30 w 344"/>
                <a:gd name="T19" fmla="*/ 504 h 645"/>
                <a:gd name="T20" fmla="*/ 17 w 344"/>
                <a:gd name="T21" fmla="*/ 534 h 645"/>
                <a:gd name="T22" fmla="*/ 10 w 344"/>
                <a:gd name="T23" fmla="*/ 580 h 645"/>
                <a:gd name="T24" fmla="*/ 0 w 344"/>
                <a:gd name="T25" fmla="*/ 644 h 645"/>
                <a:gd name="T26" fmla="*/ 0 w 344"/>
                <a:gd name="T27" fmla="*/ 364 h 645"/>
                <a:gd name="T28" fmla="*/ 5 w 344"/>
                <a:gd name="T29" fmla="*/ 391 h 645"/>
                <a:gd name="T30" fmla="*/ 10 w 344"/>
                <a:gd name="T31" fmla="*/ 403 h 645"/>
                <a:gd name="T32" fmla="*/ 20 w 344"/>
                <a:gd name="T33" fmla="*/ 409 h 645"/>
                <a:gd name="T34" fmla="*/ 30 w 344"/>
                <a:gd name="T35" fmla="*/ 412 h 645"/>
                <a:gd name="T36" fmla="*/ 45 w 344"/>
                <a:gd name="T37" fmla="*/ 412 h 645"/>
                <a:gd name="T38" fmla="*/ 60 w 344"/>
                <a:gd name="T39" fmla="*/ 406 h 645"/>
                <a:gd name="T40" fmla="*/ 257 w 344"/>
                <a:gd name="T41" fmla="*/ 189 h 645"/>
                <a:gd name="T42" fmla="*/ 297 w 344"/>
                <a:gd name="T43" fmla="*/ 138 h 645"/>
                <a:gd name="T44" fmla="*/ 312 w 344"/>
                <a:gd name="T45" fmla="*/ 111 h 645"/>
                <a:gd name="T46" fmla="*/ 325 w 344"/>
                <a:gd name="T47" fmla="*/ 84 h 645"/>
                <a:gd name="T48" fmla="*/ 335 w 344"/>
                <a:gd name="T49" fmla="*/ 39 h 645"/>
                <a:gd name="T50" fmla="*/ 343 w 344"/>
                <a:gd name="T51" fmla="*/ 0 h 645"/>
                <a:gd name="T52" fmla="*/ 343 w 344"/>
                <a:gd name="T53" fmla="*/ 117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8665" name="Freeform 9"/>
            <p:cNvSpPr>
              <a:spLocks/>
            </p:cNvSpPr>
            <p:nvPr/>
          </p:nvSpPr>
          <p:spPr bwMode="auto">
            <a:xfrm>
              <a:off x="222" y="3165"/>
              <a:ext cx="344" cy="645"/>
            </a:xfrm>
            <a:custGeom>
              <a:avLst/>
              <a:gdLst>
                <a:gd name="T0" fmla="*/ 343 w 344"/>
                <a:gd name="T1" fmla="*/ 52 h 645"/>
                <a:gd name="T2" fmla="*/ 343 w 344"/>
                <a:gd name="T3" fmla="*/ 194 h 645"/>
                <a:gd name="T4" fmla="*/ 335 w 344"/>
                <a:gd name="T5" fmla="*/ 188 h 645"/>
                <a:gd name="T6" fmla="*/ 315 w 344"/>
                <a:gd name="T7" fmla="*/ 188 h 645"/>
                <a:gd name="T8" fmla="*/ 300 w 344"/>
                <a:gd name="T9" fmla="*/ 194 h 645"/>
                <a:gd name="T10" fmla="*/ 284 w 344"/>
                <a:gd name="T11" fmla="*/ 209 h 645"/>
                <a:gd name="T12" fmla="*/ 242 w 344"/>
                <a:gd name="T13" fmla="*/ 260 h 645"/>
                <a:gd name="T14" fmla="*/ 146 w 344"/>
                <a:gd name="T15" fmla="*/ 365 h 645"/>
                <a:gd name="T16" fmla="*/ 50 w 344"/>
                <a:gd name="T17" fmla="*/ 473 h 645"/>
                <a:gd name="T18" fmla="*/ 30 w 344"/>
                <a:gd name="T19" fmla="*/ 504 h 645"/>
                <a:gd name="T20" fmla="*/ 17 w 344"/>
                <a:gd name="T21" fmla="*/ 534 h 645"/>
                <a:gd name="T22" fmla="*/ 10 w 344"/>
                <a:gd name="T23" fmla="*/ 580 h 645"/>
                <a:gd name="T24" fmla="*/ 0 w 344"/>
                <a:gd name="T25" fmla="*/ 644 h 645"/>
                <a:gd name="T26" fmla="*/ 0 w 344"/>
                <a:gd name="T27" fmla="*/ 364 h 645"/>
                <a:gd name="T28" fmla="*/ 5 w 344"/>
                <a:gd name="T29" fmla="*/ 391 h 645"/>
                <a:gd name="T30" fmla="*/ 10 w 344"/>
                <a:gd name="T31" fmla="*/ 403 h 645"/>
                <a:gd name="T32" fmla="*/ 20 w 344"/>
                <a:gd name="T33" fmla="*/ 409 h 645"/>
                <a:gd name="T34" fmla="*/ 30 w 344"/>
                <a:gd name="T35" fmla="*/ 412 h 645"/>
                <a:gd name="T36" fmla="*/ 45 w 344"/>
                <a:gd name="T37" fmla="*/ 412 h 645"/>
                <a:gd name="T38" fmla="*/ 60 w 344"/>
                <a:gd name="T39" fmla="*/ 406 h 645"/>
                <a:gd name="T40" fmla="*/ 257 w 344"/>
                <a:gd name="T41" fmla="*/ 189 h 645"/>
                <a:gd name="T42" fmla="*/ 297 w 344"/>
                <a:gd name="T43" fmla="*/ 138 h 645"/>
                <a:gd name="T44" fmla="*/ 312 w 344"/>
                <a:gd name="T45" fmla="*/ 111 h 645"/>
                <a:gd name="T46" fmla="*/ 325 w 344"/>
                <a:gd name="T47" fmla="*/ 84 h 645"/>
                <a:gd name="T48" fmla="*/ 335 w 344"/>
                <a:gd name="T49" fmla="*/ 39 h 645"/>
                <a:gd name="T50" fmla="*/ 343 w 344"/>
                <a:gd name="T51" fmla="*/ 0 h 645"/>
                <a:gd name="T52" fmla="*/ 343 w 344"/>
                <a:gd name="T53" fmla="*/ 117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8666" name="Freeform 10"/>
            <p:cNvSpPr>
              <a:spLocks/>
            </p:cNvSpPr>
            <p:nvPr/>
          </p:nvSpPr>
          <p:spPr bwMode="auto">
            <a:xfrm>
              <a:off x="222" y="3420"/>
              <a:ext cx="344" cy="646"/>
            </a:xfrm>
            <a:custGeom>
              <a:avLst/>
              <a:gdLst>
                <a:gd name="T0" fmla="*/ 343 w 344"/>
                <a:gd name="T1" fmla="*/ 52 h 646"/>
                <a:gd name="T2" fmla="*/ 343 w 344"/>
                <a:gd name="T3" fmla="*/ 194 h 646"/>
                <a:gd name="T4" fmla="*/ 335 w 344"/>
                <a:gd name="T5" fmla="*/ 188 h 646"/>
                <a:gd name="T6" fmla="*/ 315 w 344"/>
                <a:gd name="T7" fmla="*/ 188 h 646"/>
                <a:gd name="T8" fmla="*/ 300 w 344"/>
                <a:gd name="T9" fmla="*/ 194 h 646"/>
                <a:gd name="T10" fmla="*/ 284 w 344"/>
                <a:gd name="T11" fmla="*/ 209 h 646"/>
                <a:gd name="T12" fmla="*/ 242 w 344"/>
                <a:gd name="T13" fmla="*/ 260 h 646"/>
                <a:gd name="T14" fmla="*/ 146 w 344"/>
                <a:gd name="T15" fmla="*/ 366 h 646"/>
                <a:gd name="T16" fmla="*/ 50 w 344"/>
                <a:gd name="T17" fmla="*/ 474 h 646"/>
                <a:gd name="T18" fmla="*/ 30 w 344"/>
                <a:gd name="T19" fmla="*/ 504 h 646"/>
                <a:gd name="T20" fmla="*/ 17 w 344"/>
                <a:gd name="T21" fmla="*/ 534 h 646"/>
                <a:gd name="T22" fmla="*/ 10 w 344"/>
                <a:gd name="T23" fmla="*/ 581 h 646"/>
                <a:gd name="T24" fmla="*/ 0 w 344"/>
                <a:gd name="T25" fmla="*/ 645 h 646"/>
                <a:gd name="T26" fmla="*/ 0 w 344"/>
                <a:gd name="T27" fmla="*/ 364 h 646"/>
                <a:gd name="T28" fmla="*/ 5 w 344"/>
                <a:gd name="T29" fmla="*/ 391 h 646"/>
                <a:gd name="T30" fmla="*/ 10 w 344"/>
                <a:gd name="T31" fmla="*/ 403 h 646"/>
                <a:gd name="T32" fmla="*/ 20 w 344"/>
                <a:gd name="T33" fmla="*/ 409 h 646"/>
                <a:gd name="T34" fmla="*/ 30 w 344"/>
                <a:gd name="T35" fmla="*/ 412 h 646"/>
                <a:gd name="T36" fmla="*/ 45 w 344"/>
                <a:gd name="T37" fmla="*/ 412 h 646"/>
                <a:gd name="T38" fmla="*/ 60 w 344"/>
                <a:gd name="T39" fmla="*/ 406 h 646"/>
                <a:gd name="T40" fmla="*/ 257 w 344"/>
                <a:gd name="T41" fmla="*/ 189 h 646"/>
                <a:gd name="T42" fmla="*/ 297 w 344"/>
                <a:gd name="T43" fmla="*/ 138 h 646"/>
                <a:gd name="T44" fmla="*/ 312 w 344"/>
                <a:gd name="T45" fmla="*/ 111 h 646"/>
                <a:gd name="T46" fmla="*/ 325 w 344"/>
                <a:gd name="T47" fmla="*/ 84 h 646"/>
                <a:gd name="T48" fmla="*/ 335 w 344"/>
                <a:gd name="T49" fmla="*/ 39 h 646"/>
                <a:gd name="T50" fmla="*/ 343 w 344"/>
                <a:gd name="T51" fmla="*/ 0 h 646"/>
                <a:gd name="T52" fmla="*/ 343 w 344"/>
                <a:gd name="T53" fmla="*/ 117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8667" name="Freeform 11"/>
            <p:cNvSpPr>
              <a:spLocks/>
            </p:cNvSpPr>
            <p:nvPr/>
          </p:nvSpPr>
          <p:spPr bwMode="auto">
            <a:xfrm>
              <a:off x="222" y="3677"/>
              <a:ext cx="344" cy="646"/>
            </a:xfrm>
            <a:custGeom>
              <a:avLst/>
              <a:gdLst>
                <a:gd name="T0" fmla="*/ 343 w 344"/>
                <a:gd name="T1" fmla="*/ 52 h 646"/>
                <a:gd name="T2" fmla="*/ 343 w 344"/>
                <a:gd name="T3" fmla="*/ 194 h 646"/>
                <a:gd name="T4" fmla="*/ 335 w 344"/>
                <a:gd name="T5" fmla="*/ 188 h 646"/>
                <a:gd name="T6" fmla="*/ 315 w 344"/>
                <a:gd name="T7" fmla="*/ 188 h 646"/>
                <a:gd name="T8" fmla="*/ 300 w 344"/>
                <a:gd name="T9" fmla="*/ 194 h 646"/>
                <a:gd name="T10" fmla="*/ 284 w 344"/>
                <a:gd name="T11" fmla="*/ 209 h 646"/>
                <a:gd name="T12" fmla="*/ 242 w 344"/>
                <a:gd name="T13" fmla="*/ 260 h 646"/>
                <a:gd name="T14" fmla="*/ 146 w 344"/>
                <a:gd name="T15" fmla="*/ 366 h 646"/>
                <a:gd name="T16" fmla="*/ 50 w 344"/>
                <a:gd name="T17" fmla="*/ 474 h 646"/>
                <a:gd name="T18" fmla="*/ 30 w 344"/>
                <a:gd name="T19" fmla="*/ 504 h 646"/>
                <a:gd name="T20" fmla="*/ 17 w 344"/>
                <a:gd name="T21" fmla="*/ 534 h 646"/>
                <a:gd name="T22" fmla="*/ 10 w 344"/>
                <a:gd name="T23" fmla="*/ 581 h 646"/>
                <a:gd name="T24" fmla="*/ 0 w 344"/>
                <a:gd name="T25" fmla="*/ 645 h 646"/>
                <a:gd name="T26" fmla="*/ 0 w 344"/>
                <a:gd name="T27" fmla="*/ 364 h 646"/>
                <a:gd name="T28" fmla="*/ 5 w 344"/>
                <a:gd name="T29" fmla="*/ 391 h 646"/>
                <a:gd name="T30" fmla="*/ 10 w 344"/>
                <a:gd name="T31" fmla="*/ 403 h 646"/>
                <a:gd name="T32" fmla="*/ 20 w 344"/>
                <a:gd name="T33" fmla="*/ 409 h 646"/>
                <a:gd name="T34" fmla="*/ 30 w 344"/>
                <a:gd name="T35" fmla="*/ 412 h 646"/>
                <a:gd name="T36" fmla="*/ 45 w 344"/>
                <a:gd name="T37" fmla="*/ 412 h 646"/>
                <a:gd name="T38" fmla="*/ 60 w 344"/>
                <a:gd name="T39" fmla="*/ 406 h 646"/>
                <a:gd name="T40" fmla="*/ 257 w 344"/>
                <a:gd name="T41" fmla="*/ 189 h 646"/>
                <a:gd name="T42" fmla="*/ 297 w 344"/>
                <a:gd name="T43" fmla="*/ 138 h 646"/>
                <a:gd name="T44" fmla="*/ 312 w 344"/>
                <a:gd name="T45" fmla="*/ 111 h 646"/>
                <a:gd name="T46" fmla="*/ 325 w 344"/>
                <a:gd name="T47" fmla="*/ 84 h 646"/>
                <a:gd name="T48" fmla="*/ 335 w 344"/>
                <a:gd name="T49" fmla="*/ 39 h 646"/>
                <a:gd name="T50" fmla="*/ 343 w 344"/>
                <a:gd name="T51" fmla="*/ 0 h 646"/>
                <a:gd name="T52" fmla="*/ 343 w 344"/>
                <a:gd name="T53" fmla="*/ 117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8668" name="Freeform 12"/>
            <p:cNvSpPr>
              <a:spLocks/>
            </p:cNvSpPr>
            <p:nvPr/>
          </p:nvSpPr>
          <p:spPr bwMode="auto">
            <a:xfrm>
              <a:off x="301" y="3932"/>
              <a:ext cx="265" cy="392"/>
            </a:xfrm>
            <a:custGeom>
              <a:avLst/>
              <a:gdLst>
                <a:gd name="T0" fmla="*/ 264 w 265"/>
                <a:gd name="T1" fmla="*/ 52 h 392"/>
                <a:gd name="T2" fmla="*/ 264 w 265"/>
                <a:gd name="T3" fmla="*/ 194 h 392"/>
                <a:gd name="T4" fmla="*/ 256 w 265"/>
                <a:gd name="T5" fmla="*/ 188 h 392"/>
                <a:gd name="T6" fmla="*/ 236 w 265"/>
                <a:gd name="T7" fmla="*/ 188 h 392"/>
                <a:gd name="T8" fmla="*/ 221 w 265"/>
                <a:gd name="T9" fmla="*/ 194 h 392"/>
                <a:gd name="T10" fmla="*/ 205 w 265"/>
                <a:gd name="T11" fmla="*/ 209 h 392"/>
                <a:gd name="T12" fmla="*/ 162 w 265"/>
                <a:gd name="T13" fmla="*/ 261 h 392"/>
                <a:gd name="T14" fmla="*/ 66 w 265"/>
                <a:gd name="T15" fmla="*/ 366 h 392"/>
                <a:gd name="T16" fmla="*/ 45 w 265"/>
                <a:gd name="T17" fmla="*/ 391 h 392"/>
                <a:gd name="T18" fmla="*/ 0 w 265"/>
                <a:gd name="T19" fmla="*/ 391 h 392"/>
                <a:gd name="T20" fmla="*/ 178 w 265"/>
                <a:gd name="T21" fmla="*/ 190 h 392"/>
                <a:gd name="T22" fmla="*/ 218 w 265"/>
                <a:gd name="T23" fmla="*/ 138 h 392"/>
                <a:gd name="T24" fmla="*/ 233 w 265"/>
                <a:gd name="T25" fmla="*/ 111 h 392"/>
                <a:gd name="T26" fmla="*/ 246 w 265"/>
                <a:gd name="T27" fmla="*/ 84 h 392"/>
                <a:gd name="T28" fmla="*/ 256 w 265"/>
                <a:gd name="T29" fmla="*/ 39 h 392"/>
                <a:gd name="T30" fmla="*/ 264 w 265"/>
                <a:gd name="T31" fmla="*/ 0 h 392"/>
                <a:gd name="T32" fmla="*/ 264 w 265"/>
                <a:gd name="T33" fmla="*/ 117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65" h="392">
                  <a:moveTo>
                    <a:pt x="264" y="52"/>
                  </a:moveTo>
                  <a:lnTo>
                    <a:pt x="264" y="194"/>
                  </a:lnTo>
                  <a:lnTo>
                    <a:pt x="256" y="188"/>
                  </a:lnTo>
                  <a:lnTo>
                    <a:pt x="236" y="188"/>
                  </a:lnTo>
                  <a:lnTo>
                    <a:pt x="221" y="194"/>
                  </a:lnTo>
                  <a:lnTo>
                    <a:pt x="205" y="209"/>
                  </a:lnTo>
                  <a:lnTo>
                    <a:pt x="162" y="261"/>
                  </a:lnTo>
                  <a:lnTo>
                    <a:pt x="66" y="366"/>
                  </a:lnTo>
                  <a:lnTo>
                    <a:pt x="45" y="391"/>
                  </a:lnTo>
                  <a:lnTo>
                    <a:pt x="0" y="391"/>
                  </a:lnTo>
                  <a:lnTo>
                    <a:pt x="178" y="190"/>
                  </a:lnTo>
                  <a:lnTo>
                    <a:pt x="218" y="138"/>
                  </a:lnTo>
                  <a:lnTo>
                    <a:pt x="233" y="111"/>
                  </a:lnTo>
                  <a:lnTo>
                    <a:pt x="246" y="84"/>
                  </a:lnTo>
                  <a:lnTo>
                    <a:pt x="256" y="39"/>
                  </a:lnTo>
                  <a:lnTo>
                    <a:pt x="264" y="0"/>
                  </a:lnTo>
                  <a:lnTo>
                    <a:pt x="264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8669" name="Freeform 13"/>
            <p:cNvSpPr>
              <a:spLocks/>
            </p:cNvSpPr>
            <p:nvPr/>
          </p:nvSpPr>
          <p:spPr bwMode="auto">
            <a:xfrm>
              <a:off x="222" y="2366"/>
              <a:ext cx="344" cy="645"/>
            </a:xfrm>
            <a:custGeom>
              <a:avLst/>
              <a:gdLst>
                <a:gd name="T0" fmla="*/ 343 w 344"/>
                <a:gd name="T1" fmla="*/ 52 h 645"/>
                <a:gd name="T2" fmla="*/ 343 w 344"/>
                <a:gd name="T3" fmla="*/ 194 h 645"/>
                <a:gd name="T4" fmla="*/ 335 w 344"/>
                <a:gd name="T5" fmla="*/ 188 h 645"/>
                <a:gd name="T6" fmla="*/ 315 w 344"/>
                <a:gd name="T7" fmla="*/ 188 h 645"/>
                <a:gd name="T8" fmla="*/ 300 w 344"/>
                <a:gd name="T9" fmla="*/ 194 h 645"/>
                <a:gd name="T10" fmla="*/ 284 w 344"/>
                <a:gd name="T11" fmla="*/ 209 h 645"/>
                <a:gd name="T12" fmla="*/ 242 w 344"/>
                <a:gd name="T13" fmla="*/ 260 h 645"/>
                <a:gd name="T14" fmla="*/ 146 w 344"/>
                <a:gd name="T15" fmla="*/ 365 h 645"/>
                <a:gd name="T16" fmla="*/ 50 w 344"/>
                <a:gd name="T17" fmla="*/ 473 h 645"/>
                <a:gd name="T18" fmla="*/ 30 w 344"/>
                <a:gd name="T19" fmla="*/ 504 h 645"/>
                <a:gd name="T20" fmla="*/ 17 w 344"/>
                <a:gd name="T21" fmla="*/ 534 h 645"/>
                <a:gd name="T22" fmla="*/ 10 w 344"/>
                <a:gd name="T23" fmla="*/ 580 h 645"/>
                <a:gd name="T24" fmla="*/ 0 w 344"/>
                <a:gd name="T25" fmla="*/ 644 h 645"/>
                <a:gd name="T26" fmla="*/ 0 w 344"/>
                <a:gd name="T27" fmla="*/ 364 h 645"/>
                <a:gd name="T28" fmla="*/ 5 w 344"/>
                <a:gd name="T29" fmla="*/ 391 h 645"/>
                <a:gd name="T30" fmla="*/ 10 w 344"/>
                <a:gd name="T31" fmla="*/ 403 h 645"/>
                <a:gd name="T32" fmla="*/ 20 w 344"/>
                <a:gd name="T33" fmla="*/ 409 h 645"/>
                <a:gd name="T34" fmla="*/ 30 w 344"/>
                <a:gd name="T35" fmla="*/ 412 h 645"/>
                <a:gd name="T36" fmla="*/ 45 w 344"/>
                <a:gd name="T37" fmla="*/ 412 h 645"/>
                <a:gd name="T38" fmla="*/ 60 w 344"/>
                <a:gd name="T39" fmla="*/ 406 h 645"/>
                <a:gd name="T40" fmla="*/ 257 w 344"/>
                <a:gd name="T41" fmla="*/ 189 h 645"/>
                <a:gd name="T42" fmla="*/ 297 w 344"/>
                <a:gd name="T43" fmla="*/ 138 h 645"/>
                <a:gd name="T44" fmla="*/ 312 w 344"/>
                <a:gd name="T45" fmla="*/ 111 h 645"/>
                <a:gd name="T46" fmla="*/ 325 w 344"/>
                <a:gd name="T47" fmla="*/ 84 h 645"/>
                <a:gd name="T48" fmla="*/ 335 w 344"/>
                <a:gd name="T49" fmla="*/ 39 h 645"/>
                <a:gd name="T50" fmla="*/ 343 w 344"/>
                <a:gd name="T51" fmla="*/ 0 h 645"/>
                <a:gd name="T52" fmla="*/ 343 w 344"/>
                <a:gd name="T53" fmla="*/ 117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8670" name="Freeform 14"/>
            <p:cNvSpPr>
              <a:spLocks/>
            </p:cNvSpPr>
            <p:nvPr/>
          </p:nvSpPr>
          <p:spPr bwMode="auto">
            <a:xfrm>
              <a:off x="222" y="2151"/>
              <a:ext cx="346" cy="575"/>
            </a:xfrm>
            <a:custGeom>
              <a:avLst/>
              <a:gdLst>
                <a:gd name="T0" fmla="*/ 345 w 346"/>
                <a:gd name="T1" fmla="*/ 0 h 575"/>
                <a:gd name="T2" fmla="*/ 343 w 346"/>
                <a:gd name="T3" fmla="*/ 122 h 575"/>
                <a:gd name="T4" fmla="*/ 336 w 346"/>
                <a:gd name="T5" fmla="*/ 116 h 575"/>
                <a:gd name="T6" fmla="*/ 315 w 346"/>
                <a:gd name="T7" fmla="*/ 116 h 575"/>
                <a:gd name="T8" fmla="*/ 300 w 346"/>
                <a:gd name="T9" fmla="*/ 122 h 575"/>
                <a:gd name="T10" fmla="*/ 285 w 346"/>
                <a:gd name="T11" fmla="*/ 137 h 575"/>
                <a:gd name="T12" fmla="*/ 242 w 346"/>
                <a:gd name="T13" fmla="*/ 188 h 575"/>
                <a:gd name="T14" fmla="*/ 146 w 346"/>
                <a:gd name="T15" fmla="*/ 294 h 575"/>
                <a:gd name="T16" fmla="*/ 50 w 346"/>
                <a:gd name="T17" fmla="*/ 403 h 575"/>
                <a:gd name="T18" fmla="*/ 30 w 346"/>
                <a:gd name="T19" fmla="*/ 433 h 575"/>
                <a:gd name="T20" fmla="*/ 17 w 346"/>
                <a:gd name="T21" fmla="*/ 463 h 575"/>
                <a:gd name="T22" fmla="*/ 10 w 346"/>
                <a:gd name="T23" fmla="*/ 510 h 575"/>
                <a:gd name="T24" fmla="*/ 0 w 346"/>
                <a:gd name="T25" fmla="*/ 574 h 575"/>
                <a:gd name="T26" fmla="*/ 0 w 346"/>
                <a:gd name="T27" fmla="*/ 293 h 575"/>
                <a:gd name="T28" fmla="*/ 5 w 346"/>
                <a:gd name="T29" fmla="*/ 320 h 575"/>
                <a:gd name="T30" fmla="*/ 10 w 346"/>
                <a:gd name="T31" fmla="*/ 332 h 575"/>
                <a:gd name="T32" fmla="*/ 20 w 346"/>
                <a:gd name="T33" fmla="*/ 338 h 575"/>
                <a:gd name="T34" fmla="*/ 30 w 346"/>
                <a:gd name="T35" fmla="*/ 341 h 575"/>
                <a:gd name="T36" fmla="*/ 45 w 346"/>
                <a:gd name="T37" fmla="*/ 341 h 575"/>
                <a:gd name="T38" fmla="*/ 60 w 346"/>
                <a:gd name="T39" fmla="*/ 335 h 575"/>
                <a:gd name="T40" fmla="*/ 257 w 346"/>
                <a:gd name="T41" fmla="*/ 117 h 575"/>
                <a:gd name="T42" fmla="*/ 298 w 346"/>
                <a:gd name="T43" fmla="*/ 66 h 575"/>
                <a:gd name="T44" fmla="*/ 313 w 346"/>
                <a:gd name="T45" fmla="*/ 39 h 575"/>
                <a:gd name="T46" fmla="*/ 326 w 346"/>
                <a:gd name="T47" fmla="*/ 12 h 575"/>
                <a:gd name="T48" fmla="*/ 329 w 346"/>
                <a:gd name="T49" fmla="*/ 0 h 575"/>
                <a:gd name="T50" fmla="*/ 345 w 346"/>
                <a:gd name="T51" fmla="*/ 3 h 575"/>
                <a:gd name="T52" fmla="*/ 343 w 346"/>
                <a:gd name="T53" fmla="*/ 45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6" h="575">
                  <a:moveTo>
                    <a:pt x="345" y="0"/>
                  </a:moveTo>
                  <a:lnTo>
                    <a:pt x="343" y="122"/>
                  </a:lnTo>
                  <a:lnTo>
                    <a:pt x="336" y="116"/>
                  </a:lnTo>
                  <a:lnTo>
                    <a:pt x="315" y="116"/>
                  </a:lnTo>
                  <a:lnTo>
                    <a:pt x="300" y="122"/>
                  </a:lnTo>
                  <a:lnTo>
                    <a:pt x="285" y="137"/>
                  </a:lnTo>
                  <a:lnTo>
                    <a:pt x="242" y="188"/>
                  </a:lnTo>
                  <a:lnTo>
                    <a:pt x="146" y="294"/>
                  </a:lnTo>
                  <a:lnTo>
                    <a:pt x="50" y="403"/>
                  </a:lnTo>
                  <a:lnTo>
                    <a:pt x="30" y="433"/>
                  </a:lnTo>
                  <a:lnTo>
                    <a:pt x="17" y="463"/>
                  </a:lnTo>
                  <a:lnTo>
                    <a:pt x="10" y="510"/>
                  </a:lnTo>
                  <a:lnTo>
                    <a:pt x="0" y="574"/>
                  </a:lnTo>
                  <a:lnTo>
                    <a:pt x="0" y="293"/>
                  </a:lnTo>
                  <a:lnTo>
                    <a:pt x="5" y="320"/>
                  </a:lnTo>
                  <a:lnTo>
                    <a:pt x="10" y="332"/>
                  </a:lnTo>
                  <a:lnTo>
                    <a:pt x="20" y="338"/>
                  </a:lnTo>
                  <a:lnTo>
                    <a:pt x="30" y="341"/>
                  </a:lnTo>
                  <a:lnTo>
                    <a:pt x="45" y="341"/>
                  </a:lnTo>
                  <a:lnTo>
                    <a:pt x="60" y="335"/>
                  </a:lnTo>
                  <a:lnTo>
                    <a:pt x="257" y="117"/>
                  </a:lnTo>
                  <a:lnTo>
                    <a:pt x="298" y="66"/>
                  </a:lnTo>
                  <a:lnTo>
                    <a:pt x="313" y="39"/>
                  </a:lnTo>
                  <a:lnTo>
                    <a:pt x="326" y="12"/>
                  </a:lnTo>
                  <a:lnTo>
                    <a:pt x="329" y="0"/>
                  </a:lnTo>
                  <a:lnTo>
                    <a:pt x="345" y="3"/>
                  </a:lnTo>
                  <a:lnTo>
                    <a:pt x="343" y="45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8671" name="Rectangle 15"/>
            <p:cNvSpPr>
              <a:spLocks noChangeArrowheads="1"/>
            </p:cNvSpPr>
            <p:nvPr/>
          </p:nvSpPr>
          <p:spPr bwMode="auto">
            <a:xfrm>
              <a:off x="453" y="-3"/>
              <a:ext cx="114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8672" name="Rectangle 16"/>
            <p:cNvSpPr>
              <a:spLocks noChangeArrowheads="1"/>
            </p:cNvSpPr>
            <p:nvPr/>
          </p:nvSpPr>
          <p:spPr bwMode="auto">
            <a:xfrm>
              <a:off x="0" y="-3"/>
              <a:ext cx="221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lang="ru-RU" sz="2400"/>
            </a:p>
          </p:txBody>
        </p:sp>
        <p:sp>
          <p:nvSpPr>
            <p:cNvPr id="198673" name="Rectangle 17"/>
            <p:cNvSpPr>
              <a:spLocks noChangeArrowheads="1"/>
            </p:cNvSpPr>
            <p:nvPr/>
          </p:nvSpPr>
          <p:spPr bwMode="auto">
            <a:xfrm>
              <a:off x="222" y="-3"/>
              <a:ext cx="231" cy="217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8674" name="Rectangle 18"/>
            <p:cNvSpPr>
              <a:spLocks noChangeArrowheads="1"/>
            </p:cNvSpPr>
            <p:nvPr/>
          </p:nvSpPr>
          <p:spPr bwMode="auto">
            <a:xfrm>
              <a:off x="567" y="-3"/>
              <a:ext cx="204" cy="217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lang="ru-RU" sz="2400"/>
            </a:p>
          </p:txBody>
        </p:sp>
        <p:sp>
          <p:nvSpPr>
            <p:cNvPr id="198675" name="Freeform 19"/>
            <p:cNvSpPr>
              <a:spLocks/>
            </p:cNvSpPr>
            <p:nvPr/>
          </p:nvSpPr>
          <p:spPr bwMode="auto">
            <a:xfrm>
              <a:off x="222" y="497"/>
              <a:ext cx="344" cy="646"/>
            </a:xfrm>
            <a:custGeom>
              <a:avLst/>
              <a:gdLst>
                <a:gd name="T0" fmla="*/ 343 w 344"/>
                <a:gd name="T1" fmla="*/ 52 h 646"/>
                <a:gd name="T2" fmla="*/ 343 w 344"/>
                <a:gd name="T3" fmla="*/ 194 h 646"/>
                <a:gd name="T4" fmla="*/ 335 w 344"/>
                <a:gd name="T5" fmla="*/ 188 h 646"/>
                <a:gd name="T6" fmla="*/ 315 w 344"/>
                <a:gd name="T7" fmla="*/ 188 h 646"/>
                <a:gd name="T8" fmla="*/ 300 w 344"/>
                <a:gd name="T9" fmla="*/ 194 h 646"/>
                <a:gd name="T10" fmla="*/ 284 w 344"/>
                <a:gd name="T11" fmla="*/ 209 h 646"/>
                <a:gd name="T12" fmla="*/ 242 w 344"/>
                <a:gd name="T13" fmla="*/ 260 h 646"/>
                <a:gd name="T14" fmla="*/ 146 w 344"/>
                <a:gd name="T15" fmla="*/ 366 h 646"/>
                <a:gd name="T16" fmla="*/ 50 w 344"/>
                <a:gd name="T17" fmla="*/ 474 h 646"/>
                <a:gd name="T18" fmla="*/ 30 w 344"/>
                <a:gd name="T19" fmla="*/ 504 h 646"/>
                <a:gd name="T20" fmla="*/ 17 w 344"/>
                <a:gd name="T21" fmla="*/ 534 h 646"/>
                <a:gd name="T22" fmla="*/ 10 w 344"/>
                <a:gd name="T23" fmla="*/ 581 h 646"/>
                <a:gd name="T24" fmla="*/ 0 w 344"/>
                <a:gd name="T25" fmla="*/ 645 h 646"/>
                <a:gd name="T26" fmla="*/ 0 w 344"/>
                <a:gd name="T27" fmla="*/ 364 h 646"/>
                <a:gd name="T28" fmla="*/ 5 w 344"/>
                <a:gd name="T29" fmla="*/ 391 h 646"/>
                <a:gd name="T30" fmla="*/ 10 w 344"/>
                <a:gd name="T31" fmla="*/ 403 h 646"/>
                <a:gd name="T32" fmla="*/ 20 w 344"/>
                <a:gd name="T33" fmla="*/ 409 h 646"/>
                <a:gd name="T34" fmla="*/ 30 w 344"/>
                <a:gd name="T35" fmla="*/ 412 h 646"/>
                <a:gd name="T36" fmla="*/ 45 w 344"/>
                <a:gd name="T37" fmla="*/ 412 h 646"/>
                <a:gd name="T38" fmla="*/ 60 w 344"/>
                <a:gd name="T39" fmla="*/ 406 h 646"/>
                <a:gd name="T40" fmla="*/ 257 w 344"/>
                <a:gd name="T41" fmla="*/ 189 h 646"/>
                <a:gd name="T42" fmla="*/ 297 w 344"/>
                <a:gd name="T43" fmla="*/ 138 h 646"/>
                <a:gd name="T44" fmla="*/ 312 w 344"/>
                <a:gd name="T45" fmla="*/ 111 h 646"/>
                <a:gd name="T46" fmla="*/ 325 w 344"/>
                <a:gd name="T47" fmla="*/ 84 h 646"/>
                <a:gd name="T48" fmla="*/ 335 w 344"/>
                <a:gd name="T49" fmla="*/ 39 h 646"/>
                <a:gd name="T50" fmla="*/ 343 w 344"/>
                <a:gd name="T51" fmla="*/ 0 h 646"/>
                <a:gd name="T52" fmla="*/ 343 w 344"/>
                <a:gd name="T53" fmla="*/ 117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8676" name="Freeform 20"/>
            <p:cNvSpPr>
              <a:spLocks/>
            </p:cNvSpPr>
            <p:nvPr/>
          </p:nvSpPr>
          <p:spPr bwMode="auto">
            <a:xfrm>
              <a:off x="222" y="754"/>
              <a:ext cx="344" cy="645"/>
            </a:xfrm>
            <a:custGeom>
              <a:avLst/>
              <a:gdLst>
                <a:gd name="T0" fmla="*/ 343 w 344"/>
                <a:gd name="T1" fmla="*/ 52 h 645"/>
                <a:gd name="T2" fmla="*/ 343 w 344"/>
                <a:gd name="T3" fmla="*/ 194 h 645"/>
                <a:gd name="T4" fmla="*/ 335 w 344"/>
                <a:gd name="T5" fmla="*/ 188 h 645"/>
                <a:gd name="T6" fmla="*/ 315 w 344"/>
                <a:gd name="T7" fmla="*/ 188 h 645"/>
                <a:gd name="T8" fmla="*/ 300 w 344"/>
                <a:gd name="T9" fmla="*/ 194 h 645"/>
                <a:gd name="T10" fmla="*/ 284 w 344"/>
                <a:gd name="T11" fmla="*/ 209 h 645"/>
                <a:gd name="T12" fmla="*/ 242 w 344"/>
                <a:gd name="T13" fmla="*/ 260 h 645"/>
                <a:gd name="T14" fmla="*/ 146 w 344"/>
                <a:gd name="T15" fmla="*/ 365 h 645"/>
                <a:gd name="T16" fmla="*/ 50 w 344"/>
                <a:gd name="T17" fmla="*/ 473 h 645"/>
                <a:gd name="T18" fmla="*/ 30 w 344"/>
                <a:gd name="T19" fmla="*/ 504 h 645"/>
                <a:gd name="T20" fmla="*/ 17 w 344"/>
                <a:gd name="T21" fmla="*/ 534 h 645"/>
                <a:gd name="T22" fmla="*/ 10 w 344"/>
                <a:gd name="T23" fmla="*/ 580 h 645"/>
                <a:gd name="T24" fmla="*/ 0 w 344"/>
                <a:gd name="T25" fmla="*/ 644 h 645"/>
                <a:gd name="T26" fmla="*/ 0 w 344"/>
                <a:gd name="T27" fmla="*/ 364 h 645"/>
                <a:gd name="T28" fmla="*/ 5 w 344"/>
                <a:gd name="T29" fmla="*/ 391 h 645"/>
                <a:gd name="T30" fmla="*/ 10 w 344"/>
                <a:gd name="T31" fmla="*/ 403 h 645"/>
                <a:gd name="T32" fmla="*/ 20 w 344"/>
                <a:gd name="T33" fmla="*/ 409 h 645"/>
                <a:gd name="T34" fmla="*/ 30 w 344"/>
                <a:gd name="T35" fmla="*/ 412 h 645"/>
                <a:gd name="T36" fmla="*/ 45 w 344"/>
                <a:gd name="T37" fmla="*/ 412 h 645"/>
                <a:gd name="T38" fmla="*/ 60 w 344"/>
                <a:gd name="T39" fmla="*/ 406 h 645"/>
                <a:gd name="T40" fmla="*/ 257 w 344"/>
                <a:gd name="T41" fmla="*/ 189 h 645"/>
                <a:gd name="T42" fmla="*/ 297 w 344"/>
                <a:gd name="T43" fmla="*/ 138 h 645"/>
                <a:gd name="T44" fmla="*/ 312 w 344"/>
                <a:gd name="T45" fmla="*/ 111 h 645"/>
                <a:gd name="T46" fmla="*/ 325 w 344"/>
                <a:gd name="T47" fmla="*/ 84 h 645"/>
                <a:gd name="T48" fmla="*/ 335 w 344"/>
                <a:gd name="T49" fmla="*/ 39 h 645"/>
                <a:gd name="T50" fmla="*/ 343 w 344"/>
                <a:gd name="T51" fmla="*/ 0 h 645"/>
                <a:gd name="T52" fmla="*/ 343 w 344"/>
                <a:gd name="T53" fmla="*/ 117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8677" name="Freeform 21"/>
            <p:cNvSpPr>
              <a:spLocks/>
            </p:cNvSpPr>
            <p:nvPr/>
          </p:nvSpPr>
          <p:spPr bwMode="auto">
            <a:xfrm>
              <a:off x="222" y="1010"/>
              <a:ext cx="344" cy="645"/>
            </a:xfrm>
            <a:custGeom>
              <a:avLst/>
              <a:gdLst>
                <a:gd name="T0" fmla="*/ 343 w 344"/>
                <a:gd name="T1" fmla="*/ 52 h 645"/>
                <a:gd name="T2" fmla="*/ 343 w 344"/>
                <a:gd name="T3" fmla="*/ 194 h 645"/>
                <a:gd name="T4" fmla="*/ 335 w 344"/>
                <a:gd name="T5" fmla="*/ 188 h 645"/>
                <a:gd name="T6" fmla="*/ 315 w 344"/>
                <a:gd name="T7" fmla="*/ 188 h 645"/>
                <a:gd name="T8" fmla="*/ 300 w 344"/>
                <a:gd name="T9" fmla="*/ 194 h 645"/>
                <a:gd name="T10" fmla="*/ 284 w 344"/>
                <a:gd name="T11" fmla="*/ 209 h 645"/>
                <a:gd name="T12" fmla="*/ 242 w 344"/>
                <a:gd name="T13" fmla="*/ 260 h 645"/>
                <a:gd name="T14" fmla="*/ 146 w 344"/>
                <a:gd name="T15" fmla="*/ 365 h 645"/>
                <a:gd name="T16" fmla="*/ 50 w 344"/>
                <a:gd name="T17" fmla="*/ 473 h 645"/>
                <a:gd name="T18" fmla="*/ 30 w 344"/>
                <a:gd name="T19" fmla="*/ 504 h 645"/>
                <a:gd name="T20" fmla="*/ 17 w 344"/>
                <a:gd name="T21" fmla="*/ 534 h 645"/>
                <a:gd name="T22" fmla="*/ 10 w 344"/>
                <a:gd name="T23" fmla="*/ 580 h 645"/>
                <a:gd name="T24" fmla="*/ 0 w 344"/>
                <a:gd name="T25" fmla="*/ 644 h 645"/>
                <a:gd name="T26" fmla="*/ 0 w 344"/>
                <a:gd name="T27" fmla="*/ 364 h 645"/>
                <a:gd name="T28" fmla="*/ 5 w 344"/>
                <a:gd name="T29" fmla="*/ 391 h 645"/>
                <a:gd name="T30" fmla="*/ 10 w 344"/>
                <a:gd name="T31" fmla="*/ 403 h 645"/>
                <a:gd name="T32" fmla="*/ 20 w 344"/>
                <a:gd name="T33" fmla="*/ 409 h 645"/>
                <a:gd name="T34" fmla="*/ 30 w 344"/>
                <a:gd name="T35" fmla="*/ 412 h 645"/>
                <a:gd name="T36" fmla="*/ 45 w 344"/>
                <a:gd name="T37" fmla="*/ 412 h 645"/>
                <a:gd name="T38" fmla="*/ 60 w 344"/>
                <a:gd name="T39" fmla="*/ 406 h 645"/>
                <a:gd name="T40" fmla="*/ 257 w 344"/>
                <a:gd name="T41" fmla="*/ 189 h 645"/>
                <a:gd name="T42" fmla="*/ 297 w 344"/>
                <a:gd name="T43" fmla="*/ 138 h 645"/>
                <a:gd name="T44" fmla="*/ 312 w 344"/>
                <a:gd name="T45" fmla="*/ 111 h 645"/>
                <a:gd name="T46" fmla="*/ 325 w 344"/>
                <a:gd name="T47" fmla="*/ 84 h 645"/>
                <a:gd name="T48" fmla="*/ 335 w 344"/>
                <a:gd name="T49" fmla="*/ 39 h 645"/>
                <a:gd name="T50" fmla="*/ 343 w 344"/>
                <a:gd name="T51" fmla="*/ 0 h 645"/>
                <a:gd name="T52" fmla="*/ 343 w 344"/>
                <a:gd name="T53" fmla="*/ 117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8678" name="Freeform 22"/>
            <p:cNvSpPr>
              <a:spLocks/>
            </p:cNvSpPr>
            <p:nvPr/>
          </p:nvSpPr>
          <p:spPr bwMode="auto">
            <a:xfrm>
              <a:off x="222" y="1266"/>
              <a:ext cx="344" cy="646"/>
            </a:xfrm>
            <a:custGeom>
              <a:avLst/>
              <a:gdLst>
                <a:gd name="T0" fmla="*/ 343 w 344"/>
                <a:gd name="T1" fmla="*/ 52 h 646"/>
                <a:gd name="T2" fmla="*/ 343 w 344"/>
                <a:gd name="T3" fmla="*/ 194 h 646"/>
                <a:gd name="T4" fmla="*/ 335 w 344"/>
                <a:gd name="T5" fmla="*/ 188 h 646"/>
                <a:gd name="T6" fmla="*/ 315 w 344"/>
                <a:gd name="T7" fmla="*/ 188 h 646"/>
                <a:gd name="T8" fmla="*/ 300 w 344"/>
                <a:gd name="T9" fmla="*/ 194 h 646"/>
                <a:gd name="T10" fmla="*/ 284 w 344"/>
                <a:gd name="T11" fmla="*/ 209 h 646"/>
                <a:gd name="T12" fmla="*/ 242 w 344"/>
                <a:gd name="T13" fmla="*/ 260 h 646"/>
                <a:gd name="T14" fmla="*/ 146 w 344"/>
                <a:gd name="T15" fmla="*/ 366 h 646"/>
                <a:gd name="T16" fmla="*/ 50 w 344"/>
                <a:gd name="T17" fmla="*/ 474 h 646"/>
                <a:gd name="T18" fmla="*/ 30 w 344"/>
                <a:gd name="T19" fmla="*/ 504 h 646"/>
                <a:gd name="T20" fmla="*/ 17 w 344"/>
                <a:gd name="T21" fmla="*/ 534 h 646"/>
                <a:gd name="T22" fmla="*/ 10 w 344"/>
                <a:gd name="T23" fmla="*/ 581 h 646"/>
                <a:gd name="T24" fmla="*/ 0 w 344"/>
                <a:gd name="T25" fmla="*/ 645 h 646"/>
                <a:gd name="T26" fmla="*/ 0 w 344"/>
                <a:gd name="T27" fmla="*/ 364 h 646"/>
                <a:gd name="T28" fmla="*/ 5 w 344"/>
                <a:gd name="T29" fmla="*/ 391 h 646"/>
                <a:gd name="T30" fmla="*/ 10 w 344"/>
                <a:gd name="T31" fmla="*/ 403 h 646"/>
                <a:gd name="T32" fmla="*/ 20 w 344"/>
                <a:gd name="T33" fmla="*/ 409 h 646"/>
                <a:gd name="T34" fmla="*/ 30 w 344"/>
                <a:gd name="T35" fmla="*/ 412 h 646"/>
                <a:gd name="T36" fmla="*/ 45 w 344"/>
                <a:gd name="T37" fmla="*/ 412 h 646"/>
                <a:gd name="T38" fmla="*/ 60 w 344"/>
                <a:gd name="T39" fmla="*/ 406 h 646"/>
                <a:gd name="T40" fmla="*/ 257 w 344"/>
                <a:gd name="T41" fmla="*/ 189 h 646"/>
                <a:gd name="T42" fmla="*/ 297 w 344"/>
                <a:gd name="T43" fmla="*/ 138 h 646"/>
                <a:gd name="T44" fmla="*/ 312 w 344"/>
                <a:gd name="T45" fmla="*/ 111 h 646"/>
                <a:gd name="T46" fmla="*/ 325 w 344"/>
                <a:gd name="T47" fmla="*/ 84 h 646"/>
                <a:gd name="T48" fmla="*/ 335 w 344"/>
                <a:gd name="T49" fmla="*/ 39 h 646"/>
                <a:gd name="T50" fmla="*/ 343 w 344"/>
                <a:gd name="T51" fmla="*/ 0 h 646"/>
                <a:gd name="T52" fmla="*/ 343 w 344"/>
                <a:gd name="T53" fmla="*/ 117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8679" name="Freeform 23"/>
            <p:cNvSpPr>
              <a:spLocks/>
            </p:cNvSpPr>
            <p:nvPr/>
          </p:nvSpPr>
          <p:spPr bwMode="auto">
            <a:xfrm>
              <a:off x="222" y="1522"/>
              <a:ext cx="344" cy="647"/>
            </a:xfrm>
            <a:custGeom>
              <a:avLst/>
              <a:gdLst>
                <a:gd name="T0" fmla="*/ 343 w 344"/>
                <a:gd name="T1" fmla="*/ 52 h 647"/>
                <a:gd name="T2" fmla="*/ 343 w 344"/>
                <a:gd name="T3" fmla="*/ 194 h 647"/>
                <a:gd name="T4" fmla="*/ 335 w 344"/>
                <a:gd name="T5" fmla="*/ 188 h 647"/>
                <a:gd name="T6" fmla="*/ 315 w 344"/>
                <a:gd name="T7" fmla="*/ 188 h 647"/>
                <a:gd name="T8" fmla="*/ 300 w 344"/>
                <a:gd name="T9" fmla="*/ 194 h 647"/>
                <a:gd name="T10" fmla="*/ 284 w 344"/>
                <a:gd name="T11" fmla="*/ 209 h 647"/>
                <a:gd name="T12" fmla="*/ 242 w 344"/>
                <a:gd name="T13" fmla="*/ 261 h 647"/>
                <a:gd name="T14" fmla="*/ 146 w 344"/>
                <a:gd name="T15" fmla="*/ 366 h 647"/>
                <a:gd name="T16" fmla="*/ 50 w 344"/>
                <a:gd name="T17" fmla="*/ 475 h 647"/>
                <a:gd name="T18" fmla="*/ 30 w 344"/>
                <a:gd name="T19" fmla="*/ 505 h 647"/>
                <a:gd name="T20" fmla="*/ 17 w 344"/>
                <a:gd name="T21" fmla="*/ 535 h 647"/>
                <a:gd name="T22" fmla="*/ 10 w 344"/>
                <a:gd name="T23" fmla="*/ 582 h 647"/>
                <a:gd name="T24" fmla="*/ 0 w 344"/>
                <a:gd name="T25" fmla="*/ 646 h 647"/>
                <a:gd name="T26" fmla="*/ 0 w 344"/>
                <a:gd name="T27" fmla="*/ 365 h 647"/>
                <a:gd name="T28" fmla="*/ 5 w 344"/>
                <a:gd name="T29" fmla="*/ 392 h 647"/>
                <a:gd name="T30" fmla="*/ 10 w 344"/>
                <a:gd name="T31" fmla="*/ 404 h 647"/>
                <a:gd name="T32" fmla="*/ 20 w 344"/>
                <a:gd name="T33" fmla="*/ 410 h 647"/>
                <a:gd name="T34" fmla="*/ 30 w 344"/>
                <a:gd name="T35" fmla="*/ 413 h 647"/>
                <a:gd name="T36" fmla="*/ 45 w 344"/>
                <a:gd name="T37" fmla="*/ 413 h 647"/>
                <a:gd name="T38" fmla="*/ 60 w 344"/>
                <a:gd name="T39" fmla="*/ 407 h 647"/>
                <a:gd name="T40" fmla="*/ 257 w 344"/>
                <a:gd name="T41" fmla="*/ 190 h 647"/>
                <a:gd name="T42" fmla="*/ 297 w 344"/>
                <a:gd name="T43" fmla="*/ 138 h 647"/>
                <a:gd name="T44" fmla="*/ 312 w 344"/>
                <a:gd name="T45" fmla="*/ 111 h 647"/>
                <a:gd name="T46" fmla="*/ 325 w 344"/>
                <a:gd name="T47" fmla="*/ 84 h 647"/>
                <a:gd name="T48" fmla="*/ 335 w 344"/>
                <a:gd name="T49" fmla="*/ 39 h 647"/>
                <a:gd name="T50" fmla="*/ 343 w 344"/>
                <a:gd name="T51" fmla="*/ 0 h 647"/>
                <a:gd name="T52" fmla="*/ 343 w 344"/>
                <a:gd name="T53" fmla="*/ 117 h 6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7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1"/>
                  </a:lnTo>
                  <a:lnTo>
                    <a:pt x="146" y="366"/>
                  </a:lnTo>
                  <a:lnTo>
                    <a:pt x="50" y="475"/>
                  </a:lnTo>
                  <a:lnTo>
                    <a:pt x="30" y="505"/>
                  </a:lnTo>
                  <a:lnTo>
                    <a:pt x="17" y="535"/>
                  </a:lnTo>
                  <a:lnTo>
                    <a:pt x="10" y="582"/>
                  </a:lnTo>
                  <a:lnTo>
                    <a:pt x="0" y="646"/>
                  </a:lnTo>
                  <a:lnTo>
                    <a:pt x="0" y="365"/>
                  </a:lnTo>
                  <a:lnTo>
                    <a:pt x="5" y="392"/>
                  </a:lnTo>
                  <a:lnTo>
                    <a:pt x="10" y="404"/>
                  </a:lnTo>
                  <a:lnTo>
                    <a:pt x="20" y="410"/>
                  </a:lnTo>
                  <a:lnTo>
                    <a:pt x="30" y="413"/>
                  </a:lnTo>
                  <a:lnTo>
                    <a:pt x="45" y="413"/>
                  </a:lnTo>
                  <a:lnTo>
                    <a:pt x="60" y="407"/>
                  </a:lnTo>
                  <a:lnTo>
                    <a:pt x="257" y="190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8680" name="Freeform 24"/>
            <p:cNvSpPr>
              <a:spLocks/>
            </p:cNvSpPr>
            <p:nvPr/>
          </p:nvSpPr>
          <p:spPr bwMode="auto">
            <a:xfrm>
              <a:off x="219" y="4178"/>
              <a:ext cx="349" cy="149"/>
            </a:xfrm>
            <a:custGeom>
              <a:avLst/>
              <a:gdLst>
                <a:gd name="T0" fmla="*/ 345 w 349"/>
                <a:gd name="T1" fmla="*/ 52 h 149"/>
                <a:gd name="T2" fmla="*/ 348 w 349"/>
                <a:gd name="T3" fmla="*/ 144 h 149"/>
                <a:gd name="T4" fmla="*/ 0 w 349"/>
                <a:gd name="T5" fmla="*/ 148 h 149"/>
                <a:gd name="T6" fmla="*/ 299 w 349"/>
                <a:gd name="T7" fmla="*/ 143 h 149"/>
                <a:gd name="T8" fmla="*/ 315 w 349"/>
                <a:gd name="T9" fmla="*/ 111 h 149"/>
                <a:gd name="T10" fmla="*/ 328 w 349"/>
                <a:gd name="T11" fmla="*/ 84 h 149"/>
                <a:gd name="T12" fmla="*/ 338 w 349"/>
                <a:gd name="T13" fmla="*/ 39 h 149"/>
                <a:gd name="T14" fmla="*/ 345 w 349"/>
                <a:gd name="T15" fmla="*/ 0 h 149"/>
                <a:gd name="T16" fmla="*/ 345 w 349"/>
                <a:gd name="T17" fmla="*/ 117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49" h="149">
                  <a:moveTo>
                    <a:pt x="345" y="52"/>
                  </a:moveTo>
                  <a:lnTo>
                    <a:pt x="348" y="144"/>
                  </a:lnTo>
                  <a:lnTo>
                    <a:pt x="0" y="148"/>
                  </a:lnTo>
                  <a:lnTo>
                    <a:pt x="299" y="143"/>
                  </a:lnTo>
                  <a:lnTo>
                    <a:pt x="315" y="111"/>
                  </a:lnTo>
                  <a:lnTo>
                    <a:pt x="328" y="84"/>
                  </a:lnTo>
                  <a:lnTo>
                    <a:pt x="338" y="39"/>
                  </a:lnTo>
                  <a:lnTo>
                    <a:pt x="345" y="0"/>
                  </a:lnTo>
                  <a:lnTo>
                    <a:pt x="345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8681" name="Freeform 25"/>
            <p:cNvSpPr>
              <a:spLocks/>
            </p:cNvSpPr>
            <p:nvPr/>
          </p:nvSpPr>
          <p:spPr bwMode="auto">
            <a:xfrm>
              <a:off x="222" y="211"/>
              <a:ext cx="344" cy="646"/>
            </a:xfrm>
            <a:custGeom>
              <a:avLst/>
              <a:gdLst>
                <a:gd name="T0" fmla="*/ 343 w 344"/>
                <a:gd name="T1" fmla="*/ 52 h 646"/>
                <a:gd name="T2" fmla="*/ 343 w 344"/>
                <a:gd name="T3" fmla="*/ 194 h 646"/>
                <a:gd name="T4" fmla="*/ 335 w 344"/>
                <a:gd name="T5" fmla="*/ 188 h 646"/>
                <a:gd name="T6" fmla="*/ 315 w 344"/>
                <a:gd name="T7" fmla="*/ 188 h 646"/>
                <a:gd name="T8" fmla="*/ 300 w 344"/>
                <a:gd name="T9" fmla="*/ 194 h 646"/>
                <a:gd name="T10" fmla="*/ 284 w 344"/>
                <a:gd name="T11" fmla="*/ 209 h 646"/>
                <a:gd name="T12" fmla="*/ 242 w 344"/>
                <a:gd name="T13" fmla="*/ 260 h 646"/>
                <a:gd name="T14" fmla="*/ 146 w 344"/>
                <a:gd name="T15" fmla="*/ 366 h 646"/>
                <a:gd name="T16" fmla="*/ 50 w 344"/>
                <a:gd name="T17" fmla="*/ 474 h 646"/>
                <a:gd name="T18" fmla="*/ 30 w 344"/>
                <a:gd name="T19" fmla="*/ 504 h 646"/>
                <a:gd name="T20" fmla="*/ 17 w 344"/>
                <a:gd name="T21" fmla="*/ 534 h 646"/>
                <a:gd name="T22" fmla="*/ 10 w 344"/>
                <a:gd name="T23" fmla="*/ 581 h 646"/>
                <a:gd name="T24" fmla="*/ 0 w 344"/>
                <a:gd name="T25" fmla="*/ 645 h 646"/>
                <a:gd name="T26" fmla="*/ 0 w 344"/>
                <a:gd name="T27" fmla="*/ 364 h 646"/>
                <a:gd name="T28" fmla="*/ 5 w 344"/>
                <a:gd name="T29" fmla="*/ 391 h 646"/>
                <a:gd name="T30" fmla="*/ 10 w 344"/>
                <a:gd name="T31" fmla="*/ 403 h 646"/>
                <a:gd name="T32" fmla="*/ 20 w 344"/>
                <a:gd name="T33" fmla="*/ 409 h 646"/>
                <a:gd name="T34" fmla="*/ 30 w 344"/>
                <a:gd name="T35" fmla="*/ 412 h 646"/>
                <a:gd name="T36" fmla="*/ 45 w 344"/>
                <a:gd name="T37" fmla="*/ 412 h 646"/>
                <a:gd name="T38" fmla="*/ 60 w 344"/>
                <a:gd name="T39" fmla="*/ 406 h 646"/>
                <a:gd name="T40" fmla="*/ 257 w 344"/>
                <a:gd name="T41" fmla="*/ 189 h 646"/>
                <a:gd name="T42" fmla="*/ 297 w 344"/>
                <a:gd name="T43" fmla="*/ 138 h 646"/>
                <a:gd name="T44" fmla="*/ 312 w 344"/>
                <a:gd name="T45" fmla="*/ 111 h 646"/>
                <a:gd name="T46" fmla="*/ 325 w 344"/>
                <a:gd name="T47" fmla="*/ 84 h 646"/>
                <a:gd name="T48" fmla="*/ 335 w 344"/>
                <a:gd name="T49" fmla="*/ 39 h 646"/>
                <a:gd name="T50" fmla="*/ 343 w 344"/>
                <a:gd name="T51" fmla="*/ 0 h 646"/>
                <a:gd name="T52" fmla="*/ 343 w 344"/>
                <a:gd name="T53" fmla="*/ 117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8682" name="Freeform 26"/>
            <p:cNvSpPr>
              <a:spLocks/>
            </p:cNvSpPr>
            <p:nvPr/>
          </p:nvSpPr>
          <p:spPr bwMode="auto">
            <a:xfrm>
              <a:off x="222" y="-3"/>
              <a:ext cx="346" cy="574"/>
            </a:xfrm>
            <a:custGeom>
              <a:avLst/>
              <a:gdLst>
                <a:gd name="T0" fmla="*/ 345 w 346"/>
                <a:gd name="T1" fmla="*/ 0 h 574"/>
                <a:gd name="T2" fmla="*/ 343 w 346"/>
                <a:gd name="T3" fmla="*/ 122 h 574"/>
                <a:gd name="T4" fmla="*/ 336 w 346"/>
                <a:gd name="T5" fmla="*/ 116 h 574"/>
                <a:gd name="T6" fmla="*/ 315 w 346"/>
                <a:gd name="T7" fmla="*/ 116 h 574"/>
                <a:gd name="T8" fmla="*/ 300 w 346"/>
                <a:gd name="T9" fmla="*/ 122 h 574"/>
                <a:gd name="T10" fmla="*/ 285 w 346"/>
                <a:gd name="T11" fmla="*/ 137 h 574"/>
                <a:gd name="T12" fmla="*/ 242 w 346"/>
                <a:gd name="T13" fmla="*/ 188 h 574"/>
                <a:gd name="T14" fmla="*/ 146 w 346"/>
                <a:gd name="T15" fmla="*/ 294 h 574"/>
                <a:gd name="T16" fmla="*/ 50 w 346"/>
                <a:gd name="T17" fmla="*/ 402 h 574"/>
                <a:gd name="T18" fmla="*/ 30 w 346"/>
                <a:gd name="T19" fmla="*/ 432 h 574"/>
                <a:gd name="T20" fmla="*/ 17 w 346"/>
                <a:gd name="T21" fmla="*/ 462 h 574"/>
                <a:gd name="T22" fmla="*/ 10 w 346"/>
                <a:gd name="T23" fmla="*/ 509 h 574"/>
                <a:gd name="T24" fmla="*/ 0 w 346"/>
                <a:gd name="T25" fmla="*/ 573 h 574"/>
                <a:gd name="T26" fmla="*/ 0 w 346"/>
                <a:gd name="T27" fmla="*/ 292 h 574"/>
                <a:gd name="T28" fmla="*/ 5 w 346"/>
                <a:gd name="T29" fmla="*/ 319 h 574"/>
                <a:gd name="T30" fmla="*/ 10 w 346"/>
                <a:gd name="T31" fmla="*/ 331 h 574"/>
                <a:gd name="T32" fmla="*/ 20 w 346"/>
                <a:gd name="T33" fmla="*/ 337 h 574"/>
                <a:gd name="T34" fmla="*/ 30 w 346"/>
                <a:gd name="T35" fmla="*/ 340 h 574"/>
                <a:gd name="T36" fmla="*/ 45 w 346"/>
                <a:gd name="T37" fmla="*/ 340 h 574"/>
                <a:gd name="T38" fmla="*/ 60 w 346"/>
                <a:gd name="T39" fmla="*/ 334 h 574"/>
                <a:gd name="T40" fmla="*/ 257 w 346"/>
                <a:gd name="T41" fmla="*/ 117 h 574"/>
                <a:gd name="T42" fmla="*/ 298 w 346"/>
                <a:gd name="T43" fmla="*/ 66 h 574"/>
                <a:gd name="T44" fmla="*/ 313 w 346"/>
                <a:gd name="T45" fmla="*/ 39 h 574"/>
                <a:gd name="T46" fmla="*/ 326 w 346"/>
                <a:gd name="T47" fmla="*/ 12 h 574"/>
                <a:gd name="T48" fmla="*/ 329 w 346"/>
                <a:gd name="T49" fmla="*/ 0 h 574"/>
                <a:gd name="T50" fmla="*/ 345 w 346"/>
                <a:gd name="T51" fmla="*/ 3 h 574"/>
                <a:gd name="T52" fmla="*/ 343 w 346"/>
                <a:gd name="T53" fmla="*/ 45 h 5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6" h="574">
                  <a:moveTo>
                    <a:pt x="345" y="0"/>
                  </a:moveTo>
                  <a:lnTo>
                    <a:pt x="343" y="122"/>
                  </a:lnTo>
                  <a:lnTo>
                    <a:pt x="336" y="116"/>
                  </a:lnTo>
                  <a:lnTo>
                    <a:pt x="315" y="116"/>
                  </a:lnTo>
                  <a:lnTo>
                    <a:pt x="300" y="122"/>
                  </a:lnTo>
                  <a:lnTo>
                    <a:pt x="285" y="137"/>
                  </a:lnTo>
                  <a:lnTo>
                    <a:pt x="242" y="188"/>
                  </a:lnTo>
                  <a:lnTo>
                    <a:pt x="146" y="294"/>
                  </a:lnTo>
                  <a:lnTo>
                    <a:pt x="50" y="402"/>
                  </a:lnTo>
                  <a:lnTo>
                    <a:pt x="30" y="432"/>
                  </a:lnTo>
                  <a:lnTo>
                    <a:pt x="17" y="462"/>
                  </a:lnTo>
                  <a:lnTo>
                    <a:pt x="10" y="509"/>
                  </a:lnTo>
                  <a:lnTo>
                    <a:pt x="0" y="573"/>
                  </a:lnTo>
                  <a:lnTo>
                    <a:pt x="0" y="292"/>
                  </a:lnTo>
                  <a:lnTo>
                    <a:pt x="5" y="319"/>
                  </a:lnTo>
                  <a:lnTo>
                    <a:pt x="10" y="331"/>
                  </a:lnTo>
                  <a:lnTo>
                    <a:pt x="20" y="337"/>
                  </a:lnTo>
                  <a:lnTo>
                    <a:pt x="30" y="340"/>
                  </a:lnTo>
                  <a:lnTo>
                    <a:pt x="45" y="340"/>
                  </a:lnTo>
                  <a:lnTo>
                    <a:pt x="60" y="334"/>
                  </a:lnTo>
                  <a:lnTo>
                    <a:pt x="257" y="117"/>
                  </a:lnTo>
                  <a:lnTo>
                    <a:pt x="298" y="66"/>
                  </a:lnTo>
                  <a:lnTo>
                    <a:pt x="313" y="39"/>
                  </a:lnTo>
                  <a:lnTo>
                    <a:pt x="326" y="12"/>
                  </a:lnTo>
                  <a:lnTo>
                    <a:pt x="329" y="0"/>
                  </a:lnTo>
                  <a:lnTo>
                    <a:pt x="345" y="3"/>
                  </a:lnTo>
                  <a:lnTo>
                    <a:pt x="343" y="45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8683" name="Freeform 27"/>
            <p:cNvSpPr>
              <a:spLocks/>
            </p:cNvSpPr>
            <p:nvPr/>
          </p:nvSpPr>
          <p:spPr bwMode="auto">
            <a:xfrm>
              <a:off x="224" y="-6"/>
              <a:ext cx="154" cy="294"/>
            </a:xfrm>
            <a:custGeom>
              <a:avLst/>
              <a:gdLst>
                <a:gd name="T0" fmla="*/ 153 w 154"/>
                <a:gd name="T1" fmla="*/ 3 h 294"/>
                <a:gd name="T2" fmla="*/ 50 w 154"/>
                <a:gd name="T3" fmla="*/ 122 h 294"/>
                <a:gd name="T4" fmla="*/ 30 w 154"/>
                <a:gd name="T5" fmla="*/ 152 h 294"/>
                <a:gd name="T6" fmla="*/ 17 w 154"/>
                <a:gd name="T7" fmla="*/ 182 h 294"/>
                <a:gd name="T8" fmla="*/ 10 w 154"/>
                <a:gd name="T9" fmla="*/ 229 h 294"/>
                <a:gd name="T10" fmla="*/ 0 w 154"/>
                <a:gd name="T11" fmla="*/ 293 h 294"/>
                <a:gd name="T12" fmla="*/ 0 w 154"/>
                <a:gd name="T13" fmla="*/ 12 h 294"/>
                <a:gd name="T14" fmla="*/ 5 w 154"/>
                <a:gd name="T15" fmla="*/ 39 h 294"/>
                <a:gd name="T16" fmla="*/ 10 w 154"/>
                <a:gd name="T17" fmla="*/ 51 h 294"/>
                <a:gd name="T18" fmla="*/ 20 w 154"/>
                <a:gd name="T19" fmla="*/ 57 h 294"/>
                <a:gd name="T20" fmla="*/ 30 w 154"/>
                <a:gd name="T21" fmla="*/ 60 h 294"/>
                <a:gd name="T22" fmla="*/ 45 w 154"/>
                <a:gd name="T23" fmla="*/ 60 h 294"/>
                <a:gd name="T24" fmla="*/ 60 w 154"/>
                <a:gd name="T25" fmla="*/ 54 h 294"/>
                <a:gd name="T26" fmla="*/ 110 w 154"/>
                <a:gd name="T27" fmla="*/ 0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4" h="294">
                  <a:moveTo>
                    <a:pt x="153" y="3"/>
                  </a:moveTo>
                  <a:lnTo>
                    <a:pt x="50" y="122"/>
                  </a:lnTo>
                  <a:lnTo>
                    <a:pt x="30" y="152"/>
                  </a:lnTo>
                  <a:lnTo>
                    <a:pt x="17" y="182"/>
                  </a:lnTo>
                  <a:lnTo>
                    <a:pt x="10" y="229"/>
                  </a:lnTo>
                  <a:lnTo>
                    <a:pt x="0" y="293"/>
                  </a:lnTo>
                  <a:lnTo>
                    <a:pt x="0" y="12"/>
                  </a:lnTo>
                  <a:lnTo>
                    <a:pt x="5" y="39"/>
                  </a:lnTo>
                  <a:lnTo>
                    <a:pt x="10" y="51"/>
                  </a:lnTo>
                  <a:lnTo>
                    <a:pt x="20" y="57"/>
                  </a:lnTo>
                  <a:lnTo>
                    <a:pt x="30" y="60"/>
                  </a:lnTo>
                  <a:lnTo>
                    <a:pt x="45" y="60"/>
                  </a:lnTo>
                  <a:lnTo>
                    <a:pt x="60" y="54"/>
                  </a:lnTo>
                  <a:lnTo>
                    <a:pt x="110" y="0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8684" name="Freeform 28"/>
            <p:cNvSpPr>
              <a:spLocks/>
            </p:cNvSpPr>
            <p:nvPr/>
          </p:nvSpPr>
          <p:spPr bwMode="auto">
            <a:xfrm>
              <a:off x="222" y="1796"/>
              <a:ext cx="344" cy="646"/>
            </a:xfrm>
            <a:custGeom>
              <a:avLst/>
              <a:gdLst>
                <a:gd name="T0" fmla="*/ 343 w 344"/>
                <a:gd name="T1" fmla="*/ 52 h 646"/>
                <a:gd name="T2" fmla="*/ 343 w 344"/>
                <a:gd name="T3" fmla="*/ 194 h 646"/>
                <a:gd name="T4" fmla="*/ 335 w 344"/>
                <a:gd name="T5" fmla="*/ 188 h 646"/>
                <a:gd name="T6" fmla="*/ 315 w 344"/>
                <a:gd name="T7" fmla="*/ 188 h 646"/>
                <a:gd name="T8" fmla="*/ 300 w 344"/>
                <a:gd name="T9" fmla="*/ 194 h 646"/>
                <a:gd name="T10" fmla="*/ 284 w 344"/>
                <a:gd name="T11" fmla="*/ 209 h 646"/>
                <a:gd name="T12" fmla="*/ 242 w 344"/>
                <a:gd name="T13" fmla="*/ 260 h 646"/>
                <a:gd name="T14" fmla="*/ 146 w 344"/>
                <a:gd name="T15" fmla="*/ 366 h 646"/>
                <a:gd name="T16" fmla="*/ 50 w 344"/>
                <a:gd name="T17" fmla="*/ 474 h 646"/>
                <a:gd name="T18" fmla="*/ 30 w 344"/>
                <a:gd name="T19" fmla="*/ 504 h 646"/>
                <a:gd name="T20" fmla="*/ 17 w 344"/>
                <a:gd name="T21" fmla="*/ 534 h 646"/>
                <a:gd name="T22" fmla="*/ 10 w 344"/>
                <a:gd name="T23" fmla="*/ 581 h 646"/>
                <a:gd name="T24" fmla="*/ 0 w 344"/>
                <a:gd name="T25" fmla="*/ 645 h 646"/>
                <a:gd name="T26" fmla="*/ 0 w 344"/>
                <a:gd name="T27" fmla="*/ 364 h 646"/>
                <a:gd name="T28" fmla="*/ 5 w 344"/>
                <a:gd name="T29" fmla="*/ 391 h 646"/>
                <a:gd name="T30" fmla="*/ 10 w 344"/>
                <a:gd name="T31" fmla="*/ 403 h 646"/>
                <a:gd name="T32" fmla="*/ 20 w 344"/>
                <a:gd name="T33" fmla="*/ 409 h 646"/>
                <a:gd name="T34" fmla="*/ 30 w 344"/>
                <a:gd name="T35" fmla="*/ 412 h 646"/>
                <a:gd name="T36" fmla="*/ 45 w 344"/>
                <a:gd name="T37" fmla="*/ 412 h 646"/>
                <a:gd name="T38" fmla="*/ 60 w 344"/>
                <a:gd name="T39" fmla="*/ 406 h 646"/>
                <a:gd name="T40" fmla="*/ 257 w 344"/>
                <a:gd name="T41" fmla="*/ 189 h 646"/>
                <a:gd name="T42" fmla="*/ 297 w 344"/>
                <a:gd name="T43" fmla="*/ 138 h 646"/>
                <a:gd name="T44" fmla="*/ 312 w 344"/>
                <a:gd name="T45" fmla="*/ 111 h 646"/>
                <a:gd name="T46" fmla="*/ 325 w 344"/>
                <a:gd name="T47" fmla="*/ 84 h 646"/>
                <a:gd name="T48" fmla="*/ 335 w 344"/>
                <a:gd name="T49" fmla="*/ 39 h 646"/>
                <a:gd name="T50" fmla="*/ 343 w 344"/>
                <a:gd name="T51" fmla="*/ 0 h 646"/>
                <a:gd name="T52" fmla="*/ 343 w 344"/>
                <a:gd name="T53" fmla="*/ 117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8685" name="Rectangle 29"/>
            <p:cNvSpPr>
              <a:spLocks noChangeArrowheads="1"/>
            </p:cNvSpPr>
            <p:nvPr/>
          </p:nvSpPr>
          <p:spPr bwMode="auto">
            <a:xfrm>
              <a:off x="771" y="0"/>
              <a:ext cx="210" cy="4319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9" name="Line 30"/>
            <p:cNvSpPr>
              <a:spLocks noChangeShapeType="1"/>
            </p:cNvSpPr>
            <p:nvPr/>
          </p:nvSpPr>
          <p:spPr bwMode="auto">
            <a:xfrm>
              <a:off x="135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060" name="Line 31"/>
            <p:cNvSpPr>
              <a:spLocks noChangeShapeType="1"/>
            </p:cNvSpPr>
            <p:nvPr/>
          </p:nvSpPr>
          <p:spPr bwMode="auto">
            <a:xfrm>
              <a:off x="645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7" name="Rectangle 32"/>
          <p:cNvSpPr>
            <a:spLocks noGrp="1" noChangeArrowheads="1"/>
          </p:cNvSpPr>
          <p:nvPr>
            <p:ph type="title"/>
          </p:nvPr>
        </p:nvSpPr>
        <p:spPr bwMode="auto">
          <a:xfrm>
            <a:off x="1500188" y="228600"/>
            <a:ext cx="74914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3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00188" y="1524000"/>
            <a:ext cx="7491412" cy="471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98690" name="Rectangle 3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47800" y="6324600"/>
            <a:ext cx="14097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kumimoji="0"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8691" name="Rectangle 3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338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kumimoji="0"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8692" name="Rectangle 3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pPr>
              <a:defRPr/>
            </a:pPr>
            <a:fld id="{681E2A1F-5E8D-4923-A0CA-37B9D7ADBA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5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  <p:sldLayoutId id="2147483899" r:id="rId12"/>
    <p:sldLayoutId id="2147483900" r:id="rId13"/>
    <p:sldLayoutId id="2147483901" r:id="rId14"/>
    <p:sldLayoutId id="2147483902" r:id="rId15"/>
    <p:sldLayoutId id="2147483903" r:id="rId16"/>
    <p:sldLayoutId id="2147483904" r:id="rId17"/>
  </p:sldLayoutIdLst>
  <p:transition>
    <p:pull dir="r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l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themeOverride" Target="../theme/themeOverride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Rectangle 2"/>
          <p:cNvSpPr>
            <a:spLocks noChangeArrowheads="1"/>
          </p:cNvSpPr>
          <p:nvPr/>
        </p:nvSpPr>
        <p:spPr bwMode="auto">
          <a:xfrm>
            <a:off x="1476375" y="981075"/>
            <a:ext cx="7345363" cy="347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kumimoji="0" lang="ru-RU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БАЗОВЫЕ ЛОГИЧЕСКИЕ ЭЛЕМЕНТЫ</a:t>
            </a:r>
            <a:br>
              <a:rPr kumimoji="0" lang="ru-RU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kumimoji="0" lang="ru-RU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algn="ctr">
              <a:defRPr/>
            </a:pPr>
            <a:r>
              <a:rPr kumimoji="0" lang="ru-RU" sz="4400" b="1" dirty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ОСНОВНЫЕ ЛОГИЧЕСКИЕ СХЕМЫ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695575" y="4868863"/>
            <a:ext cx="6126163" cy="1570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ru-RU" sz="1600" b="1" i="1" dirty="0">
                <a:solidFill>
                  <a:srgbClr val="0033CC"/>
                </a:solidFill>
              </a:rPr>
              <a:t>Яхина Рита Альфировна</a:t>
            </a:r>
            <a:endParaRPr lang="ru-RU" sz="1600" b="1" dirty="0">
              <a:solidFill>
                <a:srgbClr val="0033CC"/>
              </a:solidFill>
            </a:endParaRPr>
          </a:p>
          <a:p>
            <a:pPr algn="r">
              <a:defRPr/>
            </a:pPr>
            <a:r>
              <a:rPr lang="ru-RU" sz="1600" b="1" i="1" dirty="0">
                <a:solidFill>
                  <a:srgbClr val="0033CC"/>
                </a:solidFill>
              </a:rPr>
              <a:t>преподаватель высшей квалификационной категории </a:t>
            </a:r>
            <a:endParaRPr lang="ru-RU" sz="1600" b="1" dirty="0">
              <a:solidFill>
                <a:srgbClr val="0033CC"/>
              </a:solidFill>
            </a:endParaRPr>
          </a:p>
          <a:p>
            <a:pPr algn="r">
              <a:defRPr/>
            </a:pPr>
            <a:r>
              <a:rPr lang="ru-RU" sz="1600" b="1" i="1" dirty="0">
                <a:solidFill>
                  <a:srgbClr val="0033CC"/>
                </a:solidFill>
              </a:rPr>
              <a:t>компьютерных дисциплин</a:t>
            </a:r>
            <a:endParaRPr lang="ru-RU" sz="1600" b="1" dirty="0">
              <a:solidFill>
                <a:srgbClr val="0033CC"/>
              </a:solidFill>
            </a:endParaRPr>
          </a:p>
          <a:p>
            <a:pPr algn="r">
              <a:defRPr/>
            </a:pPr>
            <a:r>
              <a:rPr lang="ru-RU" sz="1600" b="1" i="1" dirty="0">
                <a:solidFill>
                  <a:srgbClr val="0033CC"/>
                </a:solidFill>
              </a:rPr>
              <a:t>председатель предметно-цикловой комиссии</a:t>
            </a:r>
            <a:endParaRPr lang="ru-RU" sz="1600" b="1" dirty="0">
              <a:solidFill>
                <a:srgbClr val="0033CC"/>
              </a:solidFill>
            </a:endParaRPr>
          </a:p>
          <a:p>
            <a:pPr algn="r">
              <a:defRPr/>
            </a:pPr>
            <a:r>
              <a:rPr lang="ru-RU" sz="1600" b="1" i="1" dirty="0">
                <a:solidFill>
                  <a:srgbClr val="0033CC"/>
                </a:solidFill>
              </a:rPr>
              <a:t>специальности «Информационные системы»</a:t>
            </a:r>
            <a:endParaRPr lang="ru-RU" sz="1600" b="1" dirty="0">
              <a:solidFill>
                <a:srgbClr val="0033CC"/>
              </a:solidFill>
            </a:endParaRPr>
          </a:p>
          <a:p>
            <a:pPr algn="r">
              <a:defRPr/>
            </a:pPr>
            <a:r>
              <a:rPr lang="ru-RU" sz="1600" b="1" i="1" cap="all" dirty="0">
                <a:solidFill>
                  <a:srgbClr val="0033CC"/>
                </a:solidFill>
              </a:rPr>
              <a:t>(258-483-969)</a:t>
            </a:r>
            <a:endParaRPr lang="ru-RU" sz="1600" dirty="0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4"/>
          <p:cNvGrpSpPr>
            <a:grpSpLocks/>
          </p:cNvGrpSpPr>
          <p:nvPr/>
        </p:nvGrpSpPr>
        <p:grpSpPr bwMode="auto">
          <a:xfrm>
            <a:off x="3995738" y="1268413"/>
            <a:ext cx="2628900" cy="5029200"/>
            <a:chOff x="1161" y="5538"/>
            <a:chExt cx="4140" cy="7920"/>
          </a:xfrm>
        </p:grpSpPr>
        <p:sp>
          <p:nvSpPr>
            <p:cNvPr id="12292" name="Rectangle 5" descr="Газетная бумага"/>
            <p:cNvSpPr>
              <a:spLocks noChangeArrowheads="1"/>
            </p:cNvSpPr>
            <p:nvPr/>
          </p:nvSpPr>
          <p:spPr bwMode="auto">
            <a:xfrm>
              <a:off x="3321" y="8058"/>
              <a:ext cx="1440" cy="1980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400"/>
                <a:t>S</a:t>
              </a:r>
            </a:p>
            <a:p>
              <a:endParaRPr lang="en-US" sz="1400"/>
            </a:p>
            <a:p>
              <a:r>
                <a:rPr lang="en-US" sz="1400"/>
                <a:t>C</a:t>
              </a:r>
            </a:p>
            <a:p>
              <a:endParaRPr lang="en-US" sz="1400"/>
            </a:p>
            <a:p>
              <a:r>
                <a:rPr lang="en-US" sz="1400"/>
                <a:t>R</a:t>
              </a:r>
              <a:endParaRPr lang="ru-RU"/>
            </a:p>
          </p:txBody>
        </p:sp>
        <p:sp>
          <p:nvSpPr>
            <p:cNvPr id="12293" name="Rectangle 6" descr="Газетная бумага"/>
            <p:cNvSpPr>
              <a:spLocks noChangeArrowheads="1"/>
            </p:cNvSpPr>
            <p:nvPr/>
          </p:nvSpPr>
          <p:spPr bwMode="auto">
            <a:xfrm>
              <a:off x="3321" y="5538"/>
              <a:ext cx="1440" cy="2064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400"/>
                <a:t>S</a:t>
              </a:r>
            </a:p>
            <a:p>
              <a:endParaRPr lang="en-US" sz="1200"/>
            </a:p>
            <a:p>
              <a:r>
                <a:rPr lang="en-US" sz="1400"/>
                <a:t>C</a:t>
              </a:r>
            </a:p>
            <a:p>
              <a:endParaRPr lang="en-US" sz="1200"/>
            </a:p>
            <a:p>
              <a:r>
                <a:rPr lang="en-US" sz="1400"/>
                <a:t>R</a:t>
              </a:r>
              <a:endParaRPr lang="ru-RU"/>
            </a:p>
          </p:txBody>
        </p:sp>
        <p:sp>
          <p:nvSpPr>
            <p:cNvPr id="12294" name="Line 7" descr="Газетная бумага"/>
            <p:cNvSpPr>
              <a:spLocks noChangeShapeType="1"/>
            </p:cNvSpPr>
            <p:nvPr/>
          </p:nvSpPr>
          <p:spPr bwMode="auto">
            <a:xfrm>
              <a:off x="3861" y="5538"/>
              <a:ext cx="0" cy="198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295" name="Line 8" descr="Газетная бумага"/>
            <p:cNvSpPr>
              <a:spLocks noChangeShapeType="1"/>
            </p:cNvSpPr>
            <p:nvPr/>
          </p:nvSpPr>
          <p:spPr bwMode="auto">
            <a:xfrm flipH="1">
              <a:off x="2241" y="5898"/>
              <a:ext cx="108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296" name="Line 9" descr="Газетная бумага"/>
            <p:cNvSpPr>
              <a:spLocks noChangeShapeType="1"/>
            </p:cNvSpPr>
            <p:nvPr/>
          </p:nvSpPr>
          <p:spPr bwMode="auto">
            <a:xfrm>
              <a:off x="4761" y="5898"/>
              <a:ext cx="36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297" name="Line 10" descr="Газетная бумага"/>
            <p:cNvSpPr>
              <a:spLocks noChangeShapeType="1"/>
            </p:cNvSpPr>
            <p:nvPr/>
          </p:nvSpPr>
          <p:spPr bwMode="auto">
            <a:xfrm flipH="1">
              <a:off x="2781" y="6438"/>
              <a:ext cx="5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298" name="Line 11" descr="Газетная бумага"/>
            <p:cNvSpPr>
              <a:spLocks noChangeShapeType="1"/>
            </p:cNvSpPr>
            <p:nvPr/>
          </p:nvSpPr>
          <p:spPr bwMode="auto">
            <a:xfrm>
              <a:off x="2781" y="6438"/>
              <a:ext cx="0" cy="34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299" name="Line 12" descr="Газетная бумага"/>
            <p:cNvSpPr>
              <a:spLocks noChangeShapeType="1"/>
            </p:cNvSpPr>
            <p:nvPr/>
          </p:nvSpPr>
          <p:spPr bwMode="auto">
            <a:xfrm>
              <a:off x="2778" y="8958"/>
              <a:ext cx="5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00" name="Line 13" descr="Газетная бумага"/>
            <p:cNvSpPr>
              <a:spLocks noChangeShapeType="1"/>
            </p:cNvSpPr>
            <p:nvPr/>
          </p:nvSpPr>
          <p:spPr bwMode="auto">
            <a:xfrm flipH="1">
              <a:off x="2241" y="6978"/>
              <a:ext cx="108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01" name="Line 14" descr="Газетная бумага"/>
            <p:cNvSpPr>
              <a:spLocks noChangeShapeType="1"/>
            </p:cNvSpPr>
            <p:nvPr/>
          </p:nvSpPr>
          <p:spPr bwMode="auto">
            <a:xfrm>
              <a:off x="4761" y="7062"/>
              <a:ext cx="36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02" name="Line 15" descr="Газетная бумага"/>
            <p:cNvSpPr>
              <a:spLocks noChangeShapeType="1"/>
            </p:cNvSpPr>
            <p:nvPr/>
          </p:nvSpPr>
          <p:spPr bwMode="auto">
            <a:xfrm>
              <a:off x="4761" y="8418"/>
              <a:ext cx="36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03" name="Line 16" descr="Газетная бумага"/>
            <p:cNvSpPr>
              <a:spLocks noChangeShapeType="1"/>
            </p:cNvSpPr>
            <p:nvPr/>
          </p:nvSpPr>
          <p:spPr bwMode="auto">
            <a:xfrm>
              <a:off x="4761" y="9762"/>
              <a:ext cx="36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04" name="Line 17" descr="Газетная бумага"/>
            <p:cNvSpPr>
              <a:spLocks noChangeShapeType="1"/>
            </p:cNvSpPr>
            <p:nvPr/>
          </p:nvSpPr>
          <p:spPr bwMode="auto">
            <a:xfrm flipH="1">
              <a:off x="2241" y="8418"/>
              <a:ext cx="108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05" name="Line 18" descr="Газетная бумага"/>
            <p:cNvSpPr>
              <a:spLocks noChangeShapeType="1"/>
            </p:cNvSpPr>
            <p:nvPr/>
          </p:nvSpPr>
          <p:spPr bwMode="auto">
            <a:xfrm flipH="1">
              <a:off x="2241" y="9498"/>
              <a:ext cx="108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06" name="Line 19" descr="Газетная бумага"/>
            <p:cNvSpPr>
              <a:spLocks noChangeShapeType="1"/>
            </p:cNvSpPr>
            <p:nvPr/>
          </p:nvSpPr>
          <p:spPr bwMode="auto">
            <a:xfrm>
              <a:off x="3861" y="8058"/>
              <a:ext cx="0" cy="198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07" name="Rectangle 20" descr="Газетная бумага"/>
            <p:cNvSpPr>
              <a:spLocks noChangeArrowheads="1"/>
            </p:cNvSpPr>
            <p:nvPr/>
          </p:nvSpPr>
          <p:spPr bwMode="auto">
            <a:xfrm>
              <a:off x="3321" y="10938"/>
              <a:ext cx="1440" cy="1980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400"/>
                <a:t>S</a:t>
              </a:r>
            </a:p>
            <a:p>
              <a:endParaRPr lang="en-US" sz="1400"/>
            </a:p>
            <a:p>
              <a:r>
                <a:rPr lang="en-US" sz="1400"/>
                <a:t>C</a:t>
              </a:r>
            </a:p>
            <a:p>
              <a:endParaRPr lang="en-US" sz="1400"/>
            </a:p>
            <a:p>
              <a:r>
                <a:rPr lang="en-US" sz="1400"/>
                <a:t>R</a:t>
              </a:r>
            </a:p>
            <a:p>
              <a:endParaRPr lang="ru-RU"/>
            </a:p>
          </p:txBody>
        </p:sp>
        <p:sp>
          <p:nvSpPr>
            <p:cNvPr id="12308" name="Line 21" descr="Газетная бумага"/>
            <p:cNvSpPr>
              <a:spLocks noChangeShapeType="1"/>
            </p:cNvSpPr>
            <p:nvPr/>
          </p:nvSpPr>
          <p:spPr bwMode="auto">
            <a:xfrm>
              <a:off x="3861" y="10938"/>
              <a:ext cx="0" cy="198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09" name="Line 22" descr="Газетная бумага"/>
            <p:cNvSpPr>
              <a:spLocks noChangeShapeType="1"/>
            </p:cNvSpPr>
            <p:nvPr/>
          </p:nvSpPr>
          <p:spPr bwMode="auto">
            <a:xfrm flipH="1">
              <a:off x="2421" y="11298"/>
              <a:ext cx="9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10" name="Line 23" descr="Газетная бумага"/>
            <p:cNvSpPr>
              <a:spLocks noChangeShapeType="1"/>
            </p:cNvSpPr>
            <p:nvPr/>
          </p:nvSpPr>
          <p:spPr bwMode="auto">
            <a:xfrm flipH="1">
              <a:off x="2421" y="12558"/>
              <a:ext cx="9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11" name="Line 24" descr="Газетная бумага"/>
            <p:cNvSpPr>
              <a:spLocks noChangeShapeType="1"/>
            </p:cNvSpPr>
            <p:nvPr/>
          </p:nvSpPr>
          <p:spPr bwMode="auto">
            <a:xfrm flipH="1">
              <a:off x="2778" y="10038"/>
              <a:ext cx="3" cy="7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12" name="Line 25" descr="Газетная бумага"/>
            <p:cNvSpPr>
              <a:spLocks noChangeShapeType="1"/>
            </p:cNvSpPr>
            <p:nvPr/>
          </p:nvSpPr>
          <p:spPr bwMode="auto">
            <a:xfrm>
              <a:off x="2781" y="11118"/>
              <a:ext cx="0" cy="234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13" name="Line 26" descr="Газетная бумага"/>
            <p:cNvSpPr>
              <a:spLocks noChangeShapeType="1"/>
            </p:cNvSpPr>
            <p:nvPr/>
          </p:nvSpPr>
          <p:spPr bwMode="auto">
            <a:xfrm>
              <a:off x="2778" y="12018"/>
              <a:ext cx="5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14" name="Line 27" descr="Газетная бумага"/>
            <p:cNvSpPr>
              <a:spLocks noChangeShapeType="1"/>
            </p:cNvSpPr>
            <p:nvPr/>
          </p:nvSpPr>
          <p:spPr bwMode="auto">
            <a:xfrm>
              <a:off x="4761" y="11298"/>
              <a:ext cx="5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15" name="Line 28" descr="Газетная бумага"/>
            <p:cNvSpPr>
              <a:spLocks noChangeShapeType="1"/>
            </p:cNvSpPr>
            <p:nvPr/>
          </p:nvSpPr>
          <p:spPr bwMode="auto">
            <a:xfrm>
              <a:off x="4761" y="12558"/>
              <a:ext cx="54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oval" w="med" len="med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16" name="Line 29" descr="Газетная бумага"/>
            <p:cNvSpPr>
              <a:spLocks noChangeShapeType="1"/>
            </p:cNvSpPr>
            <p:nvPr/>
          </p:nvSpPr>
          <p:spPr bwMode="auto">
            <a:xfrm>
              <a:off x="3861" y="10301"/>
              <a:ext cx="0" cy="36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17" name="Text Box 30" descr="Газетная бумага"/>
            <p:cNvSpPr txBox="1">
              <a:spLocks noChangeArrowheads="1"/>
            </p:cNvSpPr>
            <p:nvPr/>
          </p:nvSpPr>
          <p:spPr bwMode="auto">
            <a:xfrm>
              <a:off x="4041" y="5622"/>
              <a:ext cx="540" cy="720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200"/>
                <a:t>T</a:t>
              </a:r>
              <a:endParaRPr lang="ru-RU"/>
            </a:p>
          </p:txBody>
        </p:sp>
        <p:sp>
          <p:nvSpPr>
            <p:cNvPr id="12318" name="Text Box 31" descr="Газетная бумага"/>
            <p:cNvSpPr txBox="1">
              <a:spLocks noChangeArrowheads="1"/>
            </p:cNvSpPr>
            <p:nvPr/>
          </p:nvSpPr>
          <p:spPr bwMode="auto">
            <a:xfrm>
              <a:off x="4041" y="8322"/>
              <a:ext cx="540" cy="720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200"/>
                <a:t>T</a:t>
              </a:r>
              <a:endParaRPr lang="ru-RU"/>
            </a:p>
          </p:txBody>
        </p:sp>
        <p:sp>
          <p:nvSpPr>
            <p:cNvPr id="12319" name="Text Box 32" descr="Газетная бумага"/>
            <p:cNvSpPr txBox="1">
              <a:spLocks noChangeArrowheads="1"/>
            </p:cNvSpPr>
            <p:nvPr/>
          </p:nvSpPr>
          <p:spPr bwMode="auto">
            <a:xfrm>
              <a:off x="4041" y="11202"/>
              <a:ext cx="540" cy="720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200"/>
                <a:t>T</a:t>
              </a:r>
              <a:endParaRPr lang="ru-RU"/>
            </a:p>
          </p:txBody>
        </p:sp>
        <p:sp>
          <p:nvSpPr>
            <p:cNvPr id="12320" name="Line 33" descr="Газетная бумага"/>
            <p:cNvSpPr>
              <a:spLocks noChangeShapeType="1"/>
            </p:cNvSpPr>
            <p:nvPr/>
          </p:nvSpPr>
          <p:spPr bwMode="auto">
            <a:xfrm>
              <a:off x="2781" y="8862"/>
              <a:ext cx="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21" name="Text Box 34" descr="Газетная бумага"/>
            <p:cNvSpPr txBox="1">
              <a:spLocks noChangeArrowheads="1"/>
            </p:cNvSpPr>
            <p:nvPr/>
          </p:nvSpPr>
          <p:spPr bwMode="auto">
            <a:xfrm>
              <a:off x="1341" y="5622"/>
              <a:ext cx="720" cy="540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400"/>
                <a:t>a</a:t>
              </a:r>
              <a:r>
                <a:rPr lang="en-US" sz="1400" baseline="-25000"/>
                <a:t>n</a:t>
              </a:r>
              <a:endParaRPr lang="ru-RU"/>
            </a:p>
          </p:txBody>
        </p:sp>
        <p:sp>
          <p:nvSpPr>
            <p:cNvPr id="12322" name="Text Box 35" descr="Газетная бумага"/>
            <p:cNvSpPr txBox="1">
              <a:spLocks noChangeArrowheads="1"/>
            </p:cNvSpPr>
            <p:nvPr/>
          </p:nvSpPr>
          <p:spPr bwMode="auto">
            <a:xfrm>
              <a:off x="1161" y="8141"/>
              <a:ext cx="1080" cy="540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400"/>
                <a:t>a</a:t>
              </a:r>
              <a:r>
                <a:rPr lang="en-US" sz="1400" baseline="-25000"/>
                <a:t>n-1</a:t>
              </a:r>
              <a:endParaRPr lang="ru-RU"/>
            </a:p>
          </p:txBody>
        </p:sp>
        <p:sp>
          <p:nvSpPr>
            <p:cNvPr id="12323" name="Text Box 36" descr="Газетная бумага"/>
            <p:cNvSpPr txBox="1">
              <a:spLocks noChangeArrowheads="1"/>
            </p:cNvSpPr>
            <p:nvPr/>
          </p:nvSpPr>
          <p:spPr bwMode="auto">
            <a:xfrm>
              <a:off x="1521" y="11021"/>
              <a:ext cx="720" cy="540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400"/>
                <a:t>a</a:t>
              </a:r>
              <a:r>
                <a:rPr lang="en-US" sz="1400" baseline="-25000"/>
                <a:t>1</a:t>
              </a:r>
              <a:endParaRPr lang="ru-RU"/>
            </a:p>
          </p:txBody>
        </p:sp>
        <p:sp>
          <p:nvSpPr>
            <p:cNvPr id="12324" name="Text Box 37" descr="Газетная бумага"/>
            <p:cNvSpPr txBox="1">
              <a:spLocks noChangeArrowheads="1"/>
            </p:cNvSpPr>
            <p:nvPr/>
          </p:nvSpPr>
          <p:spPr bwMode="auto">
            <a:xfrm>
              <a:off x="1161" y="6698"/>
              <a:ext cx="950" cy="433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1200">
                  <a:latin typeface="Times New Roman" pitchFamily="18" charset="0"/>
                </a:rPr>
                <a:t>ā</a:t>
              </a:r>
              <a:r>
                <a:rPr lang="en-US" sz="1200" baseline="-25000"/>
                <a:t>n</a:t>
              </a:r>
              <a:endParaRPr lang="ru-RU"/>
            </a:p>
          </p:txBody>
        </p:sp>
        <p:sp>
          <p:nvSpPr>
            <p:cNvPr id="12325" name="Text Box 38" descr="Газетная бумага"/>
            <p:cNvSpPr txBox="1">
              <a:spLocks noChangeArrowheads="1"/>
            </p:cNvSpPr>
            <p:nvPr/>
          </p:nvSpPr>
          <p:spPr bwMode="auto">
            <a:xfrm>
              <a:off x="1341" y="9221"/>
              <a:ext cx="655" cy="432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1200">
                  <a:latin typeface="Times New Roman" pitchFamily="18" charset="0"/>
                </a:rPr>
                <a:t>ā</a:t>
              </a:r>
              <a:r>
                <a:rPr lang="en-US" sz="1200" baseline="-25000"/>
                <a:t>n-1</a:t>
              </a:r>
              <a:endParaRPr lang="ru-RU"/>
            </a:p>
          </p:txBody>
        </p:sp>
        <p:sp>
          <p:nvSpPr>
            <p:cNvPr id="12326" name="Text Box 39" descr="Газетная бумага"/>
            <p:cNvSpPr txBox="1">
              <a:spLocks noChangeArrowheads="1"/>
            </p:cNvSpPr>
            <p:nvPr/>
          </p:nvSpPr>
          <p:spPr bwMode="auto">
            <a:xfrm>
              <a:off x="1701" y="12281"/>
              <a:ext cx="655" cy="432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 sz="1200">
                  <a:latin typeface="Times New Roman" pitchFamily="18" charset="0"/>
                </a:rPr>
                <a:t>ā</a:t>
              </a:r>
              <a:r>
                <a:rPr lang="en-US" sz="1200" baseline="-25000"/>
                <a:t>1</a:t>
              </a:r>
              <a:endParaRPr lang="ru-RU"/>
            </a:p>
          </p:txBody>
        </p:sp>
      </p:grpSp>
      <p:sp>
        <p:nvSpPr>
          <p:cNvPr id="277544" name="Text Box 40"/>
          <p:cNvSpPr txBox="1">
            <a:spLocks noChangeArrowheads="1"/>
          </p:cNvSpPr>
          <p:nvPr/>
        </p:nvSpPr>
        <p:spPr bwMode="auto">
          <a:xfrm>
            <a:off x="2124075" y="476250"/>
            <a:ext cx="56165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0" lang="ru-RU" sz="3200" b="1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РЕГИСТРЫ</a:t>
            </a:r>
            <a:endParaRPr lang="ru-RU" sz="32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>
    <p:pull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3" name="Text Box 3"/>
          <p:cNvSpPr txBox="1">
            <a:spLocks noChangeArrowheads="1"/>
          </p:cNvSpPr>
          <p:nvPr/>
        </p:nvSpPr>
        <p:spPr bwMode="auto">
          <a:xfrm>
            <a:off x="2484438" y="260350"/>
            <a:ext cx="597693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0" lang="ru-RU" sz="3200" b="1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СУММАТОРЫ</a:t>
            </a:r>
          </a:p>
        </p:txBody>
      </p:sp>
      <p:sp>
        <p:nvSpPr>
          <p:cNvPr id="256004" name="Text Box 4"/>
          <p:cNvSpPr txBox="1">
            <a:spLocks noChangeArrowheads="1"/>
          </p:cNvSpPr>
          <p:nvPr/>
        </p:nvSpPr>
        <p:spPr bwMode="auto">
          <a:xfrm>
            <a:off x="2592388" y="1700213"/>
            <a:ext cx="65516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0" lang="ru-RU" sz="2400">
                <a:solidFill>
                  <a:srgbClr val="6600FF"/>
                </a:solidFill>
              </a:rPr>
              <a:t>Логическая структура СУММАТОРА</a:t>
            </a:r>
          </a:p>
        </p:txBody>
      </p:sp>
      <p:grpSp>
        <p:nvGrpSpPr>
          <p:cNvPr id="256005" name="Group 5"/>
          <p:cNvGrpSpPr>
            <a:grpSpLocks/>
          </p:cNvGrpSpPr>
          <p:nvPr/>
        </p:nvGrpSpPr>
        <p:grpSpPr bwMode="auto">
          <a:xfrm>
            <a:off x="1560513" y="2590800"/>
            <a:ext cx="7562850" cy="3054350"/>
            <a:chOff x="711" y="1706"/>
            <a:chExt cx="4126" cy="1440"/>
          </a:xfrm>
        </p:grpSpPr>
        <p:pic>
          <p:nvPicPr>
            <p:cNvPr id="13317" name="Picture 6" descr="Газетная бумага"/>
            <p:cNvPicPr>
              <a:picLocks noChangeAspect="1" noChangeArrowheads="1"/>
            </p:cNvPicPr>
            <p:nvPr/>
          </p:nvPicPr>
          <p:blipFill>
            <a:blip r:embed="rId2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579" y="1706"/>
              <a:ext cx="1258" cy="1440"/>
            </a:xfrm>
            <a:prstGeom prst="rect">
              <a:avLst/>
            </a:prstGeom>
            <a:blipFill dpi="0" rotWithShape="0">
              <a:blip r:embed="rId3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</p:pic>
        <p:pic>
          <p:nvPicPr>
            <p:cNvPr id="13318" name="Picture 7" descr="Газетная бумага"/>
            <p:cNvPicPr>
              <a:picLocks noChangeAspect="1" noChangeArrowheads="1"/>
            </p:cNvPicPr>
            <p:nvPr/>
          </p:nvPicPr>
          <p:blipFill>
            <a:blip r:embed="rId4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11" y="1724"/>
              <a:ext cx="2976" cy="1422"/>
            </a:xfrm>
            <a:prstGeom prst="rect">
              <a:avLst/>
            </a:prstGeom>
            <a:blipFill dpi="0" rotWithShape="0">
              <a:blip r:embed="rId3" cstate="email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6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6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560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560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56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03" grpId="0"/>
      <p:bldP spid="25600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500188" y="228600"/>
            <a:ext cx="7491412" cy="823913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b="1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ДЕШИФРАТОРЫ</a:t>
            </a:r>
          </a:p>
        </p:txBody>
      </p:sp>
      <p:grpSp>
        <p:nvGrpSpPr>
          <p:cNvPr id="14339" name="Group 73"/>
          <p:cNvGrpSpPr>
            <a:grpSpLocks/>
          </p:cNvGrpSpPr>
          <p:nvPr/>
        </p:nvGrpSpPr>
        <p:grpSpPr bwMode="auto">
          <a:xfrm>
            <a:off x="2339975" y="1052513"/>
            <a:ext cx="5689600" cy="5400675"/>
            <a:chOff x="1746" y="527"/>
            <a:chExt cx="2730" cy="3294"/>
          </a:xfrm>
        </p:grpSpPr>
        <p:grpSp>
          <p:nvGrpSpPr>
            <p:cNvPr id="14340" name="Group 5"/>
            <p:cNvGrpSpPr>
              <a:grpSpLocks/>
            </p:cNvGrpSpPr>
            <p:nvPr/>
          </p:nvGrpSpPr>
          <p:grpSpPr bwMode="auto">
            <a:xfrm>
              <a:off x="3243" y="527"/>
              <a:ext cx="1233" cy="1456"/>
              <a:chOff x="6390" y="994"/>
              <a:chExt cx="2556" cy="3976"/>
            </a:xfrm>
          </p:grpSpPr>
          <p:sp>
            <p:nvSpPr>
              <p:cNvPr id="14387" name="Rectangle 6" descr="Газетная бумага"/>
              <p:cNvSpPr>
                <a:spLocks noChangeArrowheads="1"/>
              </p:cNvSpPr>
              <p:nvPr/>
            </p:nvSpPr>
            <p:spPr bwMode="auto">
              <a:xfrm>
                <a:off x="6390" y="1420"/>
                <a:ext cx="1420" cy="3550"/>
              </a:xfrm>
              <a:prstGeom prst="rect">
                <a:avLst/>
              </a:prstGeom>
              <a:blipFill dpi="0" rotWithShape="1">
                <a:blip r:embed="rId2" cstate="email"/>
                <a:srcRect/>
                <a:tile tx="0" ty="0" sx="100000" sy="100000" flip="none" algn="tl"/>
              </a:blip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388" name="Line 7" descr="Газетная бумага"/>
              <p:cNvSpPr>
                <a:spLocks noChangeShapeType="1"/>
              </p:cNvSpPr>
              <p:nvPr/>
            </p:nvSpPr>
            <p:spPr bwMode="auto">
              <a:xfrm>
                <a:off x="6816" y="1420"/>
                <a:ext cx="0" cy="355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389" name="Line 8" descr="Газетная бумага"/>
              <p:cNvSpPr>
                <a:spLocks noChangeShapeType="1"/>
              </p:cNvSpPr>
              <p:nvPr/>
            </p:nvSpPr>
            <p:spPr bwMode="auto">
              <a:xfrm>
                <a:off x="7384" y="1420"/>
                <a:ext cx="0" cy="298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390" name="Text Box 9" descr="Газетная бумага"/>
              <p:cNvSpPr txBox="1">
                <a:spLocks noChangeArrowheads="1"/>
              </p:cNvSpPr>
              <p:nvPr/>
            </p:nvSpPr>
            <p:spPr bwMode="auto">
              <a:xfrm>
                <a:off x="6674" y="994"/>
                <a:ext cx="852" cy="426"/>
              </a:xfrm>
              <a:prstGeom prst="rect">
                <a:avLst/>
              </a:prstGeom>
              <a:blipFill dpi="0" rotWithShape="1">
                <a:blip r:embed="rId2" cstate="email"/>
                <a:srcRect/>
                <a:tile tx="0" ty="0" sx="100000" sy="100000" flip="none" algn="tl"/>
              </a:blip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100"/>
                  <a:t>DD1</a:t>
                </a:r>
                <a:endParaRPr lang="ru-RU"/>
              </a:p>
            </p:txBody>
          </p:sp>
          <p:sp>
            <p:nvSpPr>
              <p:cNvPr id="14391" name="Text Box 10" descr="Газетная бумага"/>
              <p:cNvSpPr txBox="1">
                <a:spLocks noChangeArrowheads="1"/>
              </p:cNvSpPr>
              <p:nvPr/>
            </p:nvSpPr>
            <p:spPr bwMode="auto">
              <a:xfrm>
                <a:off x="7384" y="1420"/>
                <a:ext cx="426" cy="3550"/>
              </a:xfrm>
              <a:prstGeom prst="rect">
                <a:avLst/>
              </a:prstGeom>
              <a:blipFill dpi="0" rotWithShape="1">
                <a:blip r:embed="rId2" cstate="email"/>
                <a:srcRect/>
                <a:tile tx="0" ty="0" sx="100000" sy="100000" flip="none" algn="tl"/>
              </a:blip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200"/>
                  <a:t>0123456789</a:t>
                </a:r>
                <a:endParaRPr lang="ru-RU"/>
              </a:p>
            </p:txBody>
          </p:sp>
          <p:sp>
            <p:nvSpPr>
              <p:cNvPr id="14392" name="Text Box 11" descr="Газетная бумага"/>
              <p:cNvSpPr txBox="1">
                <a:spLocks noChangeArrowheads="1"/>
              </p:cNvSpPr>
              <p:nvPr/>
            </p:nvSpPr>
            <p:spPr bwMode="auto">
              <a:xfrm>
                <a:off x="6390" y="1420"/>
                <a:ext cx="426" cy="3550"/>
              </a:xfrm>
              <a:prstGeom prst="rect">
                <a:avLst/>
              </a:prstGeom>
              <a:blipFill dpi="0" rotWithShape="1">
                <a:blip r:embed="rId2" cstate="email"/>
                <a:srcRect/>
                <a:tile tx="0" ty="0" sx="100000" sy="100000" flip="none" algn="tl"/>
              </a:blip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en-US" sz="1200"/>
              </a:p>
              <a:p>
                <a:r>
                  <a:rPr lang="en-US" sz="1000"/>
                  <a:t>1248</a:t>
                </a:r>
                <a:endParaRPr lang="ru-RU"/>
              </a:p>
            </p:txBody>
          </p:sp>
          <p:sp>
            <p:nvSpPr>
              <p:cNvPr id="14393" name="Line 12" descr="Газетная бумага"/>
              <p:cNvSpPr>
                <a:spLocks noChangeShapeType="1"/>
              </p:cNvSpPr>
              <p:nvPr/>
            </p:nvSpPr>
            <p:spPr bwMode="auto">
              <a:xfrm>
                <a:off x="7810" y="1562"/>
                <a:ext cx="42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394" name="Line 13" descr="Газетная бумага"/>
              <p:cNvSpPr>
                <a:spLocks noChangeShapeType="1"/>
              </p:cNvSpPr>
              <p:nvPr/>
            </p:nvSpPr>
            <p:spPr bwMode="auto">
              <a:xfrm>
                <a:off x="7810" y="4686"/>
                <a:ext cx="42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395" name="Line 14" descr="Газетная бумага"/>
              <p:cNvSpPr>
                <a:spLocks noChangeShapeType="1"/>
              </p:cNvSpPr>
              <p:nvPr/>
            </p:nvSpPr>
            <p:spPr bwMode="auto">
              <a:xfrm>
                <a:off x="7810" y="4402"/>
                <a:ext cx="42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396" name="Line 15" descr="Газетная бумага"/>
              <p:cNvSpPr>
                <a:spLocks noChangeShapeType="1"/>
              </p:cNvSpPr>
              <p:nvPr/>
            </p:nvSpPr>
            <p:spPr bwMode="auto">
              <a:xfrm>
                <a:off x="7810" y="3976"/>
                <a:ext cx="42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397" name="Line 16" descr="Газетная бумага"/>
              <p:cNvSpPr>
                <a:spLocks noChangeShapeType="1"/>
              </p:cNvSpPr>
              <p:nvPr/>
            </p:nvSpPr>
            <p:spPr bwMode="auto">
              <a:xfrm>
                <a:off x="7810" y="3692"/>
                <a:ext cx="42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398" name="Line 17" descr="Газетная бумага"/>
              <p:cNvSpPr>
                <a:spLocks noChangeShapeType="1"/>
              </p:cNvSpPr>
              <p:nvPr/>
            </p:nvSpPr>
            <p:spPr bwMode="auto">
              <a:xfrm>
                <a:off x="7810" y="3408"/>
                <a:ext cx="42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399" name="Line 18" descr="Газетная бумага"/>
              <p:cNvSpPr>
                <a:spLocks noChangeShapeType="1"/>
              </p:cNvSpPr>
              <p:nvPr/>
            </p:nvSpPr>
            <p:spPr bwMode="auto">
              <a:xfrm>
                <a:off x="7810" y="2982"/>
                <a:ext cx="42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400" name="Line 19" descr="Газетная бумага"/>
              <p:cNvSpPr>
                <a:spLocks noChangeShapeType="1"/>
              </p:cNvSpPr>
              <p:nvPr/>
            </p:nvSpPr>
            <p:spPr bwMode="auto">
              <a:xfrm>
                <a:off x="7810" y="2698"/>
                <a:ext cx="42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401" name="Line 20" descr="Газетная бумага"/>
              <p:cNvSpPr>
                <a:spLocks noChangeShapeType="1"/>
              </p:cNvSpPr>
              <p:nvPr/>
            </p:nvSpPr>
            <p:spPr bwMode="auto">
              <a:xfrm>
                <a:off x="7810" y="2272"/>
                <a:ext cx="42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402" name="Line 21" descr="Газетная бумага"/>
              <p:cNvSpPr>
                <a:spLocks noChangeShapeType="1"/>
              </p:cNvSpPr>
              <p:nvPr/>
            </p:nvSpPr>
            <p:spPr bwMode="auto">
              <a:xfrm>
                <a:off x="7810" y="1988"/>
                <a:ext cx="426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403" name="Text Box 22" descr="Газетная бумага"/>
              <p:cNvSpPr txBox="1">
                <a:spLocks noChangeArrowheads="1"/>
              </p:cNvSpPr>
              <p:nvPr/>
            </p:nvSpPr>
            <p:spPr bwMode="auto">
              <a:xfrm>
                <a:off x="8094" y="1420"/>
                <a:ext cx="426" cy="3550"/>
              </a:xfrm>
              <a:prstGeom prst="rect">
                <a:avLst/>
              </a:prstGeom>
              <a:blipFill dpi="0" rotWithShape="1">
                <a:blip r:embed="rId2" cstate="email"/>
                <a:srcRect/>
                <a:tile tx="0" ty="0" sx="100000" sy="100000" flip="none" algn="tl"/>
              </a:blip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200"/>
                  <a:t>01234567</a:t>
                </a:r>
                <a:endParaRPr lang="ru-RU"/>
              </a:p>
            </p:txBody>
          </p:sp>
          <p:sp>
            <p:nvSpPr>
              <p:cNvPr id="14404" name="Text Box 23" descr="Газетная бумага"/>
              <p:cNvSpPr txBox="1">
                <a:spLocks noChangeArrowheads="1"/>
              </p:cNvSpPr>
              <p:nvPr/>
            </p:nvSpPr>
            <p:spPr bwMode="auto">
              <a:xfrm>
                <a:off x="8236" y="4260"/>
                <a:ext cx="710" cy="568"/>
              </a:xfrm>
              <a:prstGeom prst="rect">
                <a:avLst/>
              </a:prstGeom>
              <a:blipFill dpi="0" rotWithShape="1">
                <a:blip r:embed="rId2" cstate="email"/>
                <a:srcRect/>
                <a:tile tx="0" ty="0" sx="100000" sy="100000" flip="none" algn="tl"/>
              </a:blip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ru-RU" sz="1200"/>
                  <a:t> СВ</a:t>
                </a:r>
                <a:endParaRPr lang="ru-RU"/>
              </a:p>
            </p:txBody>
          </p:sp>
          <p:sp>
            <p:nvSpPr>
              <p:cNvPr id="14405" name="AutoShape 24" descr="Газетная бумага"/>
              <p:cNvSpPr>
                <a:spLocks/>
              </p:cNvSpPr>
              <p:nvPr/>
            </p:nvSpPr>
            <p:spPr bwMode="auto">
              <a:xfrm>
                <a:off x="8236" y="4260"/>
                <a:ext cx="142" cy="568"/>
              </a:xfrm>
              <a:prstGeom prst="rightBrace">
                <a:avLst>
                  <a:gd name="adj1" fmla="val 33333"/>
                  <a:gd name="adj2" fmla="val 50000"/>
                </a:avLst>
              </a:prstGeom>
              <a:blipFill dpi="0" rotWithShape="1">
                <a:blip r:embed="rId2" cstate="email"/>
                <a:srcRect/>
                <a:tile tx="0" ty="0" sx="100000" sy="100000" flip="none" algn="tl"/>
              </a:blip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406" name="Text Box 25" descr="Газетная бумага"/>
              <p:cNvSpPr txBox="1">
                <a:spLocks noChangeArrowheads="1"/>
              </p:cNvSpPr>
              <p:nvPr/>
            </p:nvSpPr>
            <p:spPr bwMode="auto">
              <a:xfrm>
                <a:off x="6816" y="1704"/>
                <a:ext cx="568" cy="426"/>
              </a:xfrm>
              <a:prstGeom prst="rect">
                <a:avLst/>
              </a:prstGeom>
              <a:blipFill dpi="0" rotWithShape="1">
                <a:blip r:embed="rId2" cstate="email"/>
                <a:srcRect/>
                <a:tile tx="0" ty="0" sx="100000" sy="100000" flip="none" algn="tl"/>
              </a:blip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 sz="1200"/>
                  <a:t>DC</a:t>
                </a:r>
                <a:endParaRPr lang="ru-RU"/>
              </a:p>
            </p:txBody>
          </p:sp>
          <p:sp>
            <p:nvSpPr>
              <p:cNvPr id="14407" name="Line 26" descr="Газетная бумага"/>
              <p:cNvSpPr>
                <a:spLocks noChangeShapeType="1"/>
              </p:cNvSpPr>
              <p:nvPr/>
            </p:nvSpPr>
            <p:spPr bwMode="auto">
              <a:xfrm>
                <a:off x="6816" y="1420"/>
                <a:ext cx="0" cy="113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4341" name="Line 27" descr="Газетная бумага"/>
            <p:cNvSpPr>
              <a:spLocks noChangeShapeType="1"/>
            </p:cNvSpPr>
            <p:nvPr/>
          </p:nvSpPr>
          <p:spPr bwMode="auto">
            <a:xfrm flipH="1">
              <a:off x="1940" y="962"/>
              <a:ext cx="1297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42" name="Line 28" descr="Газетная бумага"/>
            <p:cNvSpPr>
              <a:spLocks noChangeShapeType="1"/>
            </p:cNvSpPr>
            <p:nvPr/>
          </p:nvSpPr>
          <p:spPr bwMode="auto">
            <a:xfrm flipH="1">
              <a:off x="1940" y="1222"/>
              <a:ext cx="1297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43" name="Line 29" descr="Газетная бумага"/>
            <p:cNvSpPr>
              <a:spLocks noChangeShapeType="1"/>
            </p:cNvSpPr>
            <p:nvPr/>
          </p:nvSpPr>
          <p:spPr bwMode="auto">
            <a:xfrm flipH="1">
              <a:off x="1940" y="1482"/>
              <a:ext cx="1297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44" name="Line 30" descr="Газетная бумага"/>
            <p:cNvSpPr>
              <a:spLocks noChangeShapeType="1"/>
            </p:cNvSpPr>
            <p:nvPr/>
          </p:nvSpPr>
          <p:spPr bwMode="auto">
            <a:xfrm flipH="1">
              <a:off x="1940" y="1742"/>
              <a:ext cx="1297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45" name="Line 31" descr="Газетная бумага"/>
            <p:cNvSpPr>
              <a:spLocks noChangeShapeType="1"/>
            </p:cNvSpPr>
            <p:nvPr/>
          </p:nvSpPr>
          <p:spPr bwMode="auto">
            <a:xfrm>
              <a:off x="2913" y="962"/>
              <a:ext cx="0" cy="192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oval" w="med" len="med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46" name="Line 32" descr="Газетная бумага"/>
            <p:cNvSpPr>
              <a:spLocks noChangeShapeType="1"/>
            </p:cNvSpPr>
            <p:nvPr/>
          </p:nvSpPr>
          <p:spPr bwMode="auto">
            <a:xfrm>
              <a:off x="2653" y="1222"/>
              <a:ext cx="0" cy="187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oval" w="med" len="med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47" name="Line 33" descr="Газетная бумага"/>
            <p:cNvSpPr>
              <a:spLocks noChangeShapeType="1"/>
            </p:cNvSpPr>
            <p:nvPr/>
          </p:nvSpPr>
          <p:spPr bwMode="auto">
            <a:xfrm>
              <a:off x="2394" y="1482"/>
              <a:ext cx="0" cy="187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oval" w="med" len="med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48" name="Line 34" descr="Газетная бумага"/>
            <p:cNvSpPr>
              <a:spLocks noChangeShapeType="1"/>
            </p:cNvSpPr>
            <p:nvPr/>
          </p:nvSpPr>
          <p:spPr bwMode="auto">
            <a:xfrm>
              <a:off x="2135" y="1742"/>
              <a:ext cx="0" cy="197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oval" w="med" len="med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49" name="Text Box 35" descr="Газетная бумага"/>
            <p:cNvSpPr txBox="1">
              <a:spLocks noChangeArrowheads="1"/>
            </p:cNvSpPr>
            <p:nvPr/>
          </p:nvSpPr>
          <p:spPr bwMode="auto">
            <a:xfrm>
              <a:off x="1746" y="858"/>
              <a:ext cx="259" cy="156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200"/>
                <a:t>2</a:t>
              </a:r>
              <a:r>
                <a:rPr lang="en-US" sz="1200" baseline="30000"/>
                <a:t>0</a:t>
              </a:r>
              <a:endParaRPr lang="ru-RU"/>
            </a:p>
          </p:txBody>
        </p:sp>
        <p:sp>
          <p:nvSpPr>
            <p:cNvPr id="14350" name="Line 36" descr="Газетная бумага"/>
            <p:cNvSpPr>
              <a:spLocks noChangeShapeType="1"/>
            </p:cNvSpPr>
            <p:nvPr/>
          </p:nvSpPr>
          <p:spPr bwMode="auto">
            <a:xfrm flipH="1">
              <a:off x="1876" y="962"/>
              <a:ext cx="129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51" name="Text Box 37" descr="Газетная бумага"/>
            <p:cNvSpPr txBox="1">
              <a:spLocks noChangeArrowheads="1"/>
            </p:cNvSpPr>
            <p:nvPr/>
          </p:nvSpPr>
          <p:spPr bwMode="auto">
            <a:xfrm>
              <a:off x="1746" y="1118"/>
              <a:ext cx="259" cy="156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200"/>
                <a:t>2</a:t>
              </a:r>
              <a:r>
                <a:rPr lang="en-US" sz="1200" baseline="30000"/>
                <a:t>1</a:t>
              </a:r>
              <a:endParaRPr lang="ru-RU"/>
            </a:p>
          </p:txBody>
        </p:sp>
        <p:sp>
          <p:nvSpPr>
            <p:cNvPr id="14352" name="Text Box 38" descr="Газетная бумага"/>
            <p:cNvSpPr txBox="1">
              <a:spLocks noChangeArrowheads="1"/>
            </p:cNvSpPr>
            <p:nvPr/>
          </p:nvSpPr>
          <p:spPr bwMode="auto">
            <a:xfrm>
              <a:off x="1746" y="1378"/>
              <a:ext cx="259" cy="156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200"/>
                <a:t>2</a:t>
              </a:r>
              <a:r>
                <a:rPr lang="en-US" sz="1200" baseline="30000"/>
                <a:t>2</a:t>
              </a:r>
              <a:endParaRPr lang="ru-RU"/>
            </a:p>
          </p:txBody>
        </p:sp>
        <p:sp>
          <p:nvSpPr>
            <p:cNvPr id="14353" name="Text Box 39" descr="Газетная бумага"/>
            <p:cNvSpPr txBox="1">
              <a:spLocks noChangeArrowheads="1"/>
            </p:cNvSpPr>
            <p:nvPr/>
          </p:nvSpPr>
          <p:spPr bwMode="auto">
            <a:xfrm>
              <a:off x="1746" y="1638"/>
              <a:ext cx="259" cy="156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200"/>
                <a:t>2</a:t>
              </a:r>
              <a:r>
                <a:rPr lang="en-US" sz="1200" baseline="30000"/>
                <a:t>3</a:t>
              </a:r>
              <a:endParaRPr lang="ru-RU"/>
            </a:p>
          </p:txBody>
        </p:sp>
        <p:sp>
          <p:nvSpPr>
            <p:cNvPr id="14354" name="Line 40" descr="Газетная бумага"/>
            <p:cNvSpPr>
              <a:spLocks noChangeShapeType="1"/>
            </p:cNvSpPr>
            <p:nvPr/>
          </p:nvSpPr>
          <p:spPr bwMode="auto">
            <a:xfrm flipH="1">
              <a:off x="1876" y="1222"/>
              <a:ext cx="129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55" name="Line 41" descr="Газетная бумага"/>
            <p:cNvSpPr>
              <a:spLocks noChangeShapeType="1"/>
            </p:cNvSpPr>
            <p:nvPr/>
          </p:nvSpPr>
          <p:spPr bwMode="auto">
            <a:xfrm flipH="1">
              <a:off x="1876" y="1482"/>
              <a:ext cx="129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56" name="Line 42" descr="Газетная бумага"/>
            <p:cNvSpPr>
              <a:spLocks noChangeShapeType="1"/>
            </p:cNvSpPr>
            <p:nvPr/>
          </p:nvSpPr>
          <p:spPr bwMode="auto">
            <a:xfrm flipH="1">
              <a:off x="1876" y="1742"/>
              <a:ext cx="129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57" name="Rectangle 43" descr="Газетная бумага"/>
            <p:cNvSpPr>
              <a:spLocks noChangeArrowheads="1"/>
            </p:cNvSpPr>
            <p:nvPr/>
          </p:nvSpPr>
          <p:spPr bwMode="auto">
            <a:xfrm>
              <a:off x="3301" y="2521"/>
              <a:ext cx="649" cy="1300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58" name="Line 44" descr="Газетная бумага"/>
            <p:cNvSpPr>
              <a:spLocks noChangeShapeType="1"/>
            </p:cNvSpPr>
            <p:nvPr/>
          </p:nvSpPr>
          <p:spPr bwMode="auto">
            <a:xfrm>
              <a:off x="3496" y="2521"/>
              <a:ext cx="0" cy="13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59" name="Line 45" descr="Газетная бумага"/>
            <p:cNvSpPr>
              <a:spLocks noChangeShapeType="1"/>
            </p:cNvSpPr>
            <p:nvPr/>
          </p:nvSpPr>
          <p:spPr bwMode="auto">
            <a:xfrm>
              <a:off x="3755" y="2521"/>
              <a:ext cx="0" cy="109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60" name="Text Box 46" descr="Газетная бумага"/>
            <p:cNvSpPr txBox="1">
              <a:spLocks noChangeArrowheads="1"/>
            </p:cNvSpPr>
            <p:nvPr/>
          </p:nvSpPr>
          <p:spPr bwMode="auto">
            <a:xfrm>
              <a:off x="3431" y="2365"/>
              <a:ext cx="389" cy="156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100"/>
                <a:t>DD2</a:t>
              </a:r>
              <a:endParaRPr lang="ru-RU"/>
            </a:p>
          </p:txBody>
        </p:sp>
        <p:sp>
          <p:nvSpPr>
            <p:cNvPr id="14361" name="Text Box 47" descr="Газетная бумага"/>
            <p:cNvSpPr txBox="1">
              <a:spLocks noChangeArrowheads="1"/>
            </p:cNvSpPr>
            <p:nvPr/>
          </p:nvSpPr>
          <p:spPr bwMode="auto">
            <a:xfrm>
              <a:off x="3755" y="2521"/>
              <a:ext cx="195" cy="1300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200"/>
                <a:t>0123456789</a:t>
              </a:r>
              <a:endParaRPr lang="ru-RU"/>
            </a:p>
          </p:txBody>
        </p:sp>
        <p:sp>
          <p:nvSpPr>
            <p:cNvPr id="14362" name="Text Box 48" descr="Газетная бумага"/>
            <p:cNvSpPr txBox="1">
              <a:spLocks noChangeArrowheads="1"/>
            </p:cNvSpPr>
            <p:nvPr/>
          </p:nvSpPr>
          <p:spPr bwMode="auto">
            <a:xfrm>
              <a:off x="3301" y="2521"/>
              <a:ext cx="195" cy="1300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en-US" sz="1200"/>
            </a:p>
            <a:p>
              <a:r>
                <a:rPr lang="en-US" sz="1000"/>
                <a:t>1248</a:t>
              </a:r>
              <a:endParaRPr lang="ru-RU"/>
            </a:p>
          </p:txBody>
        </p:sp>
        <p:sp>
          <p:nvSpPr>
            <p:cNvPr id="14363" name="Line 49" descr="Газетная бумага"/>
            <p:cNvSpPr>
              <a:spLocks noChangeShapeType="1"/>
            </p:cNvSpPr>
            <p:nvPr/>
          </p:nvSpPr>
          <p:spPr bwMode="auto">
            <a:xfrm>
              <a:off x="3950" y="2573"/>
              <a:ext cx="19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64" name="Line 50" descr="Газетная бумага"/>
            <p:cNvSpPr>
              <a:spLocks noChangeShapeType="1"/>
            </p:cNvSpPr>
            <p:nvPr/>
          </p:nvSpPr>
          <p:spPr bwMode="auto">
            <a:xfrm>
              <a:off x="3950" y="3717"/>
              <a:ext cx="19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65" name="Line 51" descr="Газетная бумага"/>
            <p:cNvSpPr>
              <a:spLocks noChangeShapeType="1"/>
            </p:cNvSpPr>
            <p:nvPr/>
          </p:nvSpPr>
          <p:spPr bwMode="auto">
            <a:xfrm>
              <a:off x="3950" y="3613"/>
              <a:ext cx="19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66" name="Line 52" descr="Газетная бумага"/>
            <p:cNvSpPr>
              <a:spLocks noChangeShapeType="1"/>
            </p:cNvSpPr>
            <p:nvPr/>
          </p:nvSpPr>
          <p:spPr bwMode="auto">
            <a:xfrm>
              <a:off x="3950" y="3457"/>
              <a:ext cx="19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67" name="Line 53" descr="Газетная бумага"/>
            <p:cNvSpPr>
              <a:spLocks noChangeShapeType="1"/>
            </p:cNvSpPr>
            <p:nvPr/>
          </p:nvSpPr>
          <p:spPr bwMode="auto">
            <a:xfrm>
              <a:off x="3950" y="3353"/>
              <a:ext cx="19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68" name="Line 54" descr="Газетная бумага"/>
            <p:cNvSpPr>
              <a:spLocks noChangeShapeType="1"/>
            </p:cNvSpPr>
            <p:nvPr/>
          </p:nvSpPr>
          <p:spPr bwMode="auto">
            <a:xfrm>
              <a:off x="3950" y="3249"/>
              <a:ext cx="19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69" name="Line 55" descr="Газетная бумага"/>
            <p:cNvSpPr>
              <a:spLocks noChangeShapeType="1"/>
            </p:cNvSpPr>
            <p:nvPr/>
          </p:nvSpPr>
          <p:spPr bwMode="auto">
            <a:xfrm>
              <a:off x="3950" y="3093"/>
              <a:ext cx="19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70" name="Line 56" descr="Газетная бумага"/>
            <p:cNvSpPr>
              <a:spLocks noChangeShapeType="1"/>
            </p:cNvSpPr>
            <p:nvPr/>
          </p:nvSpPr>
          <p:spPr bwMode="auto">
            <a:xfrm>
              <a:off x="3950" y="2989"/>
              <a:ext cx="19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71" name="Line 57" descr="Газетная бумага"/>
            <p:cNvSpPr>
              <a:spLocks noChangeShapeType="1"/>
            </p:cNvSpPr>
            <p:nvPr/>
          </p:nvSpPr>
          <p:spPr bwMode="auto">
            <a:xfrm>
              <a:off x="3950" y="2833"/>
              <a:ext cx="19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72" name="Line 58" descr="Газетная бумага"/>
            <p:cNvSpPr>
              <a:spLocks noChangeShapeType="1"/>
            </p:cNvSpPr>
            <p:nvPr/>
          </p:nvSpPr>
          <p:spPr bwMode="auto">
            <a:xfrm>
              <a:off x="3950" y="2729"/>
              <a:ext cx="19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73" name="Text Box 59" descr="Газетная бумага"/>
            <p:cNvSpPr txBox="1">
              <a:spLocks noChangeArrowheads="1"/>
            </p:cNvSpPr>
            <p:nvPr/>
          </p:nvSpPr>
          <p:spPr bwMode="auto">
            <a:xfrm>
              <a:off x="4079" y="2521"/>
              <a:ext cx="259" cy="1300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200"/>
                <a:t>8</a:t>
              </a:r>
            </a:p>
            <a:p>
              <a:r>
                <a:rPr lang="en-US" sz="1200"/>
                <a:t>9</a:t>
              </a:r>
            </a:p>
            <a:p>
              <a:r>
                <a:rPr lang="en-US" sz="1200"/>
                <a:t>10111213</a:t>
              </a:r>
            </a:p>
            <a:p>
              <a:r>
                <a:rPr lang="en-US" sz="1200"/>
                <a:t>14</a:t>
              </a:r>
            </a:p>
            <a:p>
              <a:r>
                <a:rPr lang="en-US" sz="1200"/>
                <a:t>15</a:t>
              </a:r>
              <a:endParaRPr lang="ru-RU"/>
            </a:p>
          </p:txBody>
        </p:sp>
        <p:sp>
          <p:nvSpPr>
            <p:cNvPr id="14374" name="Text Box 60" descr="Газетная бумага"/>
            <p:cNvSpPr txBox="1">
              <a:spLocks noChangeArrowheads="1"/>
            </p:cNvSpPr>
            <p:nvPr/>
          </p:nvSpPr>
          <p:spPr bwMode="auto">
            <a:xfrm>
              <a:off x="4144" y="3561"/>
              <a:ext cx="324" cy="208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200"/>
                <a:t> СВ</a:t>
              </a:r>
              <a:endParaRPr lang="ru-RU"/>
            </a:p>
          </p:txBody>
        </p:sp>
        <p:sp>
          <p:nvSpPr>
            <p:cNvPr id="14375" name="AutoShape 61" descr="Газетная бумага"/>
            <p:cNvSpPr>
              <a:spLocks/>
            </p:cNvSpPr>
            <p:nvPr/>
          </p:nvSpPr>
          <p:spPr bwMode="auto">
            <a:xfrm>
              <a:off x="4144" y="3561"/>
              <a:ext cx="65" cy="208"/>
            </a:xfrm>
            <a:prstGeom prst="rightBrace">
              <a:avLst>
                <a:gd name="adj1" fmla="val 26667"/>
                <a:gd name="adj2" fmla="val 50000"/>
              </a:avLst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76" name="Text Box 62" descr="Газетная бумага"/>
            <p:cNvSpPr txBox="1">
              <a:spLocks noChangeArrowheads="1"/>
            </p:cNvSpPr>
            <p:nvPr/>
          </p:nvSpPr>
          <p:spPr bwMode="auto">
            <a:xfrm>
              <a:off x="3496" y="2625"/>
              <a:ext cx="259" cy="156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200"/>
                <a:t>DC</a:t>
              </a:r>
              <a:endParaRPr lang="ru-RU"/>
            </a:p>
          </p:txBody>
        </p:sp>
        <p:sp>
          <p:nvSpPr>
            <p:cNvPr id="14377" name="Line 63" descr="Газетная бумага"/>
            <p:cNvSpPr>
              <a:spLocks noChangeShapeType="1"/>
            </p:cNvSpPr>
            <p:nvPr/>
          </p:nvSpPr>
          <p:spPr bwMode="auto">
            <a:xfrm>
              <a:off x="3496" y="2521"/>
              <a:ext cx="0" cy="41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78" name="Line 64" descr="Газетная бумага"/>
            <p:cNvSpPr>
              <a:spLocks noChangeShapeType="1"/>
            </p:cNvSpPr>
            <p:nvPr/>
          </p:nvSpPr>
          <p:spPr bwMode="auto">
            <a:xfrm flipH="1">
              <a:off x="2913" y="2885"/>
              <a:ext cx="38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79" name="Line 65" descr="Газетная бумага"/>
            <p:cNvSpPr>
              <a:spLocks noChangeShapeType="1"/>
            </p:cNvSpPr>
            <p:nvPr/>
          </p:nvSpPr>
          <p:spPr bwMode="auto">
            <a:xfrm flipH="1">
              <a:off x="2653" y="3093"/>
              <a:ext cx="64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80" name="Line 66" descr="Газетная бумага"/>
            <p:cNvSpPr>
              <a:spLocks noChangeShapeType="1"/>
            </p:cNvSpPr>
            <p:nvPr/>
          </p:nvSpPr>
          <p:spPr bwMode="auto">
            <a:xfrm flipH="1">
              <a:off x="2394" y="3353"/>
              <a:ext cx="907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81" name="Line 67" descr="Газетная бумага"/>
            <p:cNvSpPr>
              <a:spLocks noChangeShapeType="1"/>
            </p:cNvSpPr>
            <p:nvPr/>
          </p:nvSpPr>
          <p:spPr bwMode="auto">
            <a:xfrm flipH="1">
              <a:off x="3107" y="3613"/>
              <a:ext cx="19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82" name="Line 68" descr="Газетная бумага"/>
            <p:cNvSpPr>
              <a:spLocks noChangeShapeType="1"/>
            </p:cNvSpPr>
            <p:nvPr/>
          </p:nvSpPr>
          <p:spPr bwMode="auto">
            <a:xfrm>
              <a:off x="3107" y="3613"/>
              <a:ext cx="0" cy="10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83" name="Line 69" descr="Газетная бумага"/>
            <p:cNvSpPr>
              <a:spLocks noChangeShapeType="1"/>
            </p:cNvSpPr>
            <p:nvPr/>
          </p:nvSpPr>
          <p:spPr bwMode="auto">
            <a:xfrm flipH="1">
              <a:off x="2783" y="3717"/>
              <a:ext cx="324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none" w="sm" len="sm"/>
              <a:tailEnd type="oval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84" name="Text Box 70" descr="Газетная бумага"/>
            <p:cNvSpPr txBox="1">
              <a:spLocks noChangeArrowheads="1"/>
            </p:cNvSpPr>
            <p:nvPr/>
          </p:nvSpPr>
          <p:spPr bwMode="auto">
            <a:xfrm>
              <a:off x="2524" y="3613"/>
              <a:ext cx="259" cy="208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en-US" sz="1200"/>
                <a:t>1</a:t>
              </a:r>
              <a:endParaRPr lang="ru-RU"/>
            </a:p>
          </p:txBody>
        </p:sp>
        <p:sp>
          <p:nvSpPr>
            <p:cNvPr id="14385" name="Text Box 71" descr="Газетная бумага"/>
            <p:cNvSpPr txBox="1">
              <a:spLocks noChangeArrowheads="1"/>
            </p:cNvSpPr>
            <p:nvPr/>
          </p:nvSpPr>
          <p:spPr bwMode="auto">
            <a:xfrm>
              <a:off x="2459" y="3457"/>
              <a:ext cx="389" cy="156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200"/>
                <a:t> DD3</a:t>
              </a:r>
              <a:endParaRPr lang="ru-RU"/>
            </a:p>
          </p:txBody>
        </p:sp>
        <p:sp>
          <p:nvSpPr>
            <p:cNvPr id="14386" name="Line 72" descr="Газетная бумага"/>
            <p:cNvSpPr>
              <a:spLocks noChangeShapeType="1"/>
            </p:cNvSpPr>
            <p:nvPr/>
          </p:nvSpPr>
          <p:spPr bwMode="auto">
            <a:xfrm flipH="1">
              <a:off x="2135" y="3717"/>
              <a:ext cx="389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7" name="Text Box 3"/>
          <p:cNvSpPr txBox="1">
            <a:spLocks noChangeArrowheads="1"/>
          </p:cNvSpPr>
          <p:nvPr/>
        </p:nvSpPr>
        <p:spPr bwMode="auto">
          <a:xfrm>
            <a:off x="2268538" y="404813"/>
            <a:ext cx="5976937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0" lang="ru-RU" sz="3200" b="1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СЧЕТЧИКИ</a:t>
            </a:r>
          </a:p>
        </p:txBody>
      </p:sp>
      <p:sp>
        <p:nvSpPr>
          <p:cNvPr id="257028" name="Text Box 4"/>
          <p:cNvSpPr txBox="1">
            <a:spLocks noChangeArrowheads="1"/>
          </p:cNvSpPr>
          <p:nvPr/>
        </p:nvSpPr>
        <p:spPr bwMode="auto">
          <a:xfrm>
            <a:off x="1331913" y="1700213"/>
            <a:ext cx="65516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0" lang="ru-RU" sz="2400">
                <a:solidFill>
                  <a:srgbClr val="6600FF"/>
                </a:solidFill>
              </a:rPr>
              <a:t>Логическая структура СЧЕТЧИКА</a:t>
            </a:r>
          </a:p>
        </p:txBody>
      </p:sp>
      <p:pic>
        <p:nvPicPr>
          <p:cNvPr id="257029" name="Picture 5" descr="Газетная бумага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63713" y="2514600"/>
            <a:ext cx="6985000" cy="3040063"/>
          </a:xfrm>
          <a:prstGeom prst="rect">
            <a:avLst/>
          </a:prstGeom>
          <a:blipFill dpi="0" rotWithShape="1"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7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7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57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7027" grpId="0"/>
      <p:bldP spid="25702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258888" y="692150"/>
            <a:ext cx="7354887" cy="2087563"/>
          </a:xfrm>
        </p:spPr>
        <p:txBody>
          <a:bodyPr/>
          <a:lstStyle/>
          <a:p>
            <a:pPr indent="373063" algn="just" eaLnBrk="1" hangingPunct="1">
              <a:spcBef>
                <a:spcPct val="0"/>
              </a:spcBef>
              <a:buFont typeface="Wingdings" pitchFamily="2" charset="2"/>
              <a:buNone/>
              <a:tabLst>
                <a:tab pos="808038" algn="l"/>
              </a:tabLst>
              <a:defRPr/>
            </a:pPr>
            <a:r>
              <a:rPr lang="ru-RU" smtClean="0">
                <a:solidFill>
                  <a:srgbClr val="CC00FF"/>
                </a:solidFill>
              </a:rPr>
              <a:t> </a:t>
            </a:r>
            <a:r>
              <a:rPr lang="ru-RU" sz="2800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Двоичные переменные, входящие в логические уравнения, можно представить двумя различными электрическими сигналами (0 или 1)</a:t>
            </a:r>
            <a:r>
              <a:rPr lang="ru-RU" sz="2800" b="0" smtClean="0">
                <a:solidFill>
                  <a:srgbClr val="6600CC"/>
                </a:solidFill>
              </a:rPr>
              <a:t> </a:t>
            </a:r>
          </a:p>
        </p:txBody>
      </p:sp>
      <p:sp>
        <p:nvSpPr>
          <p:cNvPr id="3111" name="Text Box 39"/>
          <p:cNvSpPr txBox="1">
            <a:spLocks noChangeArrowheads="1"/>
          </p:cNvSpPr>
          <p:nvPr/>
        </p:nvSpPr>
        <p:spPr bwMode="auto">
          <a:xfrm>
            <a:off x="2195513" y="5013325"/>
            <a:ext cx="7223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ru-RU" sz="2400" b="1">
                <a:solidFill>
                  <a:srgbClr val="0066FF"/>
                </a:solidFill>
              </a:rPr>
              <a:t>0</a:t>
            </a:r>
          </a:p>
        </p:txBody>
      </p:sp>
      <p:sp>
        <p:nvSpPr>
          <p:cNvPr id="3112" name="Text Box 40"/>
          <p:cNvSpPr txBox="1">
            <a:spLocks noChangeArrowheads="1"/>
          </p:cNvSpPr>
          <p:nvPr/>
        </p:nvSpPr>
        <p:spPr bwMode="auto">
          <a:xfrm>
            <a:off x="3348038" y="3141663"/>
            <a:ext cx="5445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ru-RU" sz="2400" b="1">
                <a:solidFill>
                  <a:srgbClr val="CC0066"/>
                </a:solidFill>
              </a:rPr>
              <a:t>1</a:t>
            </a:r>
          </a:p>
        </p:txBody>
      </p:sp>
      <p:grpSp>
        <p:nvGrpSpPr>
          <p:cNvPr id="3114" name="Group 42"/>
          <p:cNvGrpSpPr>
            <a:grpSpLocks/>
          </p:cNvGrpSpPr>
          <p:nvPr/>
        </p:nvGrpSpPr>
        <p:grpSpPr bwMode="auto">
          <a:xfrm>
            <a:off x="2352675" y="3644900"/>
            <a:ext cx="5564188" cy="1954213"/>
            <a:chOff x="1482" y="2296"/>
            <a:chExt cx="3505" cy="1231"/>
          </a:xfrm>
        </p:grpSpPr>
        <p:sp>
          <p:nvSpPr>
            <p:cNvPr id="16390" name="Line 30"/>
            <p:cNvSpPr>
              <a:spLocks noChangeShapeType="1"/>
            </p:cNvSpPr>
            <p:nvPr/>
          </p:nvSpPr>
          <p:spPr bwMode="auto">
            <a:xfrm>
              <a:off x="1482" y="3527"/>
              <a:ext cx="603" cy="0"/>
            </a:xfrm>
            <a:prstGeom prst="line">
              <a:avLst/>
            </a:prstGeom>
            <a:noFill/>
            <a:ln w="57150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391" name="Line 31"/>
            <p:cNvSpPr>
              <a:spLocks noChangeShapeType="1"/>
            </p:cNvSpPr>
            <p:nvPr/>
          </p:nvSpPr>
          <p:spPr bwMode="auto">
            <a:xfrm flipV="1">
              <a:off x="2085" y="2299"/>
              <a:ext cx="0" cy="1228"/>
            </a:xfrm>
            <a:prstGeom prst="line">
              <a:avLst/>
            </a:prstGeom>
            <a:noFill/>
            <a:ln w="57150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392" name="Line 32"/>
            <p:cNvSpPr>
              <a:spLocks noChangeShapeType="1"/>
            </p:cNvSpPr>
            <p:nvPr/>
          </p:nvSpPr>
          <p:spPr bwMode="auto">
            <a:xfrm>
              <a:off x="2085" y="2299"/>
              <a:ext cx="737" cy="0"/>
            </a:xfrm>
            <a:prstGeom prst="line">
              <a:avLst/>
            </a:prstGeom>
            <a:noFill/>
            <a:ln w="57150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393" name="Line 33"/>
            <p:cNvSpPr>
              <a:spLocks noChangeShapeType="1"/>
            </p:cNvSpPr>
            <p:nvPr/>
          </p:nvSpPr>
          <p:spPr bwMode="auto">
            <a:xfrm>
              <a:off x="2822" y="2299"/>
              <a:ext cx="0" cy="1228"/>
            </a:xfrm>
            <a:prstGeom prst="line">
              <a:avLst/>
            </a:prstGeom>
            <a:noFill/>
            <a:ln w="57150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394" name="Line 34"/>
            <p:cNvSpPr>
              <a:spLocks noChangeShapeType="1"/>
            </p:cNvSpPr>
            <p:nvPr/>
          </p:nvSpPr>
          <p:spPr bwMode="auto">
            <a:xfrm>
              <a:off x="2822" y="3527"/>
              <a:ext cx="738" cy="0"/>
            </a:xfrm>
            <a:prstGeom prst="line">
              <a:avLst/>
            </a:prstGeom>
            <a:noFill/>
            <a:ln w="57150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395" name="Line 35"/>
            <p:cNvSpPr>
              <a:spLocks noChangeShapeType="1"/>
            </p:cNvSpPr>
            <p:nvPr/>
          </p:nvSpPr>
          <p:spPr bwMode="auto">
            <a:xfrm flipV="1">
              <a:off x="3560" y="2296"/>
              <a:ext cx="0" cy="1231"/>
            </a:xfrm>
            <a:prstGeom prst="line">
              <a:avLst/>
            </a:prstGeom>
            <a:noFill/>
            <a:ln w="57150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396" name="Line 37"/>
            <p:cNvSpPr>
              <a:spLocks noChangeShapeType="1"/>
            </p:cNvSpPr>
            <p:nvPr/>
          </p:nvSpPr>
          <p:spPr bwMode="auto">
            <a:xfrm>
              <a:off x="4286" y="2296"/>
              <a:ext cx="11" cy="1231"/>
            </a:xfrm>
            <a:prstGeom prst="line">
              <a:avLst/>
            </a:prstGeom>
            <a:noFill/>
            <a:ln w="57150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397" name="Line 38"/>
            <p:cNvSpPr>
              <a:spLocks noChangeShapeType="1"/>
            </p:cNvSpPr>
            <p:nvPr/>
          </p:nvSpPr>
          <p:spPr bwMode="auto">
            <a:xfrm>
              <a:off x="4318" y="3527"/>
              <a:ext cx="669" cy="0"/>
            </a:xfrm>
            <a:prstGeom prst="line">
              <a:avLst/>
            </a:prstGeom>
            <a:noFill/>
            <a:ln w="57150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398" name="Line 41"/>
            <p:cNvSpPr>
              <a:spLocks noChangeShapeType="1"/>
            </p:cNvSpPr>
            <p:nvPr/>
          </p:nvSpPr>
          <p:spPr bwMode="auto">
            <a:xfrm>
              <a:off x="3560" y="2296"/>
              <a:ext cx="737" cy="0"/>
            </a:xfrm>
            <a:prstGeom prst="line">
              <a:avLst/>
            </a:prstGeom>
            <a:noFill/>
            <a:ln w="57150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  <p:custDataLst>
      <p:tags r:id="rId1"/>
    </p:custDataLst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1" grpId="0"/>
      <p:bldP spid="31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692275" y="692150"/>
            <a:ext cx="7104063" cy="1890713"/>
          </a:xfrm>
        </p:spPr>
        <p:txBody>
          <a:bodyPr/>
          <a:lstStyle/>
          <a:p>
            <a:pPr algn="just" eaLnBrk="1" hangingPunct="1"/>
            <a:r>
              <a:rPr lang="ru-RU" sz="3600" b="1" smtClean="0">
                <a:solidFill>
                  <a:srgbClr val="CC3399"/>
                </a:solidFill>
              </a:rPr>
              <a:t>Логическая величина </a:t>
            </a:r>
            <a:r>
              <a:rPr lang="ru-RU" sz="3600" b="1" smtClean="0">
                <a:solidFill>
                  <a:srgbClr val="6600FF"/>
                </a:solidFill>
              </a:rPr>
              <a:t>–</a:t>
            </a:r>
            <a:br>
              <a:rPr lang="ru-RU" sz="3600" b="1" smtClean="0">
                <a:solidFill>
                  <a:srgbClr val="6600FF"/>
                </a:solidFill>
              </a:rPr>
            </a:br>
            <a:r>
              <a:rPr lang="ru-RU" sz="3600" b="1" smtClean="0">
                <a:solidFill>
                  <a:srgbClr val="6600FF"/>
                </a:solidFill>
              </a:rPr>
              <a:t>это величина, которая может принимать только два значения</a:t>
            </a:r>
          </a:p>
        </p:txBody>
      </p:sp>
      <p:graphicFrame>
        <p:nvGraphicFramePr>
          <p:cNvPr id="6261" name="Group 117"/>
          <p:cNvGraphicFramePr>
            <a:graphicFrameLocks noGrp="1"/>
          </p:cNvGraphicFramePr>
          <p:nvPr>
            <p:ph sz="half" idx="1"/>
          </p:nvPr>
        </p:nvGraphicFramePr>
        <p:xfrm>
          <a:off x="1619250" y="3716338"/>
          <a:ext cx="7343775" cy="1993900"/>
        </p:xfrm>
        <a:graphic>
          <a:graphicData uri="http://schemas.openxmlformats.org/drawingml/2006/table">
            <a:tbl>
              <a:tblPr/>
              <a:tblGrid>
                <a:gridCol w="1430338"/>
                <a:gridCol w="566737"/>
                <a:gridCol w="2211388"/>
                <a:gridCol w="998537"/>
                <a:gridCol w="809625"/>
                <a:gridCol w="1327150"/>
              </a:tblGrid>
              <a:tr h="996950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Низкий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Выключено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OFF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L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Ложь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CC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96950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Высокий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Включено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ON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H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Arial" charset="0"/>
                          <a:cs typeface="Arial" charset="0"/>
                        </a:rPr>
                        <a:t>Истина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6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2" name="Rectangle 4"/>
          <p:cNvSpPr>
            <a:spLocks noChangeArrowheads="1"/>
          </p:cNvSpPr>
          <p:nvPr/>
        </p:nvSpPr>
        <p:spPr bwMode="auto">
          <a:xfrm>
            <a:off x="1619250" y="549275"/>
            <a:ext cx="6624638" cy="448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kumimoji="0" lang="ru-RU" sz="3200" b="1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ЛОГИЧЕСКИЙ ЭЛЕМЕНТ</a:t>
            </a:r>
            <a:r>
              <a:rPr kumimoji="0" lang="ru-RU" sz="3200" b="1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– ЭЛЕКТРОННОЕ УСТРОЙСТВО, КОТОРОЕ РЕАЛИЗУЕТ ЭЛЕМЕНТАРНУЮ ПЕРЕКЛЮЧАТЕЛЬНУЮ ФУНКЦИЮ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17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17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1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8" name="Rectangle 4"/>
          <p:cNvSpPr>
            <a:spLocks noChangeArrowheads="1"/>
          </p:cNvSpPr>
          <p:nvPr/>
        </p:nvSpPr>
        <p:spPr bwMode="auto">
          <a:xfrm>
            <a:off x="1258888" y="490538"/>
            <a:ext cx="76327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kumimoji="0" lang="ru-RU" sz="2400" b="1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ЛОГИЧЕСКАЯ СХЕМА</a:t>
            </a:r>
            <a:r>
              <a:rPr kumimoji="0" lang="ru-RU" sz="2400" b="1">
                <a:solidFill>
                  <a:srgbClr val="CC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kumimoji="0" lang="ru-RU" sz="2400" b="1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– СОВОКУПНОСТЬ ЛОГИЧЕСКИХ ЭЛЕМЕНТОВ</a:t>
            </a:r>
          </a:p>
        </p:txBody>
      </p:sp>
      <p:pic>
        <p:nvPicPr>
          <p:cNvPr id="200709" name="Picture 5" descr="VIDEO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411413" y="2133600"/>
            <a:ext cx="5689600" cy="4059238"/>
          </a:xfrm>
          <a:prstGeom prst="rect">
            <a:avLst/>
          </a:prstGeom>
          <a:blipFill dpi="0" rotWithShape="1">
            <a:blip r:embed="rId3" cstate="email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07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07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0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0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0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0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7" name="Rectangle 5"/>
          <p:cNvSpPr>
            <a:spLocks noChangeArrowheads="1"/>
          </p:cNvSpPr>
          <p:nvPr/>
        </p:nvSpPr>
        <p:spPr bwMode="auto">
          <a:xfrm>
            <a:off x="2195513" y="404813"/>
            <a:ext cx="5976937" cy="521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0" lang="ru-RU" sz="3200" b="1">
                <a:solidFill>
                  <a:srgbClr val="6600CC"/>
                </a:solidFill>
              </a:rPr>
              <a:t>ПРИ ВЫПОЛНЕНИИ ПЕРЕКЛЮЧЕНИЯ </a:t>
            </a:r>
          </a:p>
          <a:p>
            <a:pPr algn="ctr">
              <a:lnSpc>
                <a:spcPct val="150000"/>
              </a:lnSpc>
            </a:pPr>
            <a:r>
              <a:rPr kumimoji="0" lang="ru-RU" sz="3200" b="1">
                <a:solidFill>
                  <a:srgbClr val="CC3399"/>
                </a:solidFill>
              </a:rPr>
              <a:t>ВХОДНЫЕ ПЕРЕМЕННЫЕ</a:t>
            </a:r>
            <a:r>
              <a:rPr kumimoji="0" lang="ru-RU" sz="3200" b="1">
                <a:solidFill>
                  <a:srgbClr val="6600CC"/>
                </a:solidFill>
              </a:rPr>
              <a:t> ОТОЖДЕСТВЛЯЮТСЯ </a:t>
            </a:r>
          </a:p>
          <a:p>
            <a:pPr algn="ctr">
              <a:lnSpc>
                <a:spcPct val="150000"/>
              </a:lnSpc>
            </a:pPr>
            <a:r>
              <a:rPr kumimoji="0" lang="ru-RU" sz="3200" b="1">
                <a:solidFill>
                  <a:srgbClr val="CC3399"/>
                </a:solidFill>
              </a:rPr>
              <a:t>С ВХОДНЫМИ СИГНАЛАМИ</a:t>
            </a:r>
            <a:r>
              <a:rPr kumimoji="0" lang="ru-RU" sz="3200" b="1">
                <a:solidFill>
                  <a:srgbClr val="6600CC"/>
                </a:solidFill>
              </a:rPr>
              <a:t>, ПОСТУПАЮЩИМИ   </a:t>
            </a:r>
          </a:p>
          <a:p>
            <a:pPr algn="ctr">
              <a:lnSpc>
                <a:spcPct val="150000"/>
              </a:lnSpc>
            </a:pPr>
            <a:r>
              <a:rPr kumimoji="0" lang="ru-RU" sz="3200" b="1">
                <a:solidFill>
                  <a:srgbClr val="6600CC"/>
                </a:solidFill>
              </a:rPr>
              <a:t>НА СХЕМУ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27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27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2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5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80" name="Rectangle 4"/>
          <p:cNvSpPr>
            <a:spLocks noChangeArrowheads="1"/>
          </p:cNvSpPr>
          <p:nvPr/>
        </p:nvSpPr>
        <p:spPr bwMode="auto">
          <a:xfrm>
            <a:off x="1476375" y="2471738"/>
            <a:ext cx="7416800" cy="256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kumimoji="0" lang="ru-RU" sz="3600" b="1">
                <a:solidFill>
                  <a:srgbClr val="FF00FF"/>
                </a:solidFill>
              </a:rPr>
              <a:t>  Выходной сигнал      </a:t>
            </a:r>
          </a:p>
          <a:p>
            <a:pPr algn="just">
              <a:lnSpc>
                <a:spcPct val="150000"/>
              </a:lnSpc>
            </a:pPr>
            <a:r>
              <a:rPr kumimoji="0" lang="ru-RU" sz="3600" b="1">
                <a:solidFill>
                  <a:srgbClr val="FF00FF"/>
                </a:solidFill>
              </a:rPr>
              <a:t> </a:t>
            </a:r>
            <a:r>
              <a:rPr kumimoji="0" lang="ru-RU" sz="3600" b="1">
                <a:solidFill>
                  <a:srgbClr val="6600FF"/>
                </a:solidFill>
              </a:rPr>
              <a:t>представляет собой значение функций</a:t>
            </a:r>
          </a:p>
        </p:txBody>
      </p:sp>
      <p:sp>
        <p:nvSpPr>
          <p:cNvPr id="203781" name="Rectangle 5"/>
          <p:cNvSpPr>
            <a:spLocks noChangeArrowheads="1"/>
          </p:cNvSpPr>
          <p:nvPr/>
        </p:nvSpPr>
        <p:spPr bwMode="auto">
          <a:xfrm>
            <a:off x="1763713" y="476250"/>
            <a:ext cx="69119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kumimoji="0" lang="ru-RU" sz="3200" b="1">
                <a:solidFill>
                  <a:srgbClr val="FF00FF"/>
                </a:solidFill>
              </a:rPr>
              <a:t>ВЫХОДНОЙ СИГНАЛ СХЕМЫ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37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37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37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37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37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37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37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37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037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78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6"/>
          <p:cNvSpPr>
            <a:spLocks noChangeShapeType="1"/>
          </p:cNvSpPr>
          <p:nvPr/>
        </p:nvSpPr>
        <p:spPr bwMode="auto">
          <a:xfrm>
            <a:off x="3492500" y="3573463"/>
            <a:ext cx="792163" cy="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099" name="Line 7"/>
          <p:cNvSpPr>
            <a:spLocks noChangeShapeType="1"/>
          </p:cNvSpPr>
          <p:nvPr/>
        </p:nvSpPr>
        <p:spPr bwMode="auto">
          <a:xfrm>
            <a:off x="3492500" y="3429000"/>
            <a:ext cx="1439863" cy="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00" name="Line 5"/>
          <p:cNvSpPr>
            <a:spLocks noChangeShapeType="1"/>
          </p:cNvSpPr>
          <p:nvPr/>
        </p:nvSpPr>
        <p:spPr bwMode="auto">
          <a:xfrm>
            <a:off x="3492500" y="4724400"/>
            <a:ext cx="1511300" cy="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01" name="Line 4"/>
          <p:cNvSpPr>
            <a:spLocks noChangeShapeType="1"/>
          </p:cNvSpPr>
          <p:nvPr/>
        </p:nvSpPr>
        <p:spPr bwMode="auto">
          <a:xfrm>
            <a:off x="3492500" y="4868863"/>
            <a:ext cx="257175" cy="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02" name="Rectangle 8"/>
          <p:cNvSpPr>
            <a:spLocks noChangeArrowheads="1"/>
          </p:cNvSpPr>
          <p:nvPr/>
        </p:nvSpPr>
        <p:spPr bwMode="auto">
          <a:xfrm>
            <a:off x="1476375" y="260350"/>
            <a:ext cx="7345363" cy="319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50850">
              <a:lnSpc>
                <a:spcPct val="150000"/>
              </a:lnSpc>
            </a:pPr>
            <a:r>
              <a:rPr kumimoji="0" lang="ru-RU" sz="2400" b="1">
                <a:solidFill>
                  <a:srgbClr val="6600CC"/>
                </a:solidFill>
                <a:cs typeface="Times New Roman" pitchFamily="18" charset="0"/>
              </a:rPr>
              <a:t>ПРОВЕРОЧНОЕ ЗАДАНИЕ</a:t>
            </a:r>
            <a:endParaRPr kumimoji="0" lang="ru-RU" sz="2400">
              <a:solidFill>
                <a:srgbClr val="6600CC"/>
              </a:solidFill>
            </a:endParaRPr>
          </a:p>
          <a:p>
            <a:pPr indent="450850" eaLnBrk="0" hangingPunct="0">
              <a:lnSpc>
                <a:spcPct val="150000"/>
              </a:lnSpc>
            </a:pPr>
            <a:r>
              <a:rPr kumimoji="0" lang="ru-RU" sz="2400" b="1">
                <a:solidFill>
                  <a:srgbClr val="0066FF"/>
                </a:solidFill>
                <a:cs typeface="Times New Roman" pitchFamily="18" charset="0"/>
              </a:rPr>
              <a:t>ДАНЫ ФУНКЦИИ. ДОКАЗАТЬ ЯВЛЯЮТСЯ ЛИ ДАННЫЕ ФУНКЦИИ ТОЖДЕСТВЕННО ИСТИННЫМИ, ЛОЖНЫМИ ИЛИ ВЫПОЛНИМЫМИ.</a:t>
            </a:r>
            <a:endParaRPr kumimoji="0" lang="ru-RU" sz="2400" b="1">
              <a:solidFill>
                <a:srgbClr val="0066FF"/>
              </a:solidFill>
            </a:endParaRPr>
          </a:p>
          <a:p>
            <a:pPr indent="450850" eaLnBrk="0" hangingPunct="0"/>
            <a:endParaRPr kumimoji="0" lang="ru-RU" sz="2400" b="1">
              <a:solidFill>
                <a:srgbClr val="0066FF"/>
              </a:solidFill>
            </a:endParaRPr>
          </a:p>
        </p:txBody>
      </p:sp>
      <p:sp>
        <p:nvSpPr>
          <p:cNvPr id="4103" name="Rectangle 9"/>
          <p:cNvSpPr>
            <a:spLocks noChangeArrowheads="1"/>
          </p:cNvSpPr>
          <p:nvPr/>
        </p:nvSpPr>
        <p:spPr bwMode="auto">
          <a:xfrm>
            <a:off x="20638" y="2513013"/>
            <a:ext cx="1841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kumimoji="0" lang="ru-RU"/>
              <a:t/>
            </a:r>
            <a:br>
              <a:rPr kumimoji="0" lang="ru-RU"/>
            </a:br>
            <a:endParaRPr kumimoji="0" lang="ru-RU"/>
          </a:p>
          <a:p>
            <a:pPr eaLnBrk="0" hangingPunct="0"/>
            <a:endParaRPr kumimoji="0" lang="ru-RU"/>
          </a:p>
        </p:txBody>
      </p:sp>
      <p:sp>
        <p:nvSpPr>
          <p:cNvPr id="285706" name="Rectangle 10"/>
          <p:cNvSpPr>
            <a:spLocks noChangeArrowheads="1"/>
          </p:cNvSpPr>
          <p:nvPr/>
        </p:nvSpPr>
        <p:spPr bwMode="auto">
          <a:xfrm>
            <a:off x="2987675" y="3573463"/>
            <a:ext cx="23526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tabLst>
                <a:tab pos="679450" algn="l"/>
              </a:tabLst>
              <a:defRPr/>
            </a:pPr>
            <a:r>
              <a:rPr kumimoji="0" lang="en-US" sz="24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F</a:t>
            </a:r>
            <a:r>
              <a:rPr kumimoji="0" lang="ru-RU" sz="24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=(Х v У) ^ Х</a:t>
            </a:r>
            <a:r>
              <a:rPr kumimoji="0" lang="ru-RU" sz="2400">
                <a:solidFill>
                  <a:srgbClr val="FF00FF"/>
                </a:solidFill>
                <a:cs typeface="Times New Roman" pitchFamily="18" charset="0"/>
              </a:rPr>
              <a:t>   </a:t>
            </a:r>
            <a:endParaRPr kumimoji="0" lang="ru-RU" sz="2400">
              <a:solidFill>
                <a:srgbClr val="FF00FF"/>
              </a:solidFill>
            </a:endParaRPr>
          </a:p>
          <a:p>
            <a:pPr eaLnBrk="0" hangingPunct="0">
              <a:tabLst>
                <a:tab pos="679450" algn="l"/>
              </a:tabLst>
              <a:defRPr/>
            </a:pPr>
            <a:endParaRPr kumimoji="0" lang="ru-RU" sz="2400">
              <a:solidFill>
                <a:srgbClr val="FF00FF"/>
              </a:solidFill>
            </a:endParaRPr>
          </a:p>
        </p:txBody>
      </p:sp>
      <p:sp>
        <p:nvSpPr>
          <p:cNvPr id="285707" name="Rectangle 11"/>
          <p:cNvSpPr>
            <a:spLocks noChangeArrowheads="1"/>
          </p:cNvSpPr>
          <p:nvPr/>
        </p:nvSpPr>
        <p:spPr bwMode="auto">
          <a:xfrm>
            <a:off x="2484438" y="4327525"/>
            <a:ext cx="3240087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indent="457200">
              <a:tabLst>
                <a:tab pos="679450" algn="l"/>
              </a:tabLst>
              <a:defRPr/>
            </a:pPr>
            <a:r>
              <a:rPr kumimoji="0" lang="ru-RU"/>
              <a:t/>
            </a:r>
            <a:br>
              <a:rPr kumimoji="0" lang="ru-RU"/>
            </a:br>
            <a:endParaRPr kumimoji="0" lang="ru-RU"/>
          </a:p>
          <a:p>
            <a:pPr indent="457200" eaLnBrk="0" hangingPunct="0">
              <a:tabLst>
                <a:tab pos="679450" algn="l"/>
              </a:tabLst>
              <a:defRPr/>
            </a:pPr>
            <a:r>
              <a:rPr kumimoji="0" lang="ru-RU" sz="1400">
                <a:cs typeface="Times New Roman" pitchFamily="18" charset="0"/>
              </a:rPr>
              <a:t> </a:t>
            </a:r>
            <a:r>
              <a:rPr kumimoji="0" lang="en-US" sz="24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F</a:t>
            </a:r>
            <a:r>
              <a:rPr kumimoji="0" lang="ru-RU" sz="24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=(Х v У) ^ Х   </a:t>
            </a:r>
            <a:endParaRPr kumimoji="0" lang="ru-RU" sz="2400" b="1">
              <a:solidFill>
                <a:srgbClr val="FF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indent="457200" eaLnBrk="0" hangingPunct="0">
              <a:tabLst>
                <a:tab pos="679450" algn="l"/>
              </a:tabLst>
              <a:defRPr/>
            </a:pPr>
            <a:endParaRPr kumimoji="0" lang="ru-RU" sz="2400" b="1">
              <a:solidFill>
                <a:srgbClr val="FF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5" name="Rectangle 3"/>
          <p:cNvSpPr>
            <a:spLocks noChangeArrowheads="1"/>
          </p:cNvSpPr>
          <p:nvPr/>
        </p:nvSpPr>
        <p:spPr bwMode="auto">
          <a:xfrm>
            <a:off x="1763713" y="476250"/>
            <a:ext cx="69119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kumimoji="0" lang="ru-RU" sz="3200" b="1">
                <a:solidFill>
                  <a:srgbClr val="FF00FF"/>
                </a:solidFill>
              </a:rPr>
              <a:t>ВЫХОДНОЙ СИГНАЛ СХЕМЫ</a:t>
            </a:r>
          </a:p>
        </p:txBody>
      </p:sp>
      <p:sp>
        <p:nvSpPr>
          <p:cNvPr id="274441" name="Rectangle 9"/>
          <p:cNvSpPr>
            <a:spLocks noGrp="1" noChangeArrowheads="1"/>
          </p:cNvSpPr>
          <p:nvPr>
            <p:ph type="body" sz="half" idx="2"/>
          </p:nvPr>
        </p:nvSpPr>
        <p:spPr>
          <a:xfrm>
            <a:off x="3492500" y="2276475"/>
            <a:ext cx="2665413" cy="7207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>
                <a:solidFill>
                  <a:srgbClr val="FF0000"/>
                </a:solidFill>
              </a:rPr>
              <a:t>ПРЯМОЙ</a:t>
            </a:r>
          </a:p>
        </p:txBody>
      </p:sp>
      <p:sp>
        <p:nvSpPr>
          <p:cNvPr id="274448" name="Rectangle 16"/>
          <p:cNvSpPr>
            <a:spLocks noChangeArrowheads="1"/>
          </p:cNvSpPr>
          <p:nvPr/>
        </p:nvSpPr>
        <p:spPr bwMode="auto">
          <a:xfrm>
            <a:off x="2771775" y="3644900"/>
            <a:ext cx="3743325" cy="104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r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kumimoji="0" lang="ru-RU" sz="3200" b="1">
                <a:solidFill>
                  <a:srgbClr val="CC3399"/>
                </a:solidFill>
              </a:rPr>
              <a:t>ИНВЕРСНЫЙ</a:t>
            </a:r>
            <a:r>
              <a:rPr kumimoji="0" lang="ru-RU" sz="3200" b="1">
                <a:solidFill>
                  <a:srgbClr val="FF00FF"/>
                </a:solidFill>
              </a:rPr>
              <a:t> </a:t>
            </a:r>
          </a:p>
        </p:txBody>
      </p:sp>
      <p:sp>
        <p:nvSpPr>
          <p:cNvPr id="274449" name="AutoShape 17"/>
          <p:cNvSpPr>
            <a:spLocks noChangeArrowheads="1"/>
          </p:cNvSpPr>
          <p:nvPr/>
        </p:nvSpPr>
        <p:spPr bwMode="auto">
          <a:xfrm>
            <a:off x="2411413" y="1125538"/>
            <a:ext cx="1008062" cy="1798637"/>
          </a:xfrm>
          <a:prstGeom prst="curvedRightArrow">
            <a:avLst>
              <a:gd name="adj1" fmla="val 35685"/>
              <a:gd name="adj2" fmla="val 71370"/>
              <a:gd name="adj3" fmla="val 33333"/>
            </a:avLst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74452" name="AutoShape 20"/>
          <p:cNvSpPr>
            <a:spLocks noChangeArrowheads="1"/>
          </p:cNvSpPr>
          <p:nvPr/>
        </p:nvSpPr>
        <p:spPr bwMode="auto">
          <a:xfrm>
            <a:off x="6877050" y="1125538"/>
            <a:ext cx="1655763" cy="3527425"/>
          </a:xfrm>
          <a:prstGeom prst="curvedLeftArrow">
            <a:avLst>
              <a:gd name="adj1" fmla="val 42608"/>
              <a:gd name="adj2" fmla="val 85216"/>
              <a:gd name="adj3" fmla="val 33333"/>
            </a:avLst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744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744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744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274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74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74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74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4435" grpId="0"/>
      <p:bldP spid="274441" grpId="0" build="p"/>
      <p:bldP spid="274448" grpId="0"/>
      <p:bldP spid="274449" grpId="0" animBg="1"/>
      <p:bldP spid="27445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63713" y="3716338"/>
            <a:ext cx="3668712" cy="2663825"/>
          </a:xfrm>
        </p:spPr>
        <p:txBody>
          <a:bodyPr/>
          <a:lstStyle/>
          <a:p>
            <a:pPr marL="0" indent="450850" algn="just" eaLnBrk="1" hangingPunct="1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ru-RU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либо в виде выражения алгебры логики </a:t>
            </a:r>
          </a:p>
        </p:txBody>
      </p:sp>
      <p:graphicFrame>
        <p:nvGraphicFramePr>
          <p:cNvPr id="207876" name="Group 4"/>
          <p:cNvGraphicFramePr>
            <a:graphicFrameLocks noGrp="1"/>
          </p:cNvGraphicFramePr>
          <p:nvPr>
            <p:ph sz="half" idx="2"/>
          </p:nvPr>
        </p:nvGraphicFramePr>
        <p:xfrm>
          <a:off x="6588125" y="1773238"/>
          <a:ext cx="1611313" cy="1655761"/>
        </p:xfrm>
        <a:graphic>
          <a:graphicData uri="http://schemas.openxmlformats.org/drawingml/2006/table">
            <a:tbl>
              <a:tblPr/>
              <a:tblGrid>
                <a:gridCol w="806450"/>
                <a:gridCol w="804863"/>
              </a:tblGrid>
              <a:tr h="541337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Х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У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3087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337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7893" name="Text Box 21"/>
          <p:cNvSpPr txBox="1">
            <a:spLocks noChangeArrowheads="1"/>
          </p:cNvSpPr>
          <p:nvPr/>
        </p:nvSpPr>
        <p:spPr bwMode="auto">
          <a:xfrm>
            <a:off x="1692275" y="404813"/>
            <a:ext cx="71278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kumimoji="0" lang="ru-RU" sz="2800" b="1">
                <a:solidFill>
                  <a:srgbClr val="CC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ЗАКОН ФУНКЦИОНИРОВАНИЯ СХЕМЫ</a:t>
            </a:r>
          </a:p>
        </p:txBody>
      </p:sp>
      <p:sp>
        <p:nvSpPr>
          <p:cNvPr id="207894" name="Text Box 22"/>
          <p:cNvSpPr txBox="1">
            <a:spLocks noChangeArrowheads="1"/>
          </p:cNvSpPr>
          <p:nvPr/>
        </p:nvSpPr>
        <p:spPr bwMode="auto">
          <a:xfrm>
            <a:off x="1908175" y="1125538"/>
            <a:ext cx="3240088" cy="2287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kumimoji="0" lang="ru-RU" sz="3200" b="1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задается либо таблицей истинности,</a:t>
            </a:r>
          </a:p>
        </p:txBody>
      </p:sp>
      <p:sp>
        <p:nvSpPr>
          <p:cNvPr id="207895" name="Text Box 23"/>
          <p:cNvSpPr txBox="1">
            <a:spLocks noChangeArrowheads="1"/>
          </p:cNvSpPr>
          <p:nvPr/>
        </p:nvSpPr>
        <p:spPr bwMode="auto">
          <a:xfrm>
            <a:off x="6516688" y="4437063"/>
            <a:ext cx="244792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FF00FF"/>
                </a:solidFill>
              </a:rPr>
              <a:t>У </a:t>
            </a:r>
            <a:r>
              <a:rPr lang="ru-RU" sz="3200" b="1"/>
              <a:t>= Х1</a:t>
            </a:r>
            <a:r>
              <a:rPr lang="en-US" sz="3200" b="1"/>
              <a:t>^</a:t>
            </a:r>
            <a:r>
              <a:rPr lang="ru-RU" sz="3200" b="1"/>
              <a:t>Х2</a:t>
            </a:r>
          </a:p>
          <a:p>
            <a:pPr>
              <a:spcBef>
                <a:spcPct val="50000"/>
              </a:spcBef>
            </a:pPr>
            <a:endParaRPr lang="ru-RU" sz="3200">
              <a:solidFill>
                <a:srgbClr val="FF00FF"/>
              </a:solidFill>
            </a:endParaRPr>
          </a:p>
        </p:txBody>
      </p:sp>
      <p:sp>
        <p:nvSpPr>
          <p:cNvPr id="207896" name="AutoShape 24"/>
          <p:cNvSpPr>
            <a:spLocks noChangeArrowheads="1"/>
          </p:cNvSpPr>
          <p:nvPr/>
        </p:nvSpPr>
        <p:spPr bwMode="auto">
          <a:xfrm>
            <a:off x="5076825" y="2636838"/>
            <a:ext cx="1366838" cy="215900"/>
          </a:xfrm>
          <a:prstGeom prst="curvedDownArrow">
            <a:avLst>
              <a:gd name="adj1" fmla="val 126618"/>
              <a:gd name="adj2" fmla="val 253235"/>
              <a:gd name="adj3" fmla="val 33333"/>
            </a:avLst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7897" name="AutoShape 25"/>
          <p:cNvSpPr>
            <a:spLocks noChangeArrowheads="1"/>
          </p:cNvSpPr>
          <p:nvPr/>
        </p:nvSpPr>
        <p:spPr bwMode="auto">
          <a:xfrm>
            <a:off x="5003800" y="5084763"/>
            <a:ext cx="2232025" cy="288925"/>
          </a:xfrm>
          <a:prstGeom prst="curvedUpArrow">
            <a:avLst>
              <a:gd name="adj1" fmla="val 154505"/>
              <a:gd name="adj2" fmla="val 309011"/>
              <a:gd name="adj3" fmla="val 33333"/>
            </a:avLst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7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7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0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07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93" grpId="0"/>
      <p:bldP spid="207894" grpId="0"/>
      <p:bldP spid="207895" grpId="0"/>
      <p:bldP spid="207896" grpId="0" animBg="1"/>
      <p:bldP spid="20789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20" name="Rectangle 4"/>
          <p:cNvSpPr>
            <a:spLocks noGrp="1" noChangeArrowheads="1"/>
          </p:cNvSpPr>
          <p:nvPr>
            <p:ph type="title"/>
          </p:nvPr>
        </p:nvSpPr>
        <p:spPr>
          <a:xfrm>
            <a:off x="1403350" y="1052513"/>
            <a:ext cx="7416800" cy="2808287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  <a:defRPr/>
            </a:pPr>
            <a:r>
              <a:rPr lang="ru-RU" sz="4000" b="1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ОСНОВНЫЕ ЛОГИЧЕСКИЕ ЭЛЕМЕНТЫ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5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2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1" name="Text Box 3" descr="Газетная бумага"/>
          <p:cNvSpPr txBox="1">
            <a:spLocks noChangeArrowheads="1"/>
          </p:cNvSpPr>
          <p:nvPr/>
        </p:nvSpPr>
        <p:spPr bwMode="auto">
          <a:xfrm>
            <a:off x="1835150" y="1484313"/>
            <a:ext cx="2879725" cy="504825"/>
          </a:xfrm>
          <a:prstGeom prst="rect">
            <a:avLst/>
          </a:prstGeom>
          <a:blipFill dpi="0" rotWithShape="1">
            <a:blip r:embed="rId2" cstate="email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200" b="1"/>
              <a:t>     </a:t>
            </a:r>
            <a:r>
              <a:rPr lang="ru-RU" sz="2800" b="1">
                <a:solidFill>
                  <a:srgbClr val="0000FF"/>
                </a:solidFill>
              </a:rPr>
              <a:t>УГО</a:t>
            </a:r>
          </a:p>
          <a:p>
            <a:pPr algn="ctr"/>
            <a:endParaRPr lang="ru-RU" sz="2800">
              <a:solidFill>
                <a:srgbClr val="0000FF"/>
              </a:solidFill>
            </a:endParaRPr>
          </a:p>
        </p:txBody>
      </p:sp>
      <p:grpSp>
        <p:nvGrpSpPr>
          <p:cNvPr id="217092" name="Group 4"/>
          <p:cNvGrpSpPr>
            <a:grpSpLocks/>
          </p:cNvGrpSpPr>
          <p:nvPr/>
        </p:nvGrpSpPr>
        <p:grpSpPr bwMode="auto">
          <a:xfrm>
            <a:off x="1835150" y="2276475"/>
            <a:ext cx="3097213" cy="1944688"/>
            <a:chOff x="1383" y="2432"/>
            <a:chExt cx="1179" cy="583"/>
          </a:xfrm>
        </p:grpSpPr>
        <p:sp>
          <p:nvSpPr>
            <p:cNvPr id="25623" name="Text Box 5" descr="Газетная бумага"/>
            <p:cNvSpPr txBox="1">
              <a:spLocks noChangeArrowheads="1"/>
            </p:cNvSpPr>
            <p:nvPr/>
          </p:nvSpPr>
          <p:spPr bwMode="auto">
            <a:xfrm>
              <a:off x="1775" y="2439"/>
              <a:ext cx="288" cy="576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571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400" b="1"/>
                <a:t>1</a:t>
              </a:r>
              <a:endParaRPr lang="ru-RU" sz="2400"/>
            </a:p>
          </p:txBody>
        </p:sp>
        <p:sp>
          <p:nvSpPr>
            <p:cNvPr id="25624" name="Line 6" descr="Газетная бумага"/>
            <p:cNvSpPr>
              <a:spLocks noChangeShapeType="1"/>
            </p:cNvSpPr>
            <p:nvPr/>
          </p:nvSpPr>
          <p:spPr bwMode="auto">
            <a:xfrm>
              <a:off x="1429" y="2669"/>
              <a:ext cx="346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25" name="Line 7" descr="Газетная бумага"/>
            <p:cNvSpPr>
              <a:spLocks noChangeShapeType="1"/>
            </p:cNvSpPr>
            <p:nvPr/>
          </p:nvSpPr>
          <p:spPr bwMode="auto">
            <a:xfrm>
              <a:off x="2063" y="2669"/>
              <a:ext cx="288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 type="oval" w="med" len="med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5626" name="Text Box 8" descr="Газетная бумага"/>
            <p:cNvSpPr txBox="1">
              <a:spLocks noChangeArrowheads="1"/>
            </p:cNvSpPr>
            <p:nvPr/>
          </p:nvSpPr>
          <p:spPr bwMode="auto">
            <a:xfrm>
              <a:off x="1383" y="2432"/>
              <a:ext cx="272" cy="110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571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 i="1"/>
                <a:t>Х</a:t>
              </a:r>
            </a:p>
          </p:txBody>
        </p:sp>
        <p:sp>
          <p:nvSpPr>
            <p:cNvPr id="25627" name="Text Box 9" descr="Газетная бумага"/>
            <p:cNvSpPr txBox="1">
              <a:spLocks noChangeArrowheads="1"/>
            </p:cNvSpPr>
            <p:nvPr/>
          </p:nvSpPr>
          <p:spPr bwMode="auto">
            <a:xfrm>
              <a:off x="2154" y="2432"/>
              <a:ext cx="408" cy="110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571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 i="1"/>
                <a:t>У</a:t>
              </a:r>
            </a:p>
          </p:txBody>
        </p:sp>
      </p:grpSp>
      <p:sp>
        <p:nvSpPr>
          <p:cNvPr id="217099" name="Text Box 11" descr="Газетная бумага"/>
          <p:cNvSpPr txBox="1">
            <a:spLocks noChangeArrowheads="1"/>
          </p:cNvSpPr>
          <p:nvPr/>
        </p:nvSpPr>
        <p:spPr bwMode="auto">
          <a:xfrm>
            <a:off x="5435600" y="1557338"/>
            <a:ext cx="3313113" cy="576262"/>
          </a:xfrm>
          <a:prstGeom prst="rect">
            <a:avLst/>
          </a:prstGeom>
          <a:blipFill dpi="0" rotWithShape="1">
            <a:blip r:embed="rId2" cstate="email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ru-RU" b="1">
                <a:solidFill>
                  <a:srgbClr val="0000FF"/>
                </a:solidFill>
              </a:rPr>
              <a:t>ТАБЛИЦА ИСТИННОСТИ</a:t>
            </a:r>
            <a:endParaRPr lang="ru-RU">
              <a:solidFill>
                <a:srgbClr val="0000FF"/>
              </a:solidFill>
            </a:endParaRPr>
          </a:p>
        </p:txBody>
      </p:sp>
      <p:graphicFrame>
        <p:nvGraphicFramePr>
          <p:cNvPr id="217100" name="Group 12"/>
          <p:cNvGraphicFramePr>
            <a:graphicFrameLocks noGrp="1"/>
          </p:cNvGraphicFramePr>
          <p:nvPr>
            <p:ph idx="1"/>
          </p:nvPr>
        </p:nvGraphicFramePr>
        <p:xfrm>
          <a:off x="5795963" y="2276475"/>
          <a:ext cx="2619375" cy="1395413"/>
        </p:xfrm>
        <a:graphic>
          <a:graphicData uri="http://schemas.openxmlformats.org/drawingml/2006/table">
            <a:tbl>
              <a:tblPr/>
              <a:tblGrid>
                <a:gridCol w="1309687"/>
                <a:gridCol w="1309688"/>
              </a:tblGrid>
              <a:tr h="4556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Х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Arial" charset="0"/>
                          <a:cs typeface="Arial" charset="0"/>
                        </a:rPr>
                        <a:t>У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7115" name="Rectangle 27"/>
          <p:cNvSpPr>
            <a:spLocks noChangeArrowheads="1"/>
          </p:cNvSpPr>
          <p:nvPr/>
        </p:nvSpPr>
        <p:spPr bwMode="auto">
          <a:xfrm>
            <a:off x="2195513" y="260350"/>
            <a:ext cx="60483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kumimoji="0" lang="ru-RU" sz="3200" b="1">
                <a:solidFill>
                  <a:srgbClr val="FF00FF"/>
                </a:solidFill>
              </a:rPr>
              <a:t>ЛОГИЧЕСКИЙ ЭЛЕМЕНТ  НЕ</a:t>
            </a:r>
          </a:p>
        </p:txBody>
      </p:sp>
      <p:grpSp>
        <p:nvGrpSpPr>
          <p:cNvPr id="217120" name="Group 32"/>
          <p:cNvGrpSpPr>
            <a:grpSpLocks/>
          </p:cNvGrpSpPr>
          <p:nvPr/>
        </p:nvGrpSpPr>
        <p:grpSpPr bwMode="auto">
          <a:xfrm>
            <a:off x="1979613" y="4652963"/>
            <a:ext cx="6480175" cy="1728787"/>
            <a:chOff x="1247" y="2931"/>
            <a:chExt cx="4082" cy="1089"/>
          </a:xfrm>
        </p:grpSpPr>
        <p:sp>
          <p:nvSpPr>
            <p:cNvPr id="25621" name="Text Box 10" descr="Газетная бумага"/>
            <p:cNvSpPr txBox="1">
              <a:spLocks noChangeArrowheads="1"/>
            </p:cNvSpPr>
            <p:nvPr/>
          </p:nvSpPr>
          <p:spPr bwMode="auto">
            <a:xfrm>
              <a:off x="1247" y="2931"/>
              <a:ext cx="4082" cy="1089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b="1">
                  <a:solidFill>
                    <a:srgbClr val="6600CC"/>
                  </a:solidFill>
                </a:rPr>
                <a:t>Функция  </a:t>
              </a:r>
              <a:r>
                <a:rPr lang="ru-RU" sz="2800" b="1">
                  <a:solidFill>
                    <a:srgbClr val="6600CC"/>
                  </a:solidFill>
                </a:rPr>
                <a:t>У= Х</a:t>
              </a:r>
            </a:p>
            <a:p>
              <a:pPr>
                <a:lnSpc>
                  <a:spcPct val="150000"/>
                </a:lnSpc>
              </a:pPr>
              <a:r>
                <a:rPr lang="ru-RU" sz="2800" b="1">
                  <a:solidFill>
                    <a:srgbClr val="6600CC"/>
                  </a:solidFill>
                </a:rPr>
                <a:t> </a:t>
              </a:r>
              <a:r>
                <a:rPr kumimoji="0" lang="ru-RU" b="1">
                  <a:solidFill>
                    <a:srgbClr val="6600CC"/>
                  </a:solidFill>
                </a:rPr>
                <a:t>Название функции: НЕ – отрицание</a:t>
              </a:r>
              <a:endParaRPr kumimoji="0" lang="ru-RU">
                <a:solidFill>
                  <a:srgbClr val="6600CC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kumimoji="0" lang="en-US" b="1">
                  <a:solidFill>
                    <a:srgbClr val="6600CC"/>
                  </a:solidFill>
                </a:rPr>
                <a:t>ОПЕРАЦИЯ - Инверсия </a:t>
              </a:r>
              <a:endParaRPr lang="ru-RU" sz="2800" b="1">
                <a:solidFill>
                  <a:srgbClr val="6600CC"/>
                </a:solidFill>
              </a:endParaRPr>
            </a:p>
          </p:txBody>
        </p:sp>
        <p:sp>
          <p:nvSpPr>
            <p:cNvPr id="25622" name="Line 28"/>
            <p:cNvSpPr>
              <a:spLocks noChangeShapeType="1"/>
            </p:cNvSpPr>
            <p:nvPr/>
          </p:nvSpPr>
          <p:spPr bwMode="auto">
            <a:xfrm>
              <a:off x="2381" y="2976"/>
              <a:ext cx="227" cy="0"/>
            </a:xfrm>
            <a:prstGeom prst="line">
              <a:avLst/>
            </a:prstGeom>
            <a:noFill/>
            <a:ln w="28575">
              <a:solidFill>
                <a:srgbClr val="6600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7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7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17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70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70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17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17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17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7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7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7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7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17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091" grpId="0" animBg="1"/>
      <p:bldP spid="21709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9" name="Text Box 3" descr="Газетная бумага"/>
          <p:cNvSpPr txBox="1">
            <a:spLocks noChangeArrowheads="1"/>
          </p:cNvSpPr>
          <p:nvPr/>
        </p:nvSpPr>
        <p:spPr bwMode="auto">
          <a:xfrm>
            <a:off x="1763713" y="1484313"/>
            <a:ext cx="2879725" cy="504825"/>
          </a:xfrm>
          <a:prstGeom prst="rect">
            <a:avLst/>
          </a:prstGeom>
          <a:blipFill dpi="0" rotWithShape="1">
            <a:blip r:embed="rId2" cstate="email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200" b="1"/>
              <a:t>     </a:t>
            </a:r>
            <a:r>
              <a:rPr lang="ru-RU" sz="2800" b="1">
                <a:solidFill>
                  <a:srgbClr val="0000FF"/>
                </a:solidFill>
              </a:rPr>
              <a:t>УГО</a:t>
            </a:r>
          </a:p>
          <a:p>
            <a:pPr algn="ctr"/>
            <a:endParaRPr lang="ru-RU" sz="2800">
              <a:solidFill>
                <a:srgbClr val="0000FF"/>
              </a:solidFill>
            </a:endParaRPr>
          </a:p>
        </p:txBody>
      </p:sp>
      <p:sp>
        <p:nvSpPr>
          <p:cNvPr id="219146" name="Text Box 10" descr="Газетная бумага"/>
          <p:cNvSpPr txBox="1">
            <a:spLocks noChangeArrowheads="1"/>
          </p:cNvSpPr>
          <p:nvPr/>
        </p:nvSpPr>
        <p:spPr bwMode="auto">
          <a:xfrm>
            <a:off x="5508625" y="1700213"/>
            <a:ext cx="3313113" cy="576262"/>
          </a:xfrm>
          <a:prstGeom prst="rect">
            <a:avLst/>
          </a:prstGeom>
          <a:blipFill dpi="0" rotWithShape="1">
            <a:blip r:embed="rId2" cstate="email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ru-RU" b="1">
                <a:solidFill>
                  <a:srgbClr val="0000FF"/>
                </a:solidFill>
              </a:rPr>
              <a:t>ТАБЛИЦА ИСТИННОСТИ</a:t>
            </a:r>
            <a:endParaRPr lang="ru-RU">
              <a:solidFill>
                <a:srgbClr val="0000FF"/>
              </a:solidFill>
            </a:endParaRPr>
          </a:p>
        </p:txBody>
      </p:sp>
      <p:sp>
        <p:nvSpPr>
          <p:cNvPr id="219162" name="Rectangle 26"/>
          <p:cNvSpPr>
            <a:spLocks noChangeArrowheads="1"/>
          </p:cNvSpPr>
          <p:nvPr/>
        </p:nvSpPr>
        <p:spPr bwMode="auto">
          <a:xfrm>
            <a:off x="2555875" y="333375"/>
            <a:ext cx="6048375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kumimoji="0" lang="ru-RU" sz="3200" b="1">
                <a:solidFill>
                  <a:srgbClr val="FF00FF"/>
                </a:solidFill>
              </a:rPr>
              <a:t>ЛОГИЧЕСКИЙ ЭЛЕМЕНТ  И</a:t>
            </a:r>
          </a:p>
        </p:txBody>
      </p:sp>
      <p:sp>
        <p:nvSpPr>
          <p:cNvPr id="219164" name="Text Box 28" descr="Газетная бумага"/>
          <p:cNvSpPr txBox="1">
            <a:spLocks noChangeArrowheads="1"/>
          </p:cNvSpPr>
          <p:nvPr/>
        </p:nvSpPr>
        <p:spPr bwMode="auto">
          <a:xfrm>
            <a:off x="1763713" y="4581525"/>
            <a:ext cx="6337300" cy="1943100"/>
          </a:xfrm>
          <a:prstGeom prst="rect">
            <a:avLst/>
          </a:prstGeom>
          <a:blipFill dpi="0" rotWithShape="1">
            <a:blip r:embed="rId2" cstate="email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1200"/>
              </a:spcBef>
              <a:spcAft>
                <a:spcPts val="300"/>
              </a:spcAft>
            </a:pPr>
            <a:r>
              <a:rPr lang="ru-RU" sz="2000" b="1">
                <a:solidFill>
                  <a:srgbClr val="6600CC"/>
                </a:solidFill>
              </a:rPr>
              <a:t>Функция </a:t>
            </a:r>
          </a:p>
          <a:p>
            <a:r>
              <a:rPr lang="ru-RU" sz="2000" b="1">
                <a:solidFill>
                  <a:srgbClr val="6600CC"/>
                </a:solidFill>
              </a:rPr>
              <a:t> </a:t>
            </a:r>
            <a:r>
              <a:rPr lang="ru-RU" sz="2800" b="1">
                <a:solidFill>
                  <a:srgbClr val="6600CC"/>
                </a:solidFill>
              </a:rPr>
              <a:t>У= Х1*Х2</a:t>
            </a:r>
          </a:p>
          <a:p>
            <a:r>
              <a:rPr lang="ru-RU" sz="2800" b="1">
                <a:solidFill>
                  <a:srgbClr val="6600CC"/>
                </a:solidFill>
              </a:rPr>
              <a:t>У = Х1</a:t>
            </a:r>
            <a:r>
              <a:rPr lang="en-US" sz="2800" b="1">
                <a:solidFill>
                  <a:srgbClr val="6600CC"/>
                </a:solidFill>
                <a:cs typeface="Arial" charset="0"/>
              </a:rPr>
              <a:t>^</a:t>
            </a:r>
            <a:r>
              <a:rPr lang="ru-RU" sz="2800" b="1">
                <a:solidFill>
                  <a:srgbClr val="6600CC"/>
                </a:solidFill>
              </a:rPr>
              <a:t>Х2</a:t>
            </a:r>
          </a:p>
          <a:p>
            <a:r>
              <a:rPr kumimoji="0" lang="ru-RU" b="1" i="1">
                <a:solidFill>
                  <a:srgbClr val="6600CC"/>
                </a:solidFill>
              </a:rPr>
              <a:t>Название функции: И – умножение</a:t>
            </a:r>
            <a:endParaRPr kumimoji="0" lang="ru-RU">
              <a:solidFill>
                <a:srgbClr val="6600CC"/>
              </a:solidFill>
            </a:endParaRPr>
          </a:p>
          <a:p>
            <a:r>
              <a:rPr kumimoji="0" lang="en-US" b="1" i="1">
                <a:solidFill>
                  <a:srgbClr val="6600CC"/>
                </a:solidFill>
              </a:rPr>
              <a:t>ОПЕРАЦИЯ - </a:t>
            </a:r>
            <a:r>
              <a:rPr kumimoji="0" lang="ru-RU" b="1" i="1">
                <a:solidFill>
                  <a:srgbClr val="6600CC"/>
                </a:solidFill>
              </a:rPr>
              <a:t>Конъюнкция</a:t>
            </a:r>
            <a:r>
              <a:rPr kumimoji="0" lang="ru-RU">
                <a:solidFill>
                  <a:srgbClr val="6600CC"/>
                </a:solidFill>
              </a:rPr>
              <a:t> </a:t>
            </a:r>
            <a:r>
              <a:rPr kumimoji="0" lang="ru-RU" b="1" i="1">
                <a:solidFill>
                  <a:srgbClr val="6600CC"/>
                </a:solidFill>
              </a:rPr>
              <a:t> </a:t>
            </a:r>
            <a:r>
              <a:rPr kumimoji="0" lang="ru-RU" b="1" i="1">
                <a:solidFill>
                  <a:srgbClr val="6600CC"/>
                </a:solidFill>
                <a:sym typeface="Symbol" pitchFamily="18" charset="2"/>
              </a:rPr>
              <a:t></a:t>
            </a:r>
            <a:r>
              <a:rPr kumimoji="0" lang="ru-RU" b="1" i="1">
                <a:solidFill>
                  <a:srgbClr val="6600CC"/>
                </a:solidFill>
              </a:rPr>
              <a:t> , *</a:t>
            </a:r>
            <a:endParaRPr lang="ru-RU" b="1"/>
          </a:p>
        </p:txBody>
      </p:sp>
      <p:graphicFrame>
        <p:nvGraphicFramePr>
          <p:cNvPr id="219270" name="Group 134"/>
          <p:cNvGraphicFramePr>
            <a:graphicFrameLocks noGrp="1"/>
          </p:cNvGraphicFramePr>
          <p:nvPr>
            <p:ph sz="half" idx="2"/>
          </p:nvPr>
        </p:nvGraphicFramePr>
        <p:xfrm>
          <a:off x="6011863" y="2276475"/>
          <a:ext cx="2735262" cy="2100263"/>
        </p:xfrm>
        <a:graphic>
          <a:graphicData uri="http://schemas.openxmlformats.org/drawingml/2006/table">
            <a:tbl>
              <a:tblPr/>
              <a:tblGrid>
                <a:gridCol w="833437"/>
                <a:gridCol w="1020763"/>
                <a:gridCol w="881062"/>
              </a:tblGrid>
              <a:tr h="39636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Х1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Х2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У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99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75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99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167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19273" name="Group 137"/>
          <p:cNvGrpSpPr>
            <a:grpSpLocks/>
          </p:cNvGrpSpPr>
          <p:nvPr/>
        </p:nvGrpSpPr>
        <p:grpSpPr bwMode="auto">
          <a:xfrm>
            <a:off x="1763713" y="2133600"/>
            <a:ext cx="2808287" cy="1920875"/>
            <a:chOff x="1111" y="1344"/>
            <a:chExt cx="1769" cy="1210"/>
          </a:xfrm>
        </p:grpSpPr>
        <p:sp>
          <p:nvSpPr>
            <p:cNvPr id="26657" name="Text Box 5" descr="Газетная бумага"/>
            <p:cNvSpPr txBox="1">
              <a:spLocks noChangeArrowheads="1"/>
            </p:cNvSpPr>
            <p:nvPr/>
          </p:nvSpPr>
          <p:spPr bwMode="auto">
            <a:xfrm>
              <a:off x="1760" y="1344"/>
              <a:ext cx="476" cy="1210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571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3200" b="1">
                  <a:sym typeface="Symbol" pitchFamily="18" charset="2"/>
                </a:rPr>
                <a:t></a:t>
              </a:r>
            </a:p>
          </p:txBody>
        </p:sp>
        <p:sp>
          <p:nvSpPr>
            <p:cNvPr id="26658" name="Line 6" descr="Газетная бумага"/>
            <p:cNvSpPr>
              <a:spLocks noChangeShapeType="1"/>
            </p:cNvSpPr>
            <p:nvPr/>
          </p:nvSpPr>
          <p:spPr bwMode="auto">
            <a:xfrm>
              <a:off x="1187" y="1715"/>
              <a:ext cx="573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59" name="Line 7" descr="Газетная бумага"/>
            <p:cNvSpPr>
              <a:spLocks noChangeShapeType="1"/>
            </p:cNvSpPr>
            <p:nvPr/>
          </p:nvSpPr>
          <p:spPr bwMode="auto">
            <a:xfrm>
              <a:off x="2245" y="1964"/>
              <a:ext cx="477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60" name="Text Box 8" descr="Газетная бумага"/>
            <p:cNvSpPr txBox="1">
              <a:spLocks noChangeArrowheads="1"/>
            </p:cNvSpPr>
            <p:nvPr/>
          </p:nvSpPr>
          <p:spPr bwMode="auto">
            <a:xfrm>
              <a:off x="1111" y="1434"/>
              <a:ext cx="450" cy="231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571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 i="1"/>
                <a:t>Х1</a:t>
              </a:r>
            </a:p>
          </p:txBody>
        </p:sp>
        <p:sp>
          <p:nvSpPr>
            <p:cNvPr id="26661" name="Text Box 9" descr="Газетная бумага"/>
            <p:cNvSpPr txBox="1">
              <a:spLocks noChangeArrowheads="1"/>
            </p:cNvSpPr>
            <p:nvPr/>
          </p:nvSpPr>
          <p:spPr bwMode="auto">
            <a:xfrm>
              <a:off x="2426" y="1692"/>
              <a:ext cx="454" cy="231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571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 i="1"/>
                <a:t>   У</a:t>
              </a:r>
            </a:p>
          </p:txBody>
        </p:sp>
        <p:sp>
          <p:nvSpPr>
            <p:cNvPr id="26662" name="Text Box 31" descr="Газетная бумага"/>
            <p:cNvSpPr txBox="1">
              <a:spLocks noChangeArrowheads="1"/>
            </p:cNvSpPr>
            <p:nvPr/>
          </p:nvSpPr>
          <p:spPr bwMode="auto">
            <a:xfrm>
              <a:off x="1111" y="1888"/>
              <a:ext cx="450" cy="231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571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 i="1"/>
                <a:t>Х2</a:t>
              </a:r>
            </a:p>
          </p:txBody>
        </p:sp>
        <p:sp>
          <p:nvSpPr>
            <p:cNvPr id="26663" name="Line 136"/>
            <p:cNvSpPr>
              <a:spLocks noChangeShapeType="1"/>
            </p:cNvSpPr>
            <p:nvPr/>
          </p:nvSpPr>
          <p:spPr bwMode="auto">
            <a:xfrm>
              <a:off x="1202" y="2251"/>
              <a:ext cx="54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9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9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19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19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19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19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19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9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1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9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9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19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139" grpId="0" animBg="1"/>
      <p:bldP spid="219146" grpId="0" animBg="1"/>
      <p:bldP spid="21916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1" name="Text Box 3" descr="Газетная бумага"/>
          <p:cNvSpPr txBox="1">
            <a:spLocks noChangeArrowheads="1"/>
          </p:cNvSpPr>
          <p:nvPr/>
        </p:nvSpPr>
        <p:spPr bwMode="auto">
          <a:xfrm>
            <a:off x="1835150" y="1557338"/>
            <a:ext cx="2879725" cy="504825"/>
          </a:xfrm>
          <a:prstGeom prst="rect">
            <a:avLst/>
          </a:prstGeom>
          <a:blipFill dpi="0" rotWithShape="1">
            <a:blip r:embed="rId2" cstate="email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200" b="1"/>
              <a:t>     </a:t>
            </a:r>
            <a:r>
              <a:rPr lang="ru-RU" sz="2800" b="1">
                <a:solidFill>
                  <a:srgbClr val="0000FF"/>
                </a:solidFill>
              </a:rPr>
              <a:t>УГО</a:t>
            </a:r>
          </a:p>
          <a:p>
            <a:pPr algn="ctr"/>
            <a:endParaRPr lang="ru-RU" sz="2800">
              <a:solidFill>
                <a:srgbClr val="0000FF"/>
              </a:solidFill>
            </a:endParaRPr>
          </a:p>
        </p:txBody>
      </p:sp>
      <p:sp>
        <p:nvSpPr>
          <p:cNvPr id="222212" name="Text Box 4" descr="Газетная бумага"/>
          <p:cNvSpPr txBox="1">
            <a:spLocks noChangeArrowheads="1"/>
          </p:cNvSpPr>
          <p:nvPr/>
        </p:nvSpPr>
        <p:spPr bwMode="auto">
          <a:xfrm>
            <a:off x="5435600" y="1628775"/>
            <a:ext cx="3313113" cy="576263"/>
          </a:xfrm>
          <a:prstGeom prst="rect">
            <a:avLst/>
          </a:prstGeom>
          <a:blipFill dpi="0" rotWithShape="1">
            <a:blip r:embed="rId2" cstate="email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ru-RU" b="1">
                <a:solidFill>
                  <a:srgbClr val="0000FF"/>
                </a:solidFill>
              </a:rPr>
              <a:t>ТАБЛИЦА ИСТИННОСТИ</a:t>
            </a:r>
            <a:endParaRPr lang="ru-RU">
              <a:solidFill>
                <a:srgbClr val="0000FF"/>
              </a:solidFill>
            </a:endParaRPr>
          </a:p>
        </p:txBody>
      </p:sp>
      <p:sp>
        <p:nvSpPr>
          <p:cNvPr id="222214" name="Rectangle 6"/>
          <p:cNvSpPr>
            <a:spLocks noChangeArrowheads="1"/>
          </p:cNvSpPr>
          <p:nvPr/>
        </p:nvSpPr>
        <p:spPr bwMode="auto">
          <a:xfrm>
            <a:off x="1692275" y="476250"/>
            <a:ext cx="6767513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>
              <a:defRPr/>
            </a:pPr>
            <a:r>
              <a:rPr kumimoji="0" lang="ru-RU" sz="32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ЛОГИЧЕСКИЙ ЭЛЕМЕНТ  ИЛИ</a:t>
            </a:r>
          </a:p>
        </p:txBody>
      </p:sp>
      <p:sp>
        <p:nvSpPr>
          <p:cNvPr id="222215" name="Text Box 7"/>
          <p:cNvSpPr txBox="1">
            <a:spLocks noChangeArrowheads="1"/>
          </p:cNvSpPr>
          <p:nvPr/>
        </p:nvSpPr>
        <p:spPr bwMode="auto">
          <a:xfrm>
            <a:off x="1692275" y="4652963"/>
            <a:ext cx="7056438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1200"/>
              </a:spcBef>
              <a:spcAft>
                <a:spcPts val="300"/>
              </a:spcAft>
            </a:pPr>
            <a:r>
              <a:rPr lang="ru-RU" sz="2000" b="1">
                <a:solidFill>
                  <a:srgbClr val="6600CC"/>
                </a:solidFill>
              </a:rPr>
              <a:t>Функция </a:t>
            </a:r>
          </a:p>
          <a:p>
            <a:r>
              <a:rPr lang="ru-RU" sz="2000" b="1">
                <a:solidFill>
                  <a:srgbClr val="6600CC"/>
                </a:solidFill>
              </a:rPr>
              <a:t> </a:t>
            </a:r>
            <a:r>
              <a:rPr lang="ru-RU" sz="2800" b="1">
                <a:solidFill>
                  <a:srgbClr val="6600CC"/>
                </a:solidFill>
              </a:rPr>
              <a:t>У= Х1+Х2</a:t>
            </a:r>
          </a:p>
          <a:p>
            <a:r>
              <a:rPr lang="ru-RU" sz="2800" b="1">
                <a:solidFill>
                  <a:srgbClr val="6600CC"/>
                </a:solidFill>
              </a:rPr>
              <a:t>У = Х1</a:t>
            </a:r>
            <a:r>
              <a:rPr lang="en-US" sz="3200" b="1">
                <a:solidFill>
                  <a:srgbClr val="6600CC"/>
                </a:solidFill>
                <a:cs typeface="Arial" charset="0"/>
              </a:rPr>
              <a:t>v</a:t>
            </a:r>
            <a:r>
              <a:rPr lang="ru-RU" sz="2800" b="1">
                <a:solidFill>
                  <a:srgbClr val="6600CC"/>
                </a:solidFill>
              </a:rPr>
              <a:t>Х2</a:t>
            </a:r>
          </a:p>
          <a:p>
            <a:r>
              <a:rPr kumimoji="0" lang="ru-RU" b="1" i="1">
                <a:solidFill>
                  <a:srgbClr val="6600CC"/>
                </a:solidFill>
              </a:rPr>
              <a:t>Название функции: ИЛИ – сложение</a:t>
            </a:r>
            <a:endParaRPr kumimoji="0" lang="ru-RU">
              <a:solidFill>
                <a:srgbClr val="6600CC"/>
              </a:solidFill>
            </a:endParaRPr>
          </a:p>
          <a:p>
            <a:r>
              <a:rPr kumimoji="0" lang="en-US" b="1" i="1">
                <a:solidFill>
                  <a:srgbClr val="6600CC"/>
                </a:solidFill>
              </a:rPr>
              <a:t>ОПЕРАЦИЯ – </a:t>
            </a:r>
            <a:r>
              <a:rPr kumimoji="0" lang="ru-RU" b="1" i="1">
                <a:solidFill>
                  <a:srgbClr val="6600CC"/>
                </a:solidFill>
              </a:rPr>
              <a:t>Дизъюнкция </a:t>
            </a:r>
            <a:r>
              <a:rPr lang="en-US" b="1">
                <a:solidFill>
                  <a:srgbClr val="6600CC"/>
                </a:solidFill>
              </a:rPr>
              <a:t>v</a:t>
            </a:r>
            <a:r>
              <a:rPr kumimoji="0" lang="ru-RU">
                <a:solidFill>
                  <a:srgbClr val="6600CC"/>
                </a:solidFill>
              </a:rPr>
              <a:t> </a:t>
            </a:r>
            <a:r>
              <a:rPr kumimoji="0" lang="ru-RU" b="1" i="1">
                <a:solidFill>
                  <a:srgbClr val="6600CC"/>
                </a:solidFill>
              </a:rPr>
              <a:t>, *</a:t>
            </a:r>
            <a:endParaRPr kumimoji="0" lang="en-US" b="1" i="1">
              <a:solidFill>
                <a:srgbClr val="6600CC"/>
              </a:solidFill>
            </a:endParaRPr>
          </a:p>
          <a:p>
            <a:endParaRPr lang="ru-RU" b="1"/>
          </a:p>
        </p:txBody>
      </p:sp>
      <p:grpSp>
        <p:nvGrpSpPr>
          <p:cNvPr id="222251" name="Group 43"/>
          <p:cNvGrpSpPr>
            <a:grpSpLocks/>
          </p:cNvGrpSpPr>
          <p:nvPr/>
        </p:nvGrpSpPr>
        <p:grpSpPr bwMode="auto">
          <a:xfrm>
            <a:off x="1908175" y="2300288"/>
            <a:ext cx="2808288" cy="1920875"/>
            <a:chOff x="1202" y="1449"/>
            <a:chExt cx="1769" cy="1210"/>
          </a:xfrm>
        </p:grpSpPr>
        <p:sp>
          <p:nvSpPr>
            <p:cNvPr id="27681" name="Text Box 9" descr="Газетная бумага"/>
            <p:cNvSpPr txBox="1">
              <a:spLocks noChangeArrowheads="1"/>
            </p:cNvSpPr>
            <p:nvPr/>
          </p:nvSpPr>
          <p:spPr bwMode="auto">
            <a:xfrm>
              <a:off x="1851" y="1449"/>
              <a:ext cx="476" cy="1210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571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3200" b="1">
                  <a:sym typeface="Symbol" pitchFamily="18" charset="2"/>
                </a:rPr>
                <a:t>1</a:t>
              </a:r>
            </a:p>
          </p:txBody>
        </p:sp>
        <p:sp>
          <p:nvSpPr>
            <p:cNvPr id="27682" name="Line 10" descr="Газетная бумага"/>
            <p:cNvSpPr>
              <a:spLocks noChangeShapeType="1"/>
            </p:cNvSpPr>
            <p:nvPr/>
          </p:nvSpPr>
          <p:spPr bwMode="auto">
            <a:xfrm>
              <a:off x="1292" y="1888"/>
              <a:ext cx="573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83" name="Line 11" descr="Газетная бумага"/>
            <p:cNvSpPr>
              <a:spLocks noChangeShapeType="1"/>
            </p:cNvSpPr>
            <p:nvPr/>
          </p:nvSpPr>
          <p:spPr bwMode="auto">
            <a:xfrm>
              <a:off x="2336" y="2069"/>
              <a:ext cx="477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84" name="Text Box 12" descr="Газетная бумага"/>
            <p:cNvSpPr txBox="1">
              <a:spLocks noChangeArrowheads="1"/>
            </p:cNvSpPr>
            <p:nvPr/>
          </p:nvSpPr>
          <p:spPr bwMode="auto">
            <a:xfrm>
              <a:off x="1202" y="1616"/>
              <a:ext cx="450" cy="231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571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 i="1"/>
                <a:t>Х1</a:t>
              </a:r>
            </a:p>
          </p:txBody>
        </p:sp>
        <p:sp>
          <p:nvSpPr>
            <p:cNvPr id="27685" name="Text Box 13" descr="Газетная бумага"/>
            <p:cNvSpPr txBox="1">
              <a:spLocks noChangeArrowheads="1"/>
            </p:cNvSpPr>
            <p:nvPr/>
          </p:nvSpPr>
          <p:spPr bwMode="auto">
            <a:xfrm>
              <a:off x="2517" y="1797"/>
              <a:ext cx="454" cy="231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571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 i="1"/>
                <a:t>   У</a:t>
              </a:r>
            </a:p>
          </p:txBody>
        </p:sp>
        <p:sp>
          <p:nvSpPr>
            <p:cNvPr id="27686" name="Line 14" descr="Газетная бумага"/>
            <p:cNvSpPr>
              <a:spLocks noChangeShapeType="1"/>
            </p:cNvSpPr>
            <p:nvPr/>
          </p:nvSpPr>
          <p:spPr bwMode="auto">
            <a:xfrm flipV="1">
              <a:off x="1300" y="2387"/>
              <a:ext cx="523" cy="2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687" name="Text Box 15" descr="Газетная бумага"/>
            <p:cNvSpPr txBox="1">
              <a:spLocks noChangeArrowheads="1"/>
            </p:cNvSpPr>
            <p:nvPr/>
          </p:nvSpPr>
          <p:spPr bwMode="auto">
            <a:xfrm>
              <a:off x="1202" y="2115"/>
              <a:ext cx="450" cy="231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571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 i="1"/>
                <a:t>Х2</a:t>
              </a:r>
            </a:p>
          </p:txBody>
        </p:sp>
      </p:grpSp>
      <p:graphicFrame>
        <p:nvGraphicFramePr>
          <p:cNvPr id="222224" name="Group 16"/>
          <p:cNvGraphicFramePr>
            <a:graphicFrameLocks noGrp="1"/>
          </p:cNvGraphicFramePr>
          <p:nvPr>
            <p:ph sz="half" idx="2"/>
          </p:nvPr>
        </p:nvGraphicFramePr>
        <p:xfrm>
          <a:off x="5651500" y="2276475"/>
          <a:ext cx="2735263" cy="2100263"/>
        </p:xfrm>
        <a:graphic>
          <a:graphicData uri="http://schemas.openxmlformats.org/drawingml/2006/table">
            <a:tbl>
              <a:tblPr/>
              <a:tblGrid>
                <a:gridCol w="833438"/>
                <a:gridCol w="1020762"/>
                <a:gridCol w="881063"/>
              </a:tblGrid>
              <a:tr h="39636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Х1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Х2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У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99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75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99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167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2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2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222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22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22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22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2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2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22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2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2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22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11" grpId="0" animBg="1"/>
      <p:bldP spid="222212" grpId="0" animBg="1"/>
      <p:bldP spid="22221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3" name="Text Box 3" descr="Газетная бумага"/>
          <p:cNvSpPr txBox="1">
            <a:spLocks noChangeArrowheads="1"/>
          </p:cNvSpPr>
          <p:nvPr/>
        </p:nvSpPr>
        <p:spPr bwMode="auto">
          <a:xfrm>
            <a:off x="1619250" y="1412875"/>
            <a:ext cx="2879725" cy="504825"/>
          </a:xfrm>
          <a:prstGeom prst="rect">
            <a:avLst/>
          </a:prstGeom>
          <a:blipFill dpi="0" rotWithShape="1">
            <a:blip r:embed="rId2" cstate="email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200" b="1"/>
              <a:t>     </a:t>
            </a:r>
            <a:r>
              <a:rPr lang="ru-RU" sz="2800" b="1">
                <a:solidFill>
                  <a:srgbClr val="0000FF"/>
                </a:solidFill>
              </a:rPr>
              <a:t>УГО</a:t>
            </a:r>
          </a:p>
          <a:p>
            <a:pPr algn="ctr"/>
            <a:endParaRPr lang="ru-RU" sz="2800">
              <a:solidFill>
                <a:srgbClr val="0000FF"/>
              </a:solidFill>
            </a:endParaRPr>
          </a:p>
        </p:txBody>
      </p:sp>
      <p:sp>
        <p:nvSpPr>
          <p:cNvPr id="225284" name="Text Box 4" descr="Газетная бумага"/>
          <p:cNvSpPr txBox="1">
            <a:spLocks noChangeArrowheads="1"/>
          </p:cNvSpPr>
          <p:nvPr/>
        </p:nvSpPr>
        <p:spPr bwMode="auto">
          <a:xfrm>
            <a:off x="5580063" y="1628775"/>
            <a:ext cx="3313112" cy="576263"/>
          </a:xfrm>
          <a:prstGeom prst="rect">
            <a:avLst/>
          </a:prstGeom>
          <a:blipFill dpi="0" rotWithShape="1">
            <a:blip r:embed="rId2" cstate="email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ru-RU" b="1">
                <a:solidFill>
                  <a:srgbClr val="0000FF"/>
                </a:solidFill>
              </a:rPr>
              <a:t>ТАБЛИЦА ИСТИННОСТИ</a:t>
            </a:r>
            <a:endParaRPr lang="ru-RU">
              <a:solidFill>
                <a:srgbClr val="0000FF"/>
              </a:solidFill>
            </a:endParaRPr>
          </a:p>
        </p:txBody>
      </p:sp>
      <p:sp>
        <p:nvSpPr>
          <p:cNvPr id="225285" name="Rectangle 5"/>
          <p:cNvSpPr>
            <a:spLocks noChangeArrowheads="1"/>
          </p:cNvSpPr>
          <p:nvPr/>
        </p:nvSpPr>
        <p:spPr bwMode="auto">
          <a:xfrm>
            <a:off x="5076825" y="5516563"/>
            <a:ext cx="3494088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bIns="0" anchor="ctr">
            <a:spAutoFit/>
          </a:bodyPr>
          <a:lstStyle/>
          <a:p>
            <a:pPr algn="ctr">
              <a:tabLst>
                <a:tab pos="0" algn="l"/>
              </a:tabLst>
            </a:pPr>
            <a:r>
              <a:rPr kumimoji="0" lang="ru-RU" sz="2000" b="1" i="1">
                <a:solidFill>
                  <a:srgbClr val="6600CC"/>
                </a:solidFill>
              </a:rPr>
              <a:t>Название функции: И - НЕ</a:t>
            </a:r>
            <a:endParaRPr kumimoji="0" lang="en-US" sz="2400" b="1" i="1">
              <a:solidFill>
                <a:srgbClr val="6600CC"/>
              </a:solidFill>
            </a:endParaRPr>
          </a:p>
        </p:txBody>
      </p:sp>
      <p:sp>
        <p:nvSpPr>
          <p:cNvPr id="225286" name="Rectangle 6"/>
          <p:cNvSpPr>
            <a:spLocks noChangeArrowheads="1"/>
          </p:cNvSpPr>
          <p:nvPr/>
        </p:nvSpPr>
        <p:spPr bwMode="auto">
          <a:xfrm>
            <a:off x="1908175" y="404813"/>
            <a:ext cx="6911975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kumimoji="0" lang="ru-RU" sz="3200" b="1">
                <a:solidFill>
                  <a:srgbClr val="FF00FF"/>
                </a:solidFill>
              </a:rPr>
              <a:t>ЛОГИЧЕСКИЙ ЭЛЕМЕНТ  И - НЕ</a:t>
            </a:r>
          </a:p>
        </p:txBody>
      </p:sp>
      <p:grpSp>
        <p:nvGrpSpPr>
          <p:cNvPr id="225329" name="Group 49"/>
          <p:cNvGrpSpPr>
            <a:grpSpLocks/>
          </p:cNvGrpSpPr>
          <p:nvPr/>
        </p:nvGrpSpPr>
        <p:grpSpPr bwMode="auto">
          <a:xfrm>
            <a:off x="1763713" y="2133600"/>
            <a:ext cx="2879725" cy="1920875"/>
            <a:chOff x="1111" y="1344"/>
            <a:chExt cx="1814" cy="1210"/>
          </a:xfrm>
        </p:grpSpPr>
        <p:sp>
          <p:nvSpPr>
            <p:cNvPr id="28710" name="Text Box 9" descr="Газетная бумага"/>
            <p:cNvSpPr txBox="1">
              <a:spLocks noChangeArrowheads="1"/>
            </p:cNvSpPr>
            <p:nvPr/>
          </p:nvSpPr>
          <p:spPr bwMode="auto">
            <a:xfrm>
              <a:off x="1805" y="1344"/>
              <a:ext cx="476" cy="1210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571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3200" b="1">
                  <a:sym typeface="Symbol" pitchFamily="18" charset="2"/>
                </a:rPr>
                <a:t></a:t>
              </a:r>
            </a:p>
          </p:txBody>
        </p:sp>
        <p:sp>
          <p:nvSpPr>
            <p:cNvPr id="28711" name="Line 10" descr="Газетная бумага"/>
            <p:cNvSpPr>
              <a:spLocks noChangeShapeType="1"/>
            </p:cNvSpPr>
            <p:nvPr/>
          </p:nvSpPr>
          <p:spPr bwMode="auto">
            <a:xfrm>
              <a:off x="1232" y="1715"/>
              <a:ext cx="573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712" name="Line 11" descr="Газетная бумага"/>
            <p:cNvSpPr>
              <a:spLocks noChangeShapeType="1"/>
            </p:cNvSpPr>
            <p:nvPr/>
          </p:nvSpPr>
          <p:spPr bwMode="auto">
            <a:xfrm>
              <a:off x="2290" y="1964"/>
              <a:ext cx="477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 type="oval" w="med" len="med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713" name="Text Box 12" descr="Газетная бумага"/>
            <p:cNvSpPr txBox="1">
              <a:spLocks noChangeArrowheads="1"/>
            </p:cNvSpPr>
            <p:nvPr/>
          </p:nvSpPr>
          <p:spPr bwMode="auto">
            <a:xfrm>
              <a:off x="1156" y="1434"/>
              <a:ext cx="450" cy="231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571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 i="1"/>
                <a:t>Х1</a:t>
              </a:r>
            </a:p>
          </p:txBody>
        </p:sp>
        <p:sp>
          <p:nvSpPr>
            <p:cNvPr id="28714" name="Text Box 13" descr="Газетная бумага"/>
            <p:cNvSpPr txBox="1">
              <a:spLocks noChangeArrowheads="1"/>
            </p:cNvSpPr>
            <p:nvPr/>
          </p:nvSpPr>
          <p:spPr bwMode="auto">
            <a:xfrm>
              <a:off x="2471" y="1692"/>
              <a:ext cx="454" cy="231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571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 i="1"/>
                <a:t>   У</a:t>
              </a:r>
            </a:p>
          </p:txBody>
        </p:sp>
        <p:sp>
          <p:nvSpPr>
            <p:cNvPr id="28715" name="Line 14" descr="Газетная бумага"/>
            <p:cNvSpPr>
              <a:spLocks noChangeShapeType="1"/>
            </p:cNvSpPr>
            <p:nvPr/>
          </p:nvSpPr>
          <p:spPr bwMode="auto">
            <a:xfrm flipV="1">
              <a:off x="1246" y="2234"/>
              <a:ext cx="523" cy="2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716" name="Text Box 15" descr="Газетная бумага"/>
            <p:cNvSpPr txBox="1">
              <a:spLocks noChangeArrowheads="1"/>
            </p:cNvSpPr>
            <p:nvPr/>
          </p:nvSpPr>
          <p:spPr bwMode="auto">
            <a:xfrm>
              <a:off x="1111" y="1979"/>
              <a:ext cx="450" cy="231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571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 i="1"/>
                <a:t>Х2</a:t>
              </a:r>
            </a:p>
          </p:txBody>
        </p:sp>
      </p:grpSp>
      <p:graphicFrame>
        <p:nvGraphicFramePr>
          <p:cNvPr id="225296" name="Group 16"/>
          <p:cNvGraphicFramePr>
            <a:graphicFrameLocks noGrp="1"/>
          </p:cNvGraphicFramePr>
          <p:nvPr>
            <p:ph sz="half" idx="2"/>
          </p:nvPr>
        </p:nvGraphicFramePr>
        <p:xfrm>
          <a:off x="5867400" y="2205038"/>
          <a:ext cx="2735263" cy="2100262"/>
        </p:xfrm>
        <a:graphic>
          <a:graphicData uri="http://schemas.openxmlformats.org/drawingml/2006/table">
            <a:tbl>
              <a:tblPr/>
              <a:tblGrid>
                <a:gridCol w="833438"/>
                <a:gridCol w="1020762"/>
                <a:gridCol w="881063"/>
              </a:tblGrid>
              <a:tr h="396359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Х1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Х2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У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99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75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99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167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25327" name="Group 47"/>
          <p:cNvGrpSpPr>
            <a:grpSpLocks/>
          </p:cNvGrpSpPr>
          <p:nvPr/>
        </p:nvGrpSpPr>
        <p:grpSpPr bwMode="auto">
          <a:xfrm>
            <a:off x="1835150" y="4652963"/>
            <a:ext cx="2879725" cy="1557337"/>
            <a:chOff x="884" y="3203"/>
            <a:chExt cx="1814" cy="981"/>
          </a:xfrm>
        </p:grpSpPr>
        <p:sp>
          <p:nvSpPr>
            <p:cNvPr id="28706" name="Text Box 7"/>
            <p:cNvSpPr txBox="1">
              <a:spLocks noChangeArrowheads="1"/>
            </p:cNvSpPr>
            <p:nvPr/>
          </p:nvSpPr>
          <p:spPr bwMode="auto">
            <a:xfrm>
              <a:off x="884" y="3203"/>
              <a:ext cx="1814" cy="9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ts val="1200"/>
                </a:spcBef>
                <a:spcAft>
                  <a:spcPts val="300"/>
                </a:spcAft>
              </a:pPr>
              <a:r>
                <a:rPr lang="ru-RU" sz="2000" b="1">
                  <a:solidFill>
                    <a:srgbClr val="6600CC"/>
                  </a:solidFill>
                </a:rPr>
                <a:t>Функция </a:t>
              </a:r>
            </a:p>
            <a:p>
              <a:pPr>
                <a:spcBef>
                  <a:spcPts val="1200"/>
                </a:spcBef>
                <a:spcAft>
                  <a:spcPts val="300"/>
                </a:spcAft>
              </a:pPr>
              <a:r>
                <a:rPr lang="ru-RU" sz="2000" b="1">
                  <a:solidFill>
                    <a:srgbClr val="6600CC"/>
                  </a:solidFill>
                </a:rPr>
                <a:t> </a:t>
              </a:r>
              <a:r>
                <a:rPr lang="ru-RU" sz="2800" b="1">
                  <a:solidFill>
                    <a:srgbClr val="6600CC"/>
                  </a:solidFill>
                </a:rPr>
                <a:t>У= Х1*Х2</a:t>
              </a:r>
            </a:p>
            <a:p>
              <a:endParaRPr lang="ru-RU" b="1">
                <a:solidFill>
                  <a:srgbClr val="6600CC"/>
                </a:solidFill>
              </a:endParaRPr>
            </a:p>
            <a:p>
              <a:r>
                <a:rPr lang="ru-RU" sz="2800" b="1">
                  <a:solidFill>
                    <a:srgbClr val="6600CC"/>
                  </a:solidFill>
                </a:rPr>
                <a:t>У = Х1</a:t>
              </a:r>
              <a:r>
                <a:rPr lang="en-US" sz="2800" b="1">
                  <a:solidFill>
                    <a:srgbClr val="6600CC"/>
                  </a:solidFill>
                  <a:cs typeface="Arial" charset="0"/>
                </a:rPr>
                <a:t>^</a:t>
              </a:r>
              <a:r>
                <a:rPr lang="ru-RU" sz="2800" b="1">
                  <a:solidFill>
                    <a:srgbClr val="6600CC"/>
                  </a:solidFill>
                </a:rPr>
                <a:t>Х2</a:t>
              </a:r>
              <a:endParaRPr lang="ru-RU" b="1"/>
            </a:p>
          </p:txBody>
        </p:sp>
        <p:grpSp>
          <p:nvGrpSpPr>
            <p:cNvPr id="28707" name="Group 45"/>
            <p:cNvGrpSpPr>
              <a:grpSpLocks/>
            </p:cNvGrpSpPr>
            <p:nvPr/>
          </p:nvGrpSpPr>
          <p:grpSpPr bwMode="auto">
            <a:xfrm>
              <a:off x="1292" y="3566"/>
              <a:ext cx="758" cy="462"/>
              <a:chOff x="1405" y="3558"/>
              <a:chExt cx="701" cy="416"/>
            </a:xfrm>
          </p:grpSpPr>
          <p:sp>
            <p:nvSpPr>
              <p:cNvPr id="28708" name="Line 43"/>
              <p:cNvSpPr>
                <a:spLocks noChangeShapeType="1"/>
              </p:cNvSpPr>
              <p:nvPr/>
            </p:nvSpPr>
            <p:spPr bwMode="auto">
              <a:xfrm>
                <a:off x="1405" y="3558"/>
                <a:ext cx="680" cy="0"/>
              </a:xfrm>
              <a:prstGeom prst="line">
                <a:avLst/>
              </a:prstGeom>
              <a:noFill/>
              <a:ln w="38100">
                <a:solidFill>
                  <a:srgbClr val="6600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709" name="Line 44"/>
              <p:cNvSpPr>
                <a:spLocks noChangeShapeType="1"/>
              </p:cNvSpPr>
              <p:nvPr/>
            </p:nvSpPr>
            <p:spPr bwMode="auto">
              <a:xfrm>
                <a:off x="1426" y="3974"/>
                <a:ext cx="680" cy="0"/>
              </a:xfrm>
              <a:prstGeom prst="line">
                <a:avLst/>
              </a:prstGeom>
              <a:noFill/>
              <a:ln w="38100">
                <a:solidFill>
                  <a:srgbClr val="6600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2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2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252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25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52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52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5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25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5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25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25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25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2252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2252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2252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83" grpId="0" animBg="1"/>
      <p:bldP spid="225284" grpId="0" animBg="1"/>
      <p:bldP spid="22528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7" name="Text Box 3" descr="Газетная бумага"/>
          <p:cNvSpPr txBox="1">
            <a:spLocks noChangeArrowheads="1"/>
          </p:cNvSpPr>
          <p:nvPr/>
        </p:nvSpPr>
        <p:spPr bwMode="auto">
          <a:xfrm>
            <a:off x="1692275" y="1412875"/>
            <a:ext cx="2879725" cy="504825"/>
          </a:xfrm>
          <a:prstGeom prst="rect">
            <a:avLst/>
          </a:prstGeom>
          <a:blipFill dpi="0" rotWithShape="1">
            <a:blip r:embed="rId2" cstate="email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1200" b="1"/>
              <a:t>     </a:t>
            </a:r>
            <a:r>
              <a:rPr lang="ru-RU" sz="2800" b="1">
                <a:solidFill>
                  <a:srgbClr val="0000FF"/>
                </a:solidFill>
              </a:rPr>
              <a:t>УГО</a:t>
            </a:r>
          </a:p>
          <a:p>
            <a:pPr algn="ctr"/>
            <a:endParaRPr lang="ru-RU" sz="2800">
              <a:solidFill>
                <a:srgbClr val="0000FF"/>
              </a:solidFill>
            </a:endParaRPr>
          </a:p>
        </p:txBody>
      </p:sp>
      <p:sp>
        <p:nvSpPr>
          <p:cNvPr id="226308" name="Text Box 4" descr="Газетная бумага"/>
          <p:cNvSpPr txBox="1">
            <a:spLocks noChangeArrowheads="1"/>
          </p:cNvSpPr>
          <p:nvPr/>
        </p:nvSpPr>
        <p:spPr bwMode="auto">
          <a:xfrm>
            <a:off x="5364163" y="1484313"/>
            <a:ext cx="3313112" cy="576262"/>
          </a:xfrm>
          <a:prstGeom prst="rect">
            <a:avLst/>
          </a:prstGeom>
          <a:blipFill dpi="0" rotWithShape="1">
            <a:blip r:embed="rId2" cstate="email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ru-RU" b="1">
                <a:solidFill>
                  <a:srgbClr val="0000FF"/>
                </a:solidFill>
              </a:rPr>
              <a:t>ТАБЛИЦА ИСТИННОСТИ</a:t>
            </a:r>
            <a:endParaRPr lang="ru-RU">
              <a:solidFill>
                <a:srgbClr val="0000FF"/>
              </a:solidFill>
            </a:endParaRPr>
          </a:p>
        </p:txBody>
      </p:sp>
      <p:sp>
        <p:nvSpPr>
          <p:cNvPr id="226309" name="Rectangle 5"/>
          <p:cNvSpPr>
            <a:spLocks noChangeArrowheads="1"/>
          </p:cNvSpPr>
          <p:nvPr/>
        </p:nvSpPr>
        <p:spPr bwMode="auto">
          <a:xfrm>
            <a:off x="5153025" y="5300663"/>
            <a:ext cx="3770313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bIns="0" anchor="ctr">
            <a:spAutoFit/>
          </a:bodyPr>
          <a:lstStyle/>
          <a:p>
            <a:pPr algn="ctr">
              <a:tabLst>
                <a:tab pos="0" algn="l"/>
              </a:tabLst>
            </a:pPr>
            <a:r>
              <a:rPr kumimoji="0" lang="ru-RU" sz="2000" b="1">
                <a:solidFill>
                  <a:srgbClr val="6600CC"/>
                </a:solidFill>
              </a:rPr>
              <a:t>Название функции: ИЛИ- НЕ</a:t>
            </a:r>
            <a:endParaRPr kumimoji="0" lang="en-US" sz="2400" b="1">
              <a:solidFill>
                <a:srgbClr val="6600CC"/>
              </a:solidFill>
            </a:endParaRPr>
          </a:p>
        </p:txBody>
      </p:sp>
      <p:sp>
        <p:nvSpPr>
          <p:cNvPr id="226310" name="Rectangle 6"/>
          <p:cNvSpPr>
            <a:spLocks noChangeArrowheads="1"/>
          </p:cNvSpPr>
          <p:nvPr/>
        </p:nvSpPr>
        <p:spPr bwMode="auto">
          <a:xfrm>
            <a:off x="1547813" y="333375"/>
            <a:ext cx="7308850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/>
            <a:r>
              <a:rPr kumimoji="0" lang="ru-RU" sz="3200" b="1">
                <a:solidFill>
                  <a:srgbClr val="FF00FF"/>
                </a:solidFill>
              </a:rPr>
              <a:t>ЛОГИЧЕСКИЙ ЭЛЕМЕНТ  ИЛИ - НЕ</a:t>
            </a:r>
          </a:p>
        </p:txBody>
      </p:sp>
      <p:grpSp>
        <p:nvGrpSpPr>
          <p:cNvPr id="226311" name="Group 7"/>
          <p:cNvGrpSpPr>
            <a:grpSpLocks/>
          </p:cNvGrpSpPr>
          <p:nvPr/>
        </p:nvGrpSpPr>
        <p:grpSpPr bwMode="auto">
          <a:xfrm>
            <a:off x="1692275" y="2060575"/>
            <a:ext cx="2951163" cy="2305050"/>
            <a:chOff x="1066" y="1948"/>
            <a:chExt cx="1769" cy="1210"/>
          </a:xfrm>
        </p:grpSpPr>
        <p:sp>
          <p:nvSpPr>
            <p:cNvPr id="29734" name="Text Box 8" descr="Газетная бумага"/>
            <p:cNvSpPr txBox="1">
              <a:spLocks noChangeArrowheads="1"/>
            </p:cNvSpPr>
            <p:nvPr/>
          </p:nvSpPr>
          <p:spPr bwMode="auto">
            <a:xfrm>
              <a:off x="1715" y="1948"/>
              <a:ext cx="476" cy="1210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571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3200" b="1">
                  <a:sym typeface="Symbol" pitchFamily="18" charset="2"/>
                </a:rPr>
                <a:t>1</a:t>
              </a:r>
            </a:p>
          </p:txBody>
        </p:sp>
        <p:sp>
          <p:nvSpPr>
            <p:cNvPr id="29735" name="Line 9" descr="Газетная бумага"/>
            <p:cNvSpPr>
              <a:spLocks noChangeShapeType="1"/>
            </p:cNvSpPr>
            <p:nvPr/>
          </p:nvSpPr>
          <p:spPr bwMode="auto">
            <a:xfrm>
              <a:off x="1142" y="2319"/>
              <a:ext cx="573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736" name="Line 10" descr="Газетная бумага"/>
            <p:cNvSpPr>
              <a:spLocks noChangeShapeType="1"/>
            </p:cNvSpPr>
            <p:nvPr/>
          </p:nvSpPr>
          <p:spPr bwMode="auto">
            <a:xfrm>
              <a:off x="2200" y="2568"/>
              <a:ext cx="477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 type="oval" w="med" len="med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737" name="Text Box 11" descr="Газетная бумага"/>
            <p:cNvSpPr txBox="1">
              <a:spLocks noChangeArrowheads="1"/>
            </p:cNvSpPr>
            <p:nvPr/>
          </p:nvSpPr>
          <p:spPr bwMode="auto">
            <a:xfrm>
              <a:off x="1066" y="2115"/>
              <a:ext cx="450" cy="192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571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 i="1"/>
                <a:t>Х1</a:t>
              </a:r>
            </a:p>
          </p:txBody>
        </p:sp>
        <p:sp>
          <p:nvSpPr>
            <p:cNvPr id="29738" name="Text Box 12" descr="Газетная бумага"/>
            <p:cNvSpPr txBox="1">
              <a:spLocks noChangeArrowheads="1"/>
            </p:cNvSpPr>
            <p:nvPr/>
          </p:nvSpPr>
          <p:spPr bwMode="auto">
            <a:xfrm>
              <a:off x="2381" y="2296"/>
              <a:ext cx="454" cy="193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571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 i="1"/>
                <a:t>   У</a:t>
              </a:r>
            </a:p>
          </p:txBody>
        </p:sp>
        <p:sp>
          <p:nvSpPr>
            <p:cNvPr id="29739" name="Line 13" descr="Газетная бумага"/>
            <p:cNvSpPr>
              <a:spLocks noChangeShapeType="1"/>
            </p:cNvSpPr>
            <p:nvPr/>
          </p:nvSpPr>
          <p:spPr bwMode="auto">
            <a:xfrm flipV="1">
              <a:off x="1156" y="2838"/>
              <a:ext cx="523" cy="2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740" name="Text Box 14" descr="Газетная бумага"/>
            <p:cNvSpPr txBox="1">
              <a:spLocks noChangeArrowheads="1"/>
            </p:cNvSpPr>
            <p:nvPr/>
          </p:nvSpPr>
          <p:spPr bwMode="auto">
            <a:xfrm>
              <a:off x="1066" y="2614"/>
              <a:ext cx="450" cy="192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571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 i="1"/>
                <a:t>Х2</a:t>
              </a:r>
            </a:p>
          </p:txBody>
        </p:sp>
      </p:grpSp>
      <p:graphicFrame>
        <p:nvGraphicFramePr>
          <p:cNvPr id="226319" name="Group 15"/>
          <p:cNvGraphicFramePr>
            <a:graphicFrameLocks noGrp="1"/>
          </p:cNvGraphicFramePr>
          <p:nvPr>
            <p:ph sz="half" idx="2"/>
          </p:nvPr>
        </p:nvGraphicFramePr>
        <p:xfrm>
          <a:off x="5508625" y="2133600"/>
          <a:ext cx="2735263" cy="2100263"/>
        </p:xfrm>
        <a:graphic>
          <a:graphicData uri="http://schemas.openxmlformats.org/drawingml/2006/table">
            <a:tbl>
              <a:tblPr/>
              <a:tblGrid>
                <a:gridCol w="833438"/>
                <a:gridCol w="1020762"/>
                <a:gridCol w="881063"/>
              </a:tblGrid>
              <a:tr h="39636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Х1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Х2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У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99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75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99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167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26350" name="Group 46"/>
          <p:cNvGrpSpPr>
            <a:grpSpLocks/>
          </p:cNvGrpSpPr>
          <p:nvPr/>
        </p:nvGrpSpPr>
        <p:grpSpPr bwMode="auto">
          <a:xfrm>
            <a:off x="1835150" y="4724400"/>
            <a:ext cx="2879725" cy="1557338"/>
            <a:chOff x="884" y="3211"/>
            <a:chExt cx="1814" cy="981"/>
          </a:xfrm>
        </p:grpSpPr>
        <p:sp>
          <p:nvSpPr>
            <p:cNvPr id="29730" name="Text Box 42"/>
            <p:cNvSpPr txBox="1">
              <a:spLocks noChangeArrowheads="1"/>
            </p:cNvSpPr>
            <p:nvPr/>
          </p:nvSpPr>
          <p:spPr bwMode="auto">
            <a:xfrm>
              <a:off x="884" y="3211"/>
              <a:ext cx="1814" cy="9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spcBef>
                  <a:spcPts val="1200"/>
                </a:spcBef>
                <a:spcAft>
                  <a:spcPts val="300"/>
                </a:spcAft>
              </a:pPr>
              <a:r>
                <a:rPr lang="ru-RU" sz="2000" b="1">
                  <a:solidFill>
                    <a:srgbClr val="6600CC"/>
                  </a:solidFill>
                </a:rPr>
                <a:t>Функция </a:t>
              </a:r>
            </a:p>
            <a:p>
              <a:pPr>
                <a:spcBef>
                  <a:spcPts val="1200"/>
                </a:spcBef>
                <a:spcAft>
                  <a:spcPts val="300"/>
                </a:spcAft>
              </a:pPr>
              <a:r>
                <a:rPr lang="ru-RU" sz="2000" b="1">
                  <a:solidFill>
                    <a:srgbClr val="6600CC"/>
                  </a:solidFill>
                </a:rPr>
                <a:t> </a:t>
              </a:r>
              <a:r>
                <a:rPr lang="ru-RU" sz="2800" b="1">
                  <a:solidFill>
                    <a:srgbClr val="6600CC"/>
                  </a:solidFill>
                </a:rPr>
                <a:t>У= Х1+Х2</a:t>
              </a:r>
            </a:p>
            <a:p>
              <a:endParaRPr lang="ru-RU" b="1">
                <a:solidFill>
                  <a:srgbClr val="6600CC"/>
                </a:solidFill>
              </a:endParaRPr>
            </a:p>
            <a:p>
              <a:r>
                <a:rPr lang="ru-RU" sz="2800" b="1">
                  <a:solidFill>
                    <a:srgbClr val="6600CC"/>
                  </a:solidFill>
                </a:rPr>
                <a:t>У = Х1</a:t>
              </a:r>
              <a:r>
                <a:rPr lang="en-US" sz="2800" b="1">
                  <a:solidFill>
                    <a:srgbClr val="6600CC"/>
                  </a:solidFill>
                </a:rPr>
                <a:t>v</a:t>
              </a:r>
              <a:r>
                <a:rPr lang="ru-RU" sz="2800" b="1">
                  <a:solidFill>
                    <a:srgbClr val="6600CC"/>
                  </a:solidFill>
                </a:rPr>
                <a:t>Х2</a:t>
              </a:r>
              <a:endParaRPr lang="ru-RU" b="1"/>
            </a:p>
          </p:txBody>
        </p:sp>
        <p:grpSp>
          <p:nvGrpSpPr>
            <p:cNvPr id="29731" name="Group 43"/>
            <p:cNvGrpSpPr>
              <a:grpSpLocks/>
            </p:cNvGrpSpPr>
            <p:nvPr/>
          </p:nvGrpSpPr>
          <p:grpSpPr bwMode="auto">
            <a:xfrm>
              <a:off x="1349" y="3582"/>
              <a:ext cx="758" cy="416"/>
              <a:chOff x="1405" y="3558"/>
              <a:chExt cx="701" cy="416"/>
            </a:xfrm>
          </p:grpSpPr>
          <p:sp>
            <p:nvSpPr>
              <p:cNvPr id="29732" name="Line 44"/>
              <p:cNvSpPr>
                <a:spLocks noChangeShapeType="1"/>
              </p:cNvSpPr>
              <p:nvPr/>
            </p:nvSpPr>
            <p:spPr bwMode="auto">
              <a:xfrm>
                <a:off x="1405" y="3558"/>
                <a:ext cx="680" cy="0"/>
              </a:xfrm>
              <a:prstGeom prst="line">
                <a:avLst/>
              </a:prstGeom>
              <a:noFill/>
              <a:ln w="38100">
                <a:solidFill>
                  <a:srgbClr val="6600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33" name="Line 45"/>
              <p:cNvSpPr>
                <a:spLocks noChangeShapeType="1"/>
              </p:cNvSpPr>
              <p:nvPr/>
            </p:nvSpPr>
            <p:spPr bwMode="auto">
              <a:xfrm>
                <a:off x="1426" y="3974"/>
                <a:ext cx="680" cy="0"/>
              </a:xfrm>
              <a:prstGeom prst="line">
                <a:avLst/>
              </a:prstGeom>
              <a:noFill/>
              <a:ln w="38100">
                <a:solidFill>
                  <a:srgbClr val="6600CC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63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63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263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26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63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63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6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26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6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26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26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6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6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26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2263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2263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2263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307" grpId="0" animBg="1"/>
      <p:bldP spid="226308" grpId="0" animBg="1"/>
      <p:bldP spid="22630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652588" y="188913"/>
            <a:ext cx="7491412" cy="954087"/>
          </a:xfrm>
          <a:noFill/>
        </p:spPr>
        <p:txBody>
          <a:bodyPr/>
          <a:lstStyle/>
          <a:p>
            <a:pPr algn="ctr" eaLnBrk="1" hangingPunct="1"/>
            <a:r>
              <a:rPr lang="ru-RU" sz="2800" b="1" smtClean="0">
                <a:solidFill>
                  <a:srgbClr val="FF00FF"/>
                </a:solidFill>
              </a:rPr>
              <a:t>ХАРАКТЕРИСТИКИ ЛОГИЧЕСКИХ СХЕМ</a:t>
            </a:r>
          </a:p>
        </p:txBody>
      </p:sp>
      <p:grpSp>
        <p:nvGrpSpPr>
          <p:cNvPr id="288794" name="Group 26"/>
          <p:cNvGrpSpPr>
            <a:grpSpLocks/>
          </p:cNvGrpSpPr>
          <p:nvPr/>
        </p:nvGrpSpPr>
        <p:grpSpPr bwMode="auto">
          <a:xfrm>
            <a:off x="2916238" y="981075"/>
            <a:ext cx="3167062" cy="1333500"/>
            <a:chOff x="1837" y="618"/>
            <a:chExt cx="1995" cy="840"/>
          </a:xfrm>
        </p:grpSpPr>
        <p:sp>
          <p:nvSpPr>
            <p:cNvPr id="30733" name="Text Box 13"/>
            <p:cNvSpPr txBox="1">
              <a:spLocks noChangeArrowheads="1"/>
            </p:cNvSpPr>
            <p:nvPr/>
          </p:nvSpPr>
          <p:spPr bwMode="auto">
            <a:xfrm>
              <a:off x="2290" y="845"/>
              <a:ext cx="1542" cy="613"/>
            </a:xfrm>
            <a:prstGeom prst="rect">
              <a:avLst/>
            </a:prstGeom>
            <a:noFill/>
            <a:ln w="57150" cmpd="thinThick">
              <a:solidFill>
                <a:srgbClr val="6600CC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kumimoji="0" lang="ru-RU" b="1">
                  <a:solidFill>
                    <a:srgbClr val="CC3399"/>
                  </a:solidFill>
                </a:rPr>
                <a:t>НАГРУЗОЧНАЯ СПОСОБНОСТЬ</a:t>
              </a:r>
            </a:p>
            <a:p>
              <a:endParaRPr lang="ru-RU"/>
            </a:p>
          </p:txBody>
        </p:sp>
        <p:sp>
          <p:nvSpPr>
            <p:cNvPr id="30734" name="AutoShape 21"/>
            <p:cNvSpPr>
              <a:spLocks noChangeArrowheads="1"/>
            </p:cNvSpPr>
            <p:nvPr/>
          </p:nvSpPr>
          <p:spPr bwMode="auto">
            <a:xfrm>
              <a:off x="1837" y="618"/>
              <a:ext cx="272" cy="635"/>
            </a:xfrm>
            <a:prstGeom prst="curvedRightArrow">
              <a:avLst>
                <a:gd name="adj1" fmla="val 46691"/>
                <a:gd name="adj2" fmla="val 93382"/>
                <a:gd name="adj3" fmla="val 3333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88796" name="Group 28"/>
          <p:cNvGrpSpPr>
            <a:grpSpLocks/>
          </p:cNvGrpSpPr>
          <p:nvPr/>
        </p:nvGrpSpPr>
        <p:grpSpPr bwMode="auto">
          <a:xfrm>
            <a:off x="2771775" y="3573463"/>
            <a:ext cx="3455988" cy="1189037"/>
            <a:chOff x="1746" y="2251"/>
            <a:chExt cx="2177" cy="749"/>
          </a:xfrm>
        </p:grpSpPr>
        <p:sp>
          <p:nvSpPr>
            <p:cNvPr id="30731" name="Rectangle 14"/>
            <p:cNvSpPr>
              <a:spLocks noChangeArrowheads="1"/>
            </p:cNvSpPr>
            <p:nvPr/>
          </p:nvSpPr>
          <p:spPr bwMode="auto">
            <a:xfrm>
              <a:off x="2290" y="2387"/>
              <a:ext cx="1633" cy="613"/>
            </a:xfrm>
            <a:prstGeom prst="rect">
              <a:avLst/>
            </a:prstGeom>
            <a:noFill/>
            <a:ln w="57150" cmpd="thinThick">
              <a:solidFill>
                <a:srgbClr val="6600CC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kumimoji="0" lang="ru-RU" b="1">
                  <a:solidFill>
                    <a:srgbClr val="CC3399"/>
                  </a:solidFill>
                </a:rPr>
                <a:t>ВОЗМОЖНОСТЬ</a:t>
              </a:r>
            </a:p>
            <a:p>
              <a:r>
                <a:rPr kumimoji="0" lang="ru-RU" b="1">
                  <a:solidFill>
                    <a:srgbClr val="CC3399"/>
                  </a:solidFill>
                </a:rPr>
                <a:t>ОБЪЕДИНЕНИЯ </a:t>
              </a:r>
            </a:p>
            <a:p>
              <a:r>
                <a:rPr kumimoji="0" lang="ru-RU" b="1">
                  <a:solidFill>
                    <a:srgbClr val="CC3399"/>
                  </a:solidFill>
                </a:rPr>
                <a:t>ВЫХОДОВ</a:t>
              </a:r>
            </a:p>
          </p:txBody>
        </p:sp>
        <p:sp>
          <p:nvSpPr>
            <p:cNvPr id="30732" name="AutoShape 23"/>
            <p:cNvSpPr>
              <a:spLocks noChangeArrowheads="1"/>
            </p:cNvSpPr>
            <p:nvPr/>
          </p:nvSpPr>
          <p:spPr bwMode="auto">
            <a:xfrm>
              <a:off x="1746" y="2251"/>
              <a:ext cx="272" cy="635"/>
            </a:xfrm>
            <a:prstGeom prst="curvedRightArrow">
              <a:avLst>
                <a:gd name="adj1" fmla="val 46691"/>
                <a:gd name="adj2" fmla="val 93382"/>
                <a:gd name="adj3" fmla="val 3333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88795" name="Group 27"/>
          <p:cNvGrpSpPr>
            <a:grpSpLocks/>
          </p:cNvGrpSpPr>
          <p:nvPr/>
        </p:nvGrpSpPr>
        <p:grpSpPr bwMode="auto">
          <a:xfrm>
            <a:off x="2771775" y="2420938"/>
            <a:ext cx="3384550" cy="1117600"/>
            <a:chOff x="1746" y="1525"/>
            <a:chExt cx="2132" cy="704"/>
          </a:xfrm>
        </p:grpSpPr>
        <p:sp>
          <p:nvSpPr>
            <p:cNvPr id="30729" name="Text Box 12"/>
            <p:cNvSpPr txBox="1">
              <a:spLocks noChangeArrowheads="1"/>
            </p:cNvSpPr>
            <p:nvPr/>
          </p:nvSpPr>
          <p:spPr bwMode="auto">
            <a:xfrm>
              <a:off x="2290" y="1616"/>
              <a:ext cx="1588" cy="613"/>
            </a:xfrm>
            <a:prstGeom prst="rect">
              <a:avLst/>
            </a:prstGeom>
            <a:noFill/>
            <a:ln w="57150" cmpd="thinThick">
              <a:solidFill>
                <a:srgbClr val="6600CC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kumimoji="0" lang="ru-RU" b="1">
                  <a:solidFill>
                    <a:srgbClr val="CC3399"/>
                  </a:solidFill>
                </a:rPr>
                <a:t>КОЭФФИЦИЕНТ </a:t>
              </a:r>
            </a:p>
            <a:p>
              <a:r>
                <a:rPr kumimoji="0" lang="ru-RU" b="1">
                  <a:solidFill>
                    <a:srgbClr val="CC3399"/>
                  </a:solidFill>
                </a:rPr>
                <a:t>ОБЪЕДИНЕНИЯ </a:t>
              </a:r>
            </a:p>
            <a:p>
              <a:r>
                <a:rPr kumimoji="0" lang="ru-RU" b="1">
                  <a:solidFill>
                    <a:srgbClr val="CC3399"/>
                  </a:solidFill>
                </a:rPr>
                <a:t>ПО ВХОДУ</a:t>
              </a:r>
            </a:p>
          </p:txBody>
        </p:sp>
        <p:sp>
          <p:nvSpPr>
            <p:cNvPr id="30730" name="AutoShape 24"/>
            <p:cNvSpPr>
              <a:spLocks noChangeArrowheads="1"/>
            </p:cNvSpPr>
            <p:nvPr/>
          </p:nvSpPr>
          <p:spPr bwMode="auto">
            <a:xfrm>
              <a:off x="1746" y="1525"/>
              <a:ext cx="272" cy="635"/>
            </a:xfrm>
            <a:prstGeom prst="curvedRightArrow">
              <a:avLst>
                <a:gd name="adj1" fmla="val 46691"/>
                <a:gd name="adj2" fmla="val 93382"/>
                <a:gd name="adj3" fmla="val 3333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88797" name="Group 29"/>
          <p:cNvGrpSpPr>
            <a:grpSpLocks/>
          </p:cNvGrpSpPr>
          <p:nvPr/>
        </p:nvGrpSpPr>
        <p:grpSpPr bwMode="auto">
          <a:xfrm>
            <a:off x="2843213" y="4941888"/>
            <a:ext cx="3384550" cy="1331912"/>
            <a:chOff x="1791" y="3113"/>
            <a:chExt cx="2132" cy="839"/>
          </a:xfrm>
        </p:grpSpPr>
        <p:sp>
          <p:nvSpPr>
            <p:cNvPr id="30727" name="Rectangle 15"/>
            <p:cNvSpPr>
              <a:spLocks noChangeArrowheads="1"/>
            </p:cNvSpPr>
            <p:nvPr/>
          </p:nvSpPr>
          <p:spPr bwMode="auto">
            <a:xfrm>
              <a:off x="2290" y="3339"/>
              <a:ext cx="1633" cy="613"/>
            </a:xfrm>
            <a:prstGeom prst="rect">
              <a:avLst/>
            </a:prstGeom>
            <a:noFill/>
            <a:ln w="57150" cmpd="thinThick">
              <a:solidFill>
                <a:srgbClr val="6600CC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ru-RU" b="1">
                <a:solidFill>
                  <a:srgbClr val="CC3399"/>
                </a:solidFill>
              </a:endParaRPr>
            </a:p>
            <a:p>
              <a:r>
                <a:rPr lang="ru-RU" b="1">
                  <a:solidFill>
                    <a:srgbClr val="CC3399"/>
                  </a:solidFill>
                </a:rPr>
                <a:t>БЫСТРОДЕЙСТВИЕ</a:t>
              </a:r>
            </a:p>
            <a:p>
              <a:endParaRPr lang="ru-RU" b="1">
                <a:solidFill>
                  <a:srgbClr val="CC3399"/>
                </a:solidFill>
              </a:endParaRPr>
            </a:p>
          </p:txBody>
        </p:sp>
        <p:sp>
          <p:nvSpPr>
            <p:cNvPr id="30728" name="AutoShape 25"/>
            <p:cNvSpPr>
              <a:spLocks noChangeArrowheads="1"/>
            </p:cNvSpPr>
            <p:nvPr/>
          </p:nvSpPr>
          <p:spPr bwMode="auto">
            <a:xfrm>
              <a:off x="1791" y="3113"/>
              <a:ext cx="272" cy="635"/>
            </a:xfrm>
            <a:prstGeom prst="curvedRightArrow">
              <a:avLst>
                <a:gd name="adj1" fmla="val 46691"/>
                <a:gd name="adj2" fmla="val 93382"/>
                <a:gd name="adj3" fmla="val 33333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8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8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8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88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88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88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887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87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88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887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887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88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887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887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88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77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>
          <a:xfrm>
            <a:off x="1223963" y="549275"/>
            <a:ext cx="7920037" cy="1944688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  <a:defRPr/>
            </a:pPr>
            <a:r>
              <a:rPr lang="ru-RU" sz="3200" b="1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ОСОБЕННОСТИ ПОСТРОЕНИЯ СХЕМ </a:t>
            </a:r>
            <a:br>
              <a:rPr lang="ru-RU" sz="3200" b="1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3200" b="1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ЛОГИЧЕСКИХ УСТРОЙСТВ</a:t>
            </a:r>
            <a:r>
              <a:rPr lang="ru-RU" sz="3200" b="1" smtClean="0">
                <a:solidFill>
                  <a:srgbClr val="FF00FF"/>
                </a:solidFill>
              </a:rPr>
              <a:t/>
            </a:r>
            <a:br>
              <a:rPr lang="ru-RU" sz="3200" b="1" smtClean="0">
                <a:solidFill>
                  <a:srgbClr val="FF00FF"/>
                </a:solidFill>
              </a:rPr>
            </a:br>
            <a:endParaRPr lang="ru-RU" sz="3200" b="1" smtClean="0">
              <a:solidFill>
                <a:srgbClr val="FF00FF"/>
              </a:solidFill>
            </a:endParaRPr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6013" y="3284538"/>
            <a:ext cx="7491412" cy="1368425"/>
          </a:xfrm>
          <a:extLst>
            <a:ext uri="{91240B29-F687-4F45-9708-019B960494DF}">
              <a14:hiddenLine xmlns:a14="http://schemas.microsoft.com/office/drawing/2010/main" xmlns="" w="9525">
                <a:solidFill>
                  <a:srgbClr val="FF00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Extra Bold" pitchFamily="18" charset="0"/>
              </a:rPr>
              <a:t>СИНТЕЗ СХЕМ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mtClean="0">
              <a:solidFill>
                <a:srgbClr val="FF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Rockwell Extra Bold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ru-RU" smtClean="0">
              <a:effectLst>
                <a:outerShdw blurRad="38100" dist="38100" dir="2700000" algn="tl">
                  <a:srgbClr val="C0C0C0"/>
                </a:outerShdw>
              </a:effectLst>
              <a:latin typeface="Rockwell Extra Bold" pitchFamily="18" charset="0"/>
            </a:endParaRP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7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7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0" grpId="0"/>
      <p:bldP spid="22733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3492500" y="3573463"/>
            <a:ext cx="792163" cy="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3492500" y="3429000"/>
            <a:ext cx="1439863" cy="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4" name="Rectangle 6"/>
          <p:cNvSpPr>
            <a:spLocks noChangeArrowheads="1"/>
          </p:cNvSpPr>
          <p:nvPr/>
        </p:nvSpPr>
        <p:spPr bwMode="auto">
          <a:xfrm>
            <a:off x="1476375" y="744538"/>
            <a:ext cx="7345363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50850">
              <a:lnSpc>
                <a:spcPct val="150000"/>
              </a:lnSpc>
            </a:pPr>
            <a:r>
              <a:rPr kumimoji="0" lang="ru-RU" sz="2000" b="1">
                <a:solidFill>
                  <a:srgbClr val="6600CC"/>
                </a:solidFill>
                <a:cs typeface="Times New Roman" pitchFamily="18" charset="0"/>
              </a:rPr>
              <a:t>ПРОВЕРОЧНОЕ ЗАДАНИЕ</a:t>
            </a:r>
            <a:endParaRPr kumimoji="0" lang="ru-RU" sz="2000">
              <a:solidFill>
                <a:srgbClr val="6600CC"/>
              </a:solidFill>
            </a:endParaRPr>
          </a:p>
          <a:p>
            <a:pPr indent="450850" eaLnBrk="0" hangingPunct="0">
              <a:lnSpc>
                <a:spcPct val="150000"/>
              </a:lnSpc>
            </a:pPr>
            <a:r>
              <a:rPr kumimoji="0" lang="ru-RU" sz="2000" b="1">
                <a:solidFill>
                  <a:srgbClr val="0066FF"/>
                </a:solidFill>
                <a:cs typeface="Times New Roman" pitchFamily="18" charset="0"/>
              </a:rPr>
              <a:t>ДАНЫ ФУНКЦИИ. ДОКАЗАТЬ ЯВЛЯЮТСЯ ЛИ ДАННЫЕ ФУНКЦИИ ТОЖДЕСТВЕННО ИСТИННЫМИ, ЛОЖНЫМИ ИЛИ ВЫПОЛНИМЫМИ</a:t>
            </a:r>
            <a:endParaRPr kumimoji="0" lang="ru-RU" sz="2000" b="1">
              <a:solidFill>
                <a:srgbClr val="0066FF"/>
              </a:solidFill>
            </a:endParaRPr>
          </a:p>
          <a:p>
            <a:pPr indent="450850" eaLnBrk="0" hangingPunct="0"/>
            <a:endParaRPr kumimoji="0" lang="ru-RU" sz="2000" b="1">
              <a:solidFill>
                <a:srgbClr val="0066FF"/>
              </a:solidFill>
            </a:endParaRPr>
          </a:p>
        </p:txBody>
      </p:sp>
      <p:sp>
        <p:nvSpPr>
          <p:cNvPr id="5125" name="Rectangle 7"/>
          <p:cNvSpPr>
            <a:spLocks noChangeArrowheads="1"/>
          </p:cNvSpPr>
          <p:nvPr/>
        </p:nvSpPr>
        <p:spPr bwMode="auto">
          <a:xfrm>
            <a:off x="20638" y="2513013"/>
            <a:ext cx="1841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kumimoji="0" lang="ru-RU"/>
              <a:t/>
            </a:r>
            <a:br>
              <a:rPr kumimoji="0" lang="ru-RU"/>
            </a:br>
            <a:endParaRPr kumimoji="0" lang="ru-RU"/>
          </a:p>
          <a:p>
            <a:pPr eaLnBrk="0" hangingPunct="0"/>
            <a:endParaRPr kumimoji="0" lang="ru-RU"/>
          </a:p>
        </p:txBody>
      </p:sp>
      <p:sp>
        <p:nvSpPr>
          <p:cNvPr id="291848" name="Rectangle 8"/>
          <p:cNvSpPr>
            <a:spLocks noChangeArrowheads="1"/>
          </p:cNvSpPr>
          <p:nvPr/>
        </p:nvSpPr>
        <p:spPr bwMode="auto">
          <a:xfrm>
            <a:off x="2987675" y="3573463"/>
            <a:ext cx="23526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tabLst>
                <a:tab pos="679450" algn="l"/>
              </a:tabLst>
              <a:defRPr/>
            </a:pPr>
            <a:r>
              <a:rPr kumimoji="0" lang="en-US" sz="24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F</a:t>
            </a:r>
            <a:r>
              <a:rPr kumimoji="0" lang="ru-RU" sz="24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=(Х v У) ^ Х</a:t>
            </a:r>
            <a:r>
              <a:rPr kumimoji="0" lang="ru-RU" sz="2400">
                <a:solidFill>
                  <a:srgbClr val="FF00FF"/>
                </a:solidFill>
                <a:cs typeface="Times New Roman" pitchFamily="18" charset="0"/>
              </a:rPr>
              <a:t>   </a:t>
            </a:r>
            <a:endParaRPr kumimoji="0" lang="ru-RU" sz="2400">
              <a:solidFill>
                <a:srgbClr val="FF00FF"/>
              </a:solidFill>
            </a:endParaRPr>
          </a:p>
          <a:p>
            <a:pPr eaLnBrk="0" hangingPunct="0">
              <a:tabLst>
                <a:tab pos="679450" algn="l"/>
              </a:tabLst>
              <a:defRPr/>
            </a:pPr>
            <a:endParaRPr kumimoji="0" lang="ru-RU" sz="2400">
              <a:solidFill>
                <a:srgbClr val="FF00FF"/>
              </a:solidFill>
            </a:endParaRPr>
          </a:p>
        </p:txBody>
      </p:sp>
      <p:sp>
        <p:nvSpPr>
          <p:cNvPr id="5127" name="Line 13"/>
          <p:cNvSpPr>
            <a:spLocks noChangeShapeType="1"/>
          </p:cNvSpPr>
          <p:nvPr/>
        </p:nvSpPr>
        <p:spPr bwMode="auto">
          <a:xfrm>
            <a:off x="5076825" y="5157788"/>
            <a:ext cx="342900" cy="0"/>
          </a:xfrm>
          <a:prstGeom prst="line">
            <a:avLst/>
          </a:prstGeom>
          <a:noFill/>
          <a:ln w="28575">
            <a:solidFill>
              <a:srgbClr val="6600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8" name="Line 12"/>
          <p:cNvSpPr>
            <a:spLocks noChangeShapeType="1"/>
          </p:cNvSpPr>
          <p:nvPr/>
        </p:nvSpPr>
        <p:spPr bwMode="auto">
          <a:xfrm>
            <a:off x="6156325" y="5157788"/>
            <a:ext cx="342900" cy="0"/>
          </a:xfrm>
          <a:prstGeom prst="line">
            <a:avLst/>
          </a:prstGeom>
          <a:noFill/>
          <a:ln w="28575">
            <a:solidFill>
              <a:srgbClr val="6600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9" name="Line 11"/>
          <p:cNvSpPr>
            <a:spLocks noChangeShapeType="1"/>
          </p:cNvSpPr>
          <p:nvPr/>
        </p:nvSpPr>
        <p:spPr bwMode="auto">
          <a:xfrm>
            <a:off x="7380288" y="5157788"/>
            <a:ext cx="504825" cy="0"/>
          </a:xfrm>
          <a:prstGeom prst="line">
            <a:avLst/>
          </a:prstGeom>
          <a:noFill/>
          <a:ln w="28575">
            <a:solidFill>
              <a:srgbClr val="6600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30" name="Rectangle 17"/>
          <p:cNvSpPr>
            <a:spLocks noChangeArrowheads="1"/>
          </p:cNvSpPr>
          <p:nvPr/>
        </p:nvSpPr>
        <p:spPr bwMode="auto">
          <a:xfrm>
            <a:off x="1533525" y="2876550"/>
            <a:ext cx="101282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b">
            <a:spAutoFit/>
          </a:bodyPr>
          <a:lstStyle/>
          <a:p>
            <a:endParaRPr kumimoji="0" lang="ru-RU"/>
          </a:p>
        </p:txBody>
      </p:sp>
      <p:sp>
        <p:nvSpPr>
          <p:cNvPr id="5131" name="Rectangle 19"/>
          <p:cNvSpPr>
            <a:spLocks noChangeArrowheads="1"/>
          </p:cNvSpPr>
          <p:nvPr/>
        </p:nvSpPr>
        <p:spPr bwMode="auto">
          <a:xfrm>
            <a:off x="1533525" y="2876550"/>
            <a:ext cx="101282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b">
            <a:spAutoFit/>
          </a:bodyPr>
          <a:lstStyle/>
          <a:p>
            <a:endParaRPr kumimoji="0" lang="ru-RU"/>
          </a:p>
        </p:txBody>
      </p:sp>
      <p:sp>
        <p:nvSpPr>
          <p:cNvPr id="5132" name="Rectangle 21"/>
          <p:cNvSpPr>
            <a:spLocks noChangeArrowheads="1"/>
          </p:cNvSpPr>
          <p:nvPr/>
        </p:nvSpPr>
        <p:spPr bwMode="auto">
          <a:xfrm>
            <a:off x="1533525" y="2876550"/>
            <a:ext cx="101282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kumimoji="0" lang="ru-RU"/>
          </a:p>
        </p:txBody>
      </p:sp>
      <p:graphicFrame>
        <p:nvGraphicFramePr>
          <p:cNvPr id="291935" name="Group 95"/>
          <p:cNvGraphicFramePr>
            <a:graphicFrameLocks noGrp="1"/>
          </p:cNvGraphicFramePr>
          <p:nvPr/>
        </p:nvGraphicFramePr>
        <p:xfrm>
          <a:off x="1979613" y="5084763"/>
          <a:ext cx="6480175" cy="1401972"/>
        </p:xfrm>
        <a:graphic>
          <a:graphicData uri="http://schemas.openxmlformats.org/drawingml/2006/table">
            <a:tbl>
              <a:tblPr/>
              <a:tblGrid>
                <a:gridCol w="1012825"/>
                <a:gridCol w="1012825"/>
                <a:gridCol w="1012825"/>
                <a:gridCol w="1012825"/>
                <a:gridCol w="1012825"/>
                <a:gridCol w="1416050"/>
              </a:tblGrid>
              <a:tr h="3351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XvY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XvY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(XvY)^X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F=(XvY)^X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693" marB="4569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65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56" name="Line 96"/>
          <p:cNvSpPr>
            <a:spLocks noChangeShapeType="1"/>
          </p:cNvSpPr>
          <p:nvPr/>
        </p:nvSpPr>
        <p:spPr bwMode="auto">
          <a:xfrm>
            <a:off x="7389813" y="5103813"/>
            <a:ext cx="720725" cy="0"/>
          </a:xfrm>
          <a:prstGeom prst="line">
            <a:avLst/>
          </a:prstGeom>
          <a:noFill/>
          <a:ln w="28575">
            <a:solidFill>
              <a:srgbClr val="6600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84" name="Rectangle 32"/>
          <p:cNvSpPr>
            <a:spLocks noChangeArrowheads="1"/>
          </p:cNvSpPr>
          <p:nvPr/>
        </p:nvSpPr>
        <p:spPr bwMode="auto">
          <a:xfrm>
            <a:off x="2085975" y="333375"/>
            <a:ext cx="651827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lnSpc>
                <a:spcPct val="150000"/>
              </a:lnSpc>
            </a:pPr>
            <a:r>
              <a:rPr kumimoji="0" lang="ru-RU" sz="2000" b="1" u="sng">
                <a:solidFill>
                  <a:srgbClr val="9900CC"/>
                </a:solidFill>
                <a:cs typeface="Arial" charset="0"/>
              </a:rPr>
              <a:t>ЗАДАНИЕ 1</a:t>
            </a:r>
            <a:endParaRPr kumimoji="0" lang="ru-RU" sz="2000" b="1">
              <a:solidFill>
                <a:srgbClr val="9900CC"/>
              </a:solidFill>
            </a:endParaRPr>
          </a:p>
          <a:p>
            <a:pPr eaLnBrk="0" hangingPunct="0">
              <a:lnSpc>
                <a:spcPct val="150000"/>
              </a:lnSpc>
            </a:pPr>
            <a:r>
              <a:rPr kumimoji="0" lang="ru-RU" sz="2000" b="1">
                <a:solidFill>
                  <a:srgbClr val="6600FF"/>
                </a:solidFill>
                <a:cs typeface="Arial" charset="0"/>
              </a:rPr>
              <a:t>СОСТАВИТЬ ТАБЛИЦУ ИСТИННОСТИ СХЕМЫ</a:t>
            </a:r>
            <a:endParaRPr kumimoji="0" lang="ru-RU" sz="2000" b="1">
              <a:solidFill>
                <a:srgbClr val="6600FF"/>
              </a:solidFill>
            </a:endParaRPr>
          </a:p>
          <a:p>
            <a:pPr eaLnBrk="0" hangingPunct="0"/>
            <a:endParaRPr kumimoji="0" lang="ru-RU" sz="2000" b="1">
              <a:solidFill>
                <a:srgbClr val="6600FF"/>
              </a:solidFill>
            </a:endParaRPr>
          </a:p>
        </p:txBody>
      </p:sp>
      <p:grpSp>
        <p:nvGrpSpPr>
          <p:cNvPr id="228395" name="Group 43"/>
          <p:cNvGrpSpPr>
            <a:grpSpLocks/>
          </p:cNvGrpSpPr>
          <p:nvPr/>
        </p:nvGrpSpPr>
        <p:grpSpPr bwMode="auto">
          <a:xfrm>
            <a:off x="2051050" y="2133600"/>
            <a:ext cx="6386513" cy="3529013"/>
            <a:chOff x="1020" y="1525"/>
            <a:chExt cx="4023" cy="2223"/>
          </a:xfrm>
        </p:grpSpPr>
        <p:sp>
          <p:nvSpPr>
            <p:cNvPr id="32772" name="Text Box 31" descr="Газетная бумага"/>
            <p:cNvSpPr txBox="1">
              <a:spLocks noChangeArrowheads="1"/>
            </p:cNvSpPr>
            <p:nvPr/>
          </p:nvSpPr>
          <p:spPr bwMode="auto">
            <a:xfrm>
              <a:off x="1821" y="1525"/>
              <a:ext cx="348" cy="773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2800" b="1">
                  <a:cs typeface="Arial" charset="0"/>
                </a:rPr>
                <a:t>1</a:t>
              </a:r>
              <a:endParaRPr kumimoji="0" lang="ru-RU" sz="2800"/>
            </a:p>
          </p:txBody>
        </p:sp>
        <p:sp>
          <p:nvSpPr>
            <p:cNvPr id="32773" name="Line 30" descr="Газетная бумага"/>
            <p:cNvSpPr>
              <a:spLocks noChangeShapeType="1"/>
            </p:cNvSpPr>
            <p:nvPr/>
          </p:nvSpPr>
          <p:spPr bwMode="auto">
            <a:xfrm>
              <a:off x="1123" y="1911"/>
              <a:ext cx="69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774" name="Text Box 29" descr="Газетная бумага"/>
            <p:cNvSpPr txBox="1">
              <a:spLocks noChangeArrowheads="1"/>
            </p:cNvSpPr>
            <p:nvPr/>
          </p:nvSpPr>
          <p:spPr bwMode="auto">
            <a:xfrm>
              <a:off x="3006" y="1525"/>
              <a:ext cx="349" cy="773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2800" b="1">
                  <a:cs typeface="Arial" charset="0"/>
                  <a:sym typeface="Symbol" pitchFamily="18" charset="2"/>
                </a:rPr>
                <a:t></a:t>
              </a:r>
            </a:p>
          </p:txBody>
        </p:sp>
        <p:sp>
          <p:nvSpPr>
            <p:cNvPr id="32775" name="Text Box 28" descr="Газетная бумага"/>
            <p:cNvSpPr txBox="1">
              <a:spLocks noChangeArrowheads="1"/>
            </p:cNvSpPr>
            <p:nvPr/>
          </p:nvSpPr>
          <p:spPr bwMode="auto">
            <a:xfrm>
              <a:off x="1821" y="2975"/>
              <a:ext cx="348" cy="773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2800" b="1">
                  <a:cs typeface="Arial" charset="0"/>
                </a:rPr>
                <a:t>1</a:t>
              </a:r>
              <a:endParaRPr kumimoji="0" lang="ru-RU" sz="2800"/>
            </a:p>
          </p:txBody>
        </p:sp>
        <p:sp>
          <p:nvSpPr>
            <p:cNvPr id="32776" name="Text Box 27" descr="Газетная бумага"/>
            <p:cNvSpPr txBox="1">
              <a:spLocks noChangeArrowheads="1"/>
            </p:cNvSpPr>
            <p:nvPr/>
          </p:nvSpPr>
          <p:spPr bwMode="auto">
            <a:xfrm>
              <a:off x="3006" y="2975"/>
              <a:ext cx="349" cy="773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2800" b="1">
                  <a:cs typeface="Arial" charset="0"/>
                  <a:sym typeface="Symbol" pitchFamily="18" charset="2"/>
                </a:rPr>
                <a:t></a:t>
              </a:r>
            </a:p>
          </p:txBody>
        </p:sp>
        <p:sp>
          <p:nvSpPr>
            <p:cNvPr id="32777" name="Line 26" descr="Газетная бумага"/>
            <p:cNvSpPr>
              <a:spLocks noChangeShapeType="1"/>
            </p:cNvSpPr>
            <p:nvPr/>
          </p:nvSpPr>
          <p:spPr bwMode="auto">
            <a:xfrm>
              <a:off x="1123" y="3362"/>
              <a:ext cx="69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778" name="Line 25" descr="Газетная бумага"/>
            <p:cNvSpPr>
              <a:spLocks noChangeShapeType="1"/>
            </p:cNvSpPr>
            <p:nvPr/>
          </p:nvSpPr>
          <p:spPr bwMode="auto">
            <a:xfrm>
              <a:off x="2169" y="1720"/>
              <a:ext cx="837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oval" w="med" len="med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779" name="Line 24" descr="Газетная бумага"/>
            <p:cNvSpPr>
              <a:spLocks noChangeShapeType="1"/>
            </p:cNvSpPr>
            <p:nvPr/>
          </p:nvSpPr>
          <p:spPr bwMode="auto">
            <a:xfrm>
              <a:off x="2169" y="3555"/>
              <a:ext cx="837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oval" w="med" len="med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780" name="Line 23" descr="Газетная бумага"/>
            <p:cNvSpPr>
              <a:spLocks noChangeShapeType="1"/>
            </p:cNvSpPr>
            <p:nvPr/>
          </p:nvSpPr>
          <p:spPr bwMode="auto">
            <a:xfrm>
              <a:off x="2728" y="2105"/>
              <a:ext cx="27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781" name="Line 22" descr="Газетная бумага"/>
            <p:cNvSpPr>
              <a:spLocks noChangeShapeType="1"/>
            </p:cNvSpPr>
            <p:nvPr/>
          </p:nvSpPr>
          <p:spPr bwMode="auto">
            <a:xfrm>
              <a:off x="2728" y="3168"/>
              <a:ext cx="27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782" name="Line 21" descr="Газетная бумага"/>
            <p:cNvSpPr>
              <a:spLocks noChangeShapeType="1"/>
            </p:cNvSpPr>
            <p:nvPr/>
          </p:nvSpPr>
          <p:spPr bwMode="auto">
            <a:xfrm>
              <a:off x="1472" y="1911"/>
              <a:ext cx="0" cy="58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oval" w="med" len="med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783" name="Line 20" descr="Газетная бумага"/>
            <p:cNvSpPr>
              <a:spLocks noChangeShapeType="1"/>
            </p:cNvSpPr>
            <p:nvPr/>
          </p:nvSpPr>
          <p:spPr bwMode="auto">
            <a:xfrm>
              <a:off x="1472" y="2491"/>
              <a:ext cx="1256" cy="677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784" name="Line 19" descr="Газетная бумага"/>
            <p:cNvSpPr>
              <a:spLocks noChangeShapeType="1"/>
            </p:cNvSpPr>
            <p:nvPr/>
          </p:nvSpPr>
          <p:spPr bwMode="auto">
            <a:xfrm flipV="1">
              <a:off x="1472" y="2879"/>
              <a:ext cx="0" cy="483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oval" w="med" len="med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785" name="Line 18" descr="Газетная бумага"/>
            <p:cNvSpPr>
              <a:spLocks noChangeShapeType="1"/>
            </p:cNvSpPr>
            <p:nvPr/>
          </p:nvSpPr>
          <p:spPr bwMode="auto">
            <a:xfrm flipV="1">
              <a:off x="1472" y="2105"/>
              <a:ext cx="1256" cy="774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786" name="Line 17" descr="Газетная бумага"/>
            <p:cNvSpPr>
              <a:spLocks noChangeShapeType="1"/>
            </p:cNvSpPr>
            <p:nvPr/>
          </p:nvSpPr>
          <p:spPr bwMode="auto">
            <a:xfrm>
              <a:off x="3355" y="1911"/>
              <a:ext cx="419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787" name="Line 16" descr="Газетная бумага"/>
            <p:cNvSpPr>
              <a:spLocks noChangeShapeType="1"/>
            </p:cNvSpPr>
            <p:nvPr/>
          </p:nvSpPr>
          <p:spPr bwMode="auto">
            <a:xfrm>
              <a:off x="3355" y="3362"/>
              <a:ext cx="419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788" name="Line 15" descr="Газетная бумага"/>
            <p:cNvSpPr>
              <a:spLocks noChangeShapeType="1"/>
            </p:cNvSpPr>
            <p:nvPr/>
          </p:nvSpPr>
          <p:spPr bwMode="auto">
            <a:xfrm>
              <a:off x="3774" y="1911"/>
              <a:ext cx="0" cy="483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789" name="Line 14" descr="Газетная бумага"/>
            <p:cNvSpPr>
              <a:spLocks noChangeShapeType="1"/>
            </p:cNvSpPr>
            <p:nvPr/>
          </p:nvSpPr>
          <p:spPr bwMode="auto">
            <a:xfrm flipV="1">
              <a:off x="3774" y="2782"/>
              <a:ext cx="0" cy="58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790" name="Line 13" descr="Газетная бумага"/>
            <p:cNvSpPr>
              <a:spLocks noChangeShapeType="1"/>
            </p:cNvSpPr>
            <p:nvPr/>
          </p:nvSpPr>
          <p:spPr bwMode="auto">
            <a:xfrm>
              <a:off x="3774" y="2394"/>
              <a:ext cx="349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791" name="Line 12" descr="Газетная бумага"/>
            <p:cNvSpPr>
              <a:spLocks noChangeShapeType="1"/>
            </p:cNvSpPr>
            <p:nvPr/>
          </p:nvSpPr>
          <p:spPr bwMode="auto">
            <a:xfrm>
              <a:off x="3774" y="2782"/>
              <a:ext cx="349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792" name="Text Box 11" descr="Газетная бумага"/>
            <p:cNvSpPr txBox="1">
              <a:spLocks noChangeArrowheads="1"/>
            </p:cNvSpPr>
            <p:nvPr/>
          </p:nvSpPr>
          <p:spPr bwMode="auto">
            <a:xfrm>
              <a:off x="4123" y="2105"/>
              <a:ext cx="348" cy="870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2800" b="1">
                  <a:cs typeface="Arial" charset="0"/>
                </a:rPr>
                <a:t>1</a:t>
              </a:r>
              <a:endParaRPr kumimoji="0" lang="ru-RU" sz="2800"/>
            </a:p>
          </p:txBody>
        </p:sp>
        <p:sp>
          <p:nvSpPr>
            <p:cNvPr id="32793" name="Line 10" descr="Газетная бумага"/>
            <p:cNvSpPr>
              <a:spLocks noChangeShapeType="1"/>
            </p:cNvSpPr>
            <p:nvPr/>
          </p:nvSpPr>
          <p:spPr bwMode="auto">
            <a:xfrm>
              <a:off x="4471" y="2491"/>
              <a:ext cx="419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794" name="Text Box 9" descr="Газетная бумага"/>
            <p:cNvSpPr txBox="1">
              <a:spLocks noChangeArrowheads="1"/>
            </p:cNvSpPr>
            <p:nvPr/>
          </p:nvSpPr>
          <p:spPr bwMode="auto">
            <a:xfrm>
              <a:off x="4694" y="2115"/>
              <a:ext cx="349" cy="272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pPr algn="just"/>
              <a:r>
                <a:rPr kumimoji="0" lang="ru-RU" sz="2400" b="1">
                  <a:cs typeface="Arial" charset="0"/>
                </a:rPr>
                <a:t>У</a:t>
              </a:r>
            </a:p>
            <a:p>
              <a:pPr eaLnBrk="0" hangingPunct="0"/>
              <a:endParaRPr kumimoji="0" lang="ru-RU" sz="2400"/>
            </a:p>
          </p:txBody>
        </p:sp>
        <p:sp>
          <p:nvSpPr>
            <p:cNvPr id="32795" name="Text Box 8" descr="Газетная бумага"/>
            <p:cNvSpPr txBox="1">
              <a:spLocks noChangeArrowheads="1"/>
            </p:cNvSpPr>
            <p:nvPr/>
          </p:nvSpPr>
          <p:spPr bwMode="auto">
            <a:xfrm>
              <a:off x="1020" y="1525"/>
              <a:ext cx="488" cy="290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0" lang="ru-RU" sz="1200" b="1"/>
            </a:p>
            <a:p>
              <a:r>
                <a:rPr kumimoji="0" lang="ru-RU" sz="1200" b="1"/>
                <a:t>    </a:t>
              </a:r>
              <a:r>
                <a:rPr kumimoji="0" lang="ru-RU" sz="2000" b="1">
                  <a:cs typeface="Arial" charset="0"/>
                </a:rPr>
                <a:t>Х1</a:t>
              </a:r>
              <a:endParaRPr kumimoji="0" lang="ru-RU" sz="2000"/>
            </a:p>
          </p:txBody>
        </p:sp>
        <p:sp>
          <p:nvSpPr>
            <p:cNvPr id="32796" name="Text Box 7" descr="Газетная бумага"/>
            <p:cNvSpPr txBox="1">
              <a:spLocks noChangeArrowheads="1"/>
            </p:cNvSpPr>
            <p:nvPr/>
          </p:nvSpPr>
          <p:spPr bwMode="auto">
            <a:xfrm>
              <a:off x="1020" y="2931"/>
              <a:ext cx="349" cy="291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pPr algn="just"/>
              <a:r>
                <a:rPr kumimoji="0" lang="ru-RU" sz="1200" b="1">
                  <a:cs typeface="Arial" charset="0"/>
                </a:rPr>
                <a:t> </a:t>
              </a:r>
            </a:p>
            <a:p>
              <a:pPr algn="just"/>
              <a:r>
                <a:rPr kumimoji="0" lang="ru-RU" sz="2000" b="1">
                  <a:cs typeface="Arial" charset="0"/>
                </a:rPr>
                <a:t>Х2</a:t>
              </a:r>
            </a:p>
            <a:p>
              <a:pPr eaLnBrk="0" hangingPunct="0"/>
              <a:endParaRPr kumimoji="0" lang="ru-RU" sz="2000"/>
            </a:p>
          </p:txBody>
        </p:sp>
      </p:grp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8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8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ChangeArrowheads="1"/>
          </p:cNvSpPr>
          <p:nvPr/>
        </p:nvSpPr>
        <p:spPr bwMode="auto">
          <a:xfrm>
            <a:off x="1763713" y="549275"/>
            <a:ext cx="705802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lnSpc>
                <a:spcPct val="150000"/>
              </a:lnSpc>
            </a:pPr>
            <a:r>
              <a:rPr kumimoji="0" lang="ru-RU" sz="2000" b="1" u="sng">
                <a:solidFill>
                  <a:srgbClr val="9900CC"/>
                </a:solidFill>
                <a:cs typeface="Arial" charset="0"/>
              </a:rPr>
              <a:t>ЗАДАНИЕ </a:t>
            </a:r>
            <a:endParaRPr kumimoji="0" lang="ru-RU" sz="2000" b="1">
              <a:solidFill>
                <a:srgbClr val="9900CC"/>
              </a:solidFill>
            </a:endParaRPr>
          </a:p>
          <a:p>
            <a:pPr eaLnBrk="0" hangingPunct="0">
              <a:lnSpc>
                <a:spcPct val="150000"/>
              </a:lnSpc>
            </a:pPr>
            <a:r>
              <a:rPr kumimoji="0" lang="ru-RU" sz="2000" b="1">
                <a:solidFill>
                  <a:srgbClr val="6600FF"/>
                </a:solidFill>
                <a:cs typeface="Arial" charset="0"/>
              </a:rPr>
              <a:t>СОСТАВИТЬ ТАБЛИЦУ ИСТИННОСТИ СХЕМЫ</a:t>
            </a:r>
            <a:endParaRPr kumimoji="0" lang="ru-RU" sz="2000" b="1">
              <a:solidFill>
                <a:srgbClr val="6600FF"/>
              </a:solidFill>
            </a:endParaRPr>
          </a:p>
          <a:p>
            <a:pPr eaLnBrk="0" hangingPunct="0"/>
            <a:endParaRPr kumimoji="0" lang="ru-RU" sz="2000" b="1">
              <a:solidFill>
                <a:srgbClr val="6600FF"/>
              </a:solidFill>
            </a:endParaRPr>
          </a:p>
        </p:txBody>
      </p:sp>
      <p:grpSp>
        <p:nvGrpSpPr>
          <p:cNvPr id="33795" name="Group 31"/>
          <p:cNvGrpSpPr>
            <a:grpSpLocks/>
          </p:cNvGrpSpPr>
          <p:nvPr/>
        </p:nvGrpSpPr>
        <p:grpSpPr bwMode="auto">
          <a:xfrm>
            <a:off x="1692275" y="2060575"/>
            <a:ext cx="4392613" cy="2736850"/>
            <a:chOff x="1020" y="1480"/>
            <a:chExt cx="2903" cy="1814"/>
          </a:xfrm>
        </p:grpSpPr>
        <p:sp>
          <p:nvSpPr>
            <p:cNvPr id="33822" name="Text Box 29" descr="Газетная бумага"/>
            <p:cNvSpPr txBox="1">
              <a:spLocks noChangeArrowheads="1"/>
            </p:cNvSpPr>
            <p:nvPr/>
          </p:nvSpPr>
          <p:spPr bwMode="auto">
            <a:xfrm>
              <a:off x="1020" y="2659"/>
              <a:ext cx="388" cy="238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pPr algn="just"/>
              <a:r>
                <a:rPr kumimoji="0" lang="ru-RU" b="1">
                  <a:cs typeface="Arial" charset="0"/>
                </a:rPr>
                <a:t>Х2</a:t>
              </a:r>
            </a:p>
            <a:p>
              <a:pPr eaLnBrk="0" hangingPunct="0"/>
              <a:endParaRPr kumimoji="0" lang="ru-RU"/>
            </a:p>
          </p:txBody>
        </p:sp>
        <p:sp>
          <p:nvSpPr>
            <p:cNvPr id="33823" name="Text Box 5" descr="Газетная бумага"/>
            <p:cNvSpPr txBox="1">
              <a:spLocks noChangeArrowheads="1"/>
            </p:cNvSpPr>
            <p:nvPr/>
          </p:nvSpPr>
          <p:spPr bwMode="auto">
            <a:xfrm>
              <a:off x="1598" y="1480"/>
              <a:ext cx="251" cy="631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2000" b="1">
                  <a:cs typeface="Arial" charset="0"/>
                </a:rPr>
                <a:t>1</a:t>
              </a:r>
              <a:endParaRPr kumimoji="0" lang="ru-RU" sz="2000"/>
            </a:p>
          </p:txBody>
        </p:sp>
        <p:sp>
          <p:nvSpPr>
            <p:cNvPr id="33824" name="Line 6" descr="Газетная бумага"/>
            <p:cNvSpPr>
              <a:spLocks noChangeShapeType="1"/>
            </p:cNvSpPr>
            <p:nvPr/>
          </p:nvSpPr>
          <p:spPr bwMode="auto">
            <a:xfrm>
              <a:off x="1094" y="1795"/>
              <a:ext cx="504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3825" name="Text Box 7" descr="Газетная бумага"/>
            <p:cNvSpPr txBox="1">
              <a:spLocks noChangeArrowheads="1"/>
            </p:cNvSpPr>
            <p:nvPr/>
          </p:nvSpPr>
          <p:spPr bwMode="auto">
            <a:xfrm>
              <a:off x="2453" y="1480"/>
              <a:ext cx="252" cy="631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2000" b="1">
                  <a:cs typeface="Arial" charset="0"/>
                  <a:sym typeface="Symbol" pitchFamily="18" charset="2"/>
                </a:rPr>
                <a:t></a:t>
              </a:r>
            </a:p>
          </p:txBody>
        </p:sp>
        <p:sp>
          <p:nvSpPr>
            <p:cNvPr id="33826" name="Text Box 8" descr="Газетная бумага"/>
            <p:cNvSpPr txBox="1">
              <a:spLocks noChangeArrowheads="1"/>
            </p:cNvSpPr>
            <p:nvPr/>
          </p:nvSpPr>
          <p:spPr bwMode="auto">
            <a:xfrm>
              <a:off x="1598" y="2663"/>
              <a:ext cx="251" cy="631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2000" b="1">
                  <a:cs typeface="Arial" charset="0"/>
                </a:rPr>
                <a:t>1</a:t>
              </a:r>
              <a:endParaRPr kumimoji="0" lang="ru-RU" sz="2000"/>
            </a:p>
          </p:txBody>
        </p:sp>
        <p:sp>
          <p:nvSpPr>
            <p:cNvPr id="33827" name="Text Box 9" descr="Газетная бумага"/>
            <p:cNvSpPr txBox="1">
              <a:spLocks noChangeArrowheads="1"/>
            </p:cNvSpPr>
            <p:nvPr/>
          </p:nvSpPr>
          <p:spPr bwMode="auto">
            <a:xfrm>
              <a:off x="2453" y="2663"/>
              <a:ext cx="252" cy="631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2000" b="1">
                  <a:cs typeface="Arial" charset="0"/>
                  <a:sym typeface="Symbol" pitchFamily="18" charset="2"/>
                </a:rPr>
                <a:t></a:t>
              </a:r>
            </a:p>
          </p:txBody>
        </p:sp>
        <p:sp>
          <p:nvSpPr>
            <p:cNvPr id="33828" name="Line 10" descr="Газетная бумага"/>
            <p:cNvSpPr>
              <a:spLocks noChangeShapeType="1"/>
            </p:cNvSpPr>
            <p:nvPr/>
          </p:nvSpPr>
          <p:spPr bwMode="auto">
            <a:xfrm>
              <a:off x="1094" y="2979"/>
              <a:ext cx="504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3829" name="Line 11" descr="Газетная бумага"/>
            <p:cNvSpPr>
              <a:spLocks noChangeShapeType="1"/>
            </p:cNvSpPr>
            <p:nvPr/>
          </p:nvSpPr>
          <p:spPr bwMode="auto">
            <a:xfrm>
              <a:off x="1849" y="1639"/>
              <a:ext cx="604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oval" w="med" len="med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3830" name="Line 12" descr="Газетная бумага"/>
            <p:cNvSpPr>
              <a:spLocks noChangeShapeType="1"/>
            </p:cNvSpPr>
            <p:nvPr/>
          </p:nvSpPr>
          <p:spPr bwMode="auto">
            <a:xfrm>
              <a:off x="1849" y="3137"/>
              <a:ext cx="604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oval" w="med" len="med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3831" name="Line 13" descr="Газетная бумага"/>
            <p:cNvSpPr>
              <a:spLocks noChangeShapeType="1"/>
            </p:cNvSpPr>
            <p:nvPr/>
          </p:nvSpPr>
          <p:spPr bwMode="auto">
            <a:xfrm>
              <a:off x="2252" y="1953"/>
              <a:ext cx="201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3832" name="Line 14" descr="Газетная бумага"/>
            <p:cNvSpPr>
              <a:spLocks noChangeShapeType="1"/>
            </p:cNvSpPr>
            <p:nvPr/>
          </p:nvSpPr>
          <p:spPr bwMode="auto">
            <a:xfrm>
              <a:off x="2252" y="2821"/>
              <a:ext cx="201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3833" name="Line 15" descr="Газетная бумага"/>
            <p:cNvSpPr>
              <a:spLocks noChangeShapeType="1"/>
            </p:cNvSpPr>
            <p:nvPr/>
          </p:nvSpPr>
          <p:spPr bwMode="auto">
            <a:xfrm>
              <a:off x="1346" y="1795"/>
              <a:ext cx="0" cy="473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oval" w="med" len="med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3834" name="Line 16" descr="Газетная бумага"/>
            <p:cNvSpPr>
              <a:spLocks noChangeShapeType="1"/>
            </p:cNvSpPr>
            <p:nvPr/>
          </p:nvSpPr>
          <p:spPr bwMode="auto">
            <a:xfrm>
              <a:off x="1346" y="2268"/>
              <a:ext cx="906" cy="553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3835" name="Line 17" descr="Газетная бумага"/>
            <p:cNvSpPr>
              <a:spLocks noChangeShapeType="1"/>
            </p:cNvSpPr>
            <p:nvPr/>
          </p:nvSpPr>
          <p:spPr bwMode="auto">
            <a:xfrm flipV="1">
              <a:off x="1346" y="2585"/>
              <a:ext cx="0" cy="394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oval" w="med" len="med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3836" name="Line 18" descr="Газетная бумага"/>
            <p:cNvSpPr>
              <a:spLocks noChangeShapeType="1"/>
            </p:cNvSpPr>
            <p:nvPr/>
          </p:nvSpPr>
          <p:spPr bwMode="auto">
            <a:xfrm flipV="1">
              <a:off x="1346" y="1953"/>
              <a:ext cx="906" cy="63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3837" name="Line 19" descr="Газетная бумага"/>
            <p:cNvSpPr>
              <a:spLocks noChangeShapeType="1"/>
            </p:cNvSpPr>
            <p:nvPr/>
          </p:nvSpPr>
          <p:spPr bwMode="auto">
            <a:xfrm>
              <a:off x="2705" y="1795"/>
              <a:ext cx="30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3838" name="Line 20" descr="Газетная бумага"/>
            <p:cNvSpPr>
              <a:spLocks noChangeShapeType="1"/>
            </p:cNvSpPr>
            <p:nvPr/>
          </p:nvSpPr>
          <p:spPr bwMode="auto">
            <a:xfrm>
              <a:off x="2705" y="2979"/>
              <a:ext cx="30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3839" name="Line 21" descr="Газетная бумага"/>
            <p:cNvSpPr>
              <a:spLocks noChangeShapeType="1"/>
            </p:cNvSpPr>
            <p:nvPr/>
          </p:nvSpPr>
          <p:spPr bwMode="auto">
            <a:xfrm>
              <a:off x="3007" y="1795"/>
              <a:ext cx="0" cy="394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3840" name="Line 22" descr="Газетная бумага"/>
            <p:cNvSpPr>
              <a:spLocks noChangeShapeType="1"/>
            </p:cNvSpPr>
            <p:nvPr/>
          </p:nvSpPr>
          <p:spPr bwMode="auto">
            <a:xfrm flipV="1">
              <a:off x="3007" y="2506"/>
              <a:ext cx="0" cy="473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3841" name="Line 23" descr="Газетная бумага"/>
            <p:cNvSpPr>
              <a:spLocks noChangeShapeType="1"/>
            </p:cNvSpPr>
            <p:nvPr/>
          </p:nvSpPr>
          <p:spPr bwMode="auto">
            <a:xfrm>
              <a:off x="3007" y="2189"/>
              <a:ext cx="25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3842" name="Line 24" descr="Газетная бумага"/>
            <p:cNvSpPr>
              <a:spLocks noChangeShapeType="1"/>
            </p:cNvSpPr>
            <p:nvPr/>
          </p:nvSpPr>
          <p:spPr bwMode="auto">
            <a:xfrm>
              <a:off x="3007" y="2506"/>
              <a:ext cx="25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3843" name="Text Box 25" descr="Газетная бумага"/>
            <p:cNvSpPr txBox="1">
              <a:spLocks noChangeArrowheads="1"/>
            </p:cNvSpPr>
            <p:nvPr/>
          </p:nvSpPr>
          <p:spPr bwMode="auto">
            <a:xfrm>
              <a:off x="3259" y="1953"/>
              <a:ext cx="251" cy="710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2000" b="1">
                  <a:cs typeface="Arial" charset="0"/>
                </a:rPr>
                <a:t>1</a:t>
              </a:r>
              <a:endParaRPr kumimoji="0" lang="ru-RU" sz="2000"/>
            </a:p>
          </p:txBody>
        </p:sp>
        <p:sp>
          <p:nvSpPr>
            <p:cNvPr id="33844" name="Line 26" descr="Газетная бумага"/>
            <p:cNvSpPr>
              <a:spLocks noChangeShapeType="1"/>
            </p:cNvSpPr>
            <p:nvPr/>
          </p:nvSpPr>
          <p:spPr bwMode="auto">
            <a:xfrm>
              <a:off x="3510" y="2268"/>
              <a:ext cx="303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3845" name="Text Box 27" descr="Газетная бумага"/>
            <p:cNvSpPr txBox="1">
              <a:spLocks noChangeArrowheads="1"/>
            </p:cNvSpPr>
            <p:nvPr/>
          </p:nvSpPr>
          <p:spPr bwMode="auto">
            <a:xfrm>
              <a:off x="3671" y="1961"/>
              <a:ext cx="252" cy="222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pPr algn="just"/>
              <a:r>
                <a:rPr kumimoji="0" lang="ru-RU" b="1">
                  <a:cs typeface="Arial" charset="0"/>
                </a:rPr>
                <a:t>У</a:t>
              </a:r>
            </a:p>
            <a:p>
              <a:pPr eaLnBrk="0" hangingPunct="0"/>
              <a:endParaRPr kumimoji="0" lang="ru-RU" b="1"/>
            </a:p>
          </p:txBody>
        </p:sp>
        <p:sp>
          <p:nvSpPr>
            <p:cNvPr id="33846" name="Text Box 28" descr="Газетная бумага"/>
            <p:cNvSpPr txBox="1">
              <a:spLocks noChangeArrowheads="1"/>
            </p:cNvSpPr>
            <p:nvPr/>
          </p:nvSpPr>
          <p:spPr bwMode="auto">
            <a:xfrm>
              <a:off x="1020" y="1480"/>
              <a:ext cx="352" cy="237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1200" b="1"/>
                <a:t> </a:t>
              </a:r>
              <a:r>
                <a:rPr kumimoji="0" lang="ru-RU" b="1">
                  <a:cs typeface="Arial" charset="0"/>
                </a:rPr>
                <a:t>Х1</a:t>
              </a:r>
              <a:endParaRPr kumimoji="0" lang="ru-RU"/>
            </a:p>
          </p:txBody>
        </p:sp>
      </p:grpSp>
      <p:graphicFrame>
        <p:nvGraphicFramePr>
          <p:cNvPr id="230495" name="Group 95"/>
          <p:cNvGraphicFramePr>
            <a:graphicFrameLocks noGrp="1"/>
          </p:cNvGraphicFramePr>
          <p:nvPr>
            <p:ph idx="1"/>
          </p:nvPr>
        </p:nvGraphicFramePr>
        <p:xfrm>
          <a:off x="5724525" y="3716338"/>
          <a:ext cx="3051175" cy="2879725"/>
        </p:xfrm>
        <a:graphic>
          <a:graphicData uri="http://schemas.openxmlformats.org/drawingml/2006/table">
            <a:tbl>
              <a:tblPr/>
              <a:tblGrid>
                <a:gridCol w="930275"/>
                <a:gridCol w="1138238"/>
                <a:gridCol w="982662"/>
              </a:tblGrid>
              <a:tr h="66675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Х1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Х2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У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38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515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04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04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3" name="Rectangle 3"/>
          <p:cNvSpPr>
            <a:spLocks noChangeArrowheads="1"/>
          </p:cNvSpPr>
          <p:nvPr/>
        </p:nvSpPr>
        <p:spPr bwMode="auto">
          <a:xfrm>
            <a:off x="2085975" y="404813"/>
            <a:ext cx="705802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lnSpc>
                <a:spcPct val="150000"/>
              </a:lnSpc>
            </a:pPr>
            <a:r>
              <a:rPr kumimoji="0" lang="ru-RU" sz="2000" b="1" u="sng">
                <a:solidFill>
                  <a:srgbClr val="9900CC"/>
                </a:solidFill>
                <a:cs typeface="Arial" charset="0"/>
              </a:rPr>
              <a:t>ЗАДАНИЕ 2</a:t>
            </a:r>
            <a:endParaRPr kumimoji="0" lang="ru-RU" sz="2000" b="1">
              <a:solidFill>
                <a:srgbClr val="9900CC"/>
              </a:solidFill>
            </a:endParaRPr>
          </a:p>
          <a:p>
            <a:pPr eaLnBrk="0" hangingPunct="0">
              <a:lnSpc>
                <a:spcPct val="150000"/>
              </a:lnSpc>
            </a:pPr>
            <a:r>
              <a:rPr kumimoji="0" lang="ru-RU" sz="2000" b="1">
                <a:solidFill>
                  <a:srgbClr val="6600FF"/>
                </a:solidFill>
                <a:cs typeface="Arial" charset="0"/>
              </a:rPr>
              <a:t>СОСТАВИТЬ ТАБЛИЦУ ИСТИННОСТИ СХЕМЫ</a:t>
            </a:r>
            <a:endParaRPr kumimoji="0" lang="ru-RU" sz="2000" b="1">
              <a:solidFill>
                <a:srgbClr val="6600FF"/>
              </a:solidFill>
            </a:endParaRPr>
          </a:p>
          <a:p>
            <a:pPr eaLnBrk="0" hangingPunct="0"/>
            <a:endParaRPr kumimoji="0" lang="ru-RU" sz="2000" b="1">
              <a:solidFill>
                <a:srgbClr val="6600FF"/>
              </a:solidFill>
            </a:endParaRPr>
          </a:p>
        </p:txBody>
      </p:sp>
      <p:grpSp>
        <p:nvGrpSpPr>
          <p:cNvPr id="34819" name="Group 44"/>
          <p:cNvGrpSpPr>
            <a:grpSpLocks/>
          </p:cNvGrpSpPr>
          <p:nvPr/>
        </p:nvGrpSpPr>
        <p:grpSpPr bwMode="auto">
          <a:xfrm>
            <a:off x="2411413" y="2205038"/>
            <a:ext cx="6097587" cy="3927475"/>
            <a:chOff x="1202" y="1093"/>
            <a:chExt cx="3841" cy="2474"/>
          </a:xfrm>
        </p:grpSpPr>
        <p:sp>
          <p:nvSpPr>
            <p:cNvPr id="34820" name="Text Box 28" descr="Газетная бумага"/>
            <p:cNvSpPr txBox="1">
              <a:spLocks noChangeArrowheads="1"/>
            </p:cNvSpPr>
            <p:nvPr/>
          </p:nvSpPr>
          <p:spPr bwMode="auto">
            <a:xfrm>
              <a:off x="1292" y="1253"/>
              <a:ext cx="488" cy="290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1200" b="1"/>
                <a:t>    </a:t>
              </a:r>
              <a:r>
                <a:rPr kumimoji="0" lang="ru-RU" sz="2000" b="1">
                  <a:cs typeface="Arial" charset="0"/>
                </a:rPr>
                <a:t>Х1</a:t>
              </a:r>
              <a:endParaRPr kumimoji="0" lang="ru-RU" sz="2000"/>
            </a:p>
          </p:txBody>
        </p:sp>
        <p:sp>
          <p:nvSpPr>
            <p:cNvPr id="34821" name="Text Box 5" descr="Газетная бумага"/>
            <p:cNvSpPr txBox="1">
              <a:spLocks noChangeArrowheads="1"/>
            </p:cNvSpPr>
            <p:nvPr/>
          </p:nvSpPr>
          <p:spPr bwMode="auto">
            <a:xfrm>
              <a:off x="2093" y="1344"/>
              <a:ext cx="348" cy="773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2800" b="1">
                  <a:sym typeface="Symbol" pitchFamily="18" charset="2"/>
                </a:rPr>
                <a:t></a:t>
              </a:r>
            </a:p>
          </p:txBody>
        </p:sp>
        <p:sp>
          <p:nvSpPr>
            <p:cNvPr id="34822" name="Line 6" descr="Газетная бумага"/>
            <p:cNvSpPr>
              <a:spLocks noChangeShapeType="1"/>
            </p:cNvSpPr>
            <p:nvPr/>
          </p:nvSpPr>
          <p:spPr bwMode="auto">
            <a:xfrm>
              <a:off x="1383" y="1525"/>
              <a:ext cx="69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23" name="Text Box 8" descr="Газетная бумага"/>
            <p:cNvSpPr txBox="1">
              <a:spLocks noChangeArrowheads="1"/>
            </p:cNvSpPr>
            <p:nvPr/>
          </p:nvSpPr>
          <p:spPr bwMode="auto">
            <a:xfrm>
              <a:off x="2093" y="2794"/>
              <a:ext cx="348" cy="773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2800" b="1">
                  <a:cs typeface="Arial" charset="0"/>
                </a:rPr>
                <a:t>1</a:t>
              </a:r>
              <a:endParaRPr kumimoji="0" lang="ru-RU" sz="2800"/>
            </a:p>
          </p:txBody>
        </p:sp>
        <p:sp>
          <p:nvSpPr>
            <p:cNvPr id="34824" name="Text Box 9" descr="Газетная бумага"/>
            <p:cNvSpPr txBox="1">
              <a:spLocks noChangeArrowheads="1"/>
            </p:cNvSpPr>
            <p:nvPr/>
          </p:nvSpPr>
          <p:spPr bwMode="auto">
            <a:xfrm>
              <a:off x="3152" y="1947"/>
              <a:ext cx="349" cy="773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2800" b="1">
                  <a:sym typeface="Symbol" pitchFamily="18" charset="2"/>
                </a:rPr>
                <a:t>1</a:t>
              </a:r>
            </a:p>
          </p:txBody>
        </p:sp>
        <p:sp>
          <p:nvSpPr>
            <p:cNvPr id="34825" name="Line 10" descr="Газетная бумага"/>
            <p:cNvSpPr>
              <a:spLocks noChangeShapeType="1"/>
            </p:cNvSpPr>
            <p:nvPr/>
          </p:nvSpPr>
          <p:spPr bwMode="auto">
            <a:xfrm>
              <a:off x="1395" y="3181"/>
              <a:ext cx="69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26" name="Text Box 25" descr="Газетная бумага"/>
            <p:cNvSpPr txBox="1">
              <a:spLocks noChangeArrowheads="1"/>
            </p:cNvSpPr>
            <p:nvPr/>
          </p:nvSpPr>
          <p:spPr bwMode="auto">
            <a:xfrm>
              <a:off x="4105" y="1661"/>
              <a:ext cx="348" cy="870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2800" b="1">
                  <a:cs typeface="Arial" charset="0"/>
                </a:rPr>
                <a:t>1</a:t>
              </a:r>
              <a:endParaRPr kumimoji="0" lang="ru-RU" sz="2800"/>
            </a:p>
          </p:txBody>
        </p:sp>
        <p:sp>
          <p:nvSpPr>
            <p:cNvPr id="34827" name="Line 26" descr="Газетная бумага"/>
            <p:cNvSpPr>
              <a:spLocks noChangeShapeType="1"/>
            </p:cNvSpPr>
            <p:nvPr/>
          </p:nvSpPr>
          <p:spPr bwMode="auto">
            <a:xfrm>
              <a:off x="4468" y="2069"/>
              <a:ext cx="419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oval" w="med" len="med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28" name="Text Box 27" descr="Газетная бумага"/>
            <p:cNvSpPr txBox="1">
              <a:spLocks noChangeArrowheads="1"/>
            </p:cNvSpPr>
            <p:nvPr/>
          </p:nvSpPr>
          <p:spPr bwMode="auto">
            <a:xfrm>
              <a:off x="4694" y="1752"/>
              <a:ext cx="349" cy="272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pPr algn="just"/>
              <a:r>
                <a:rPr kumimoji="0" lang="ru-RU" sz="2400" b="1">
                  <a:cs typeface="Arial" charset="0"/>
                </a:rPr>
                <a:t>У</a:t>
              </a:r>
            </a:p>
            <a:p>
              <a:pPr eaLnBrk="0" hangingPunct="0"/>
              <a:endParaRPr kumimoji="0" lang="ru-RU" sz="2400"/>
            </a:p>
          </p:txBody>
        </p:sp>
        <p:sp>
          <p:nvSpPr>
            <p:cNvPr id="34829" name="Text Box 29" descr="Газетная бумага"/>
            <p:cNvSpPr txBox="1">
              <a:spLocks noChangeArrowheads="1"/>
            </p:cNvSpPr>
            <p:nvPr/>
          </p:nvSpPr>
          <p:spPr bwMode="auto">
            <a:xfrm>
              <a:off x="1383" y="1616"/>
              <a:ext cx="349" cy="291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pPr algn="just"/>
              <a:r>
                <a:rPr kumimoji="0" lang="ru-RU" sz="2000" b="1">
                  <a:cs typeface="Arial" charset="0"/>
                </a:rPr>
                <a:t>Х2</a:t>
              </a:r>
            </a:p>
            <a:p>
              <a:pPr eaLnBrk="0" hangingPunct="0"/>
              <a:endParaRPr kumimoji="0" lang="ru-RU" sz="2000"/>
            </a:p>
          </p:txBody>
        </p:sp>
        <p:sp>
          <p:nvSpPr>
            <p:cNvPr id="34830" name="Line 30" descr="Газетная бумага"/>
            <p:cNvSpPr>
              <a:spLocks noChangeShapeType="1"/>
            </p:cNvSpPr>
            <p:nvPr/>
          </p:nvSpPr>
          <p:spPr bwMode="auto">
            <a:xfrm>
              <a:off x="1383" y="1888"/>
              <a:ext cx="69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31" name="Text Box 32" descr="Газетная бумага"/>
            <p:cNvSpPr txBox="1">
              <a:spLocks noChangeArrowheads="1"/>
            </p:cNvSpPr>
            <p:nvPr/>
          </p:nvSpPr>
          <p:spPr bwMode="auto">
            <a:xfrm>
              <a:off x="1202" y="2704"/>
              <a:ext cx="488" cy="290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1200" b="1"/>
                <a:t>    </a:t>
              </a:r>
              <a:r>
                <a:rPr kumimoji="0" lang="ru-RU" sz="2000" b="1">
                  <a:cs typeface="Arial" charset="0"/>
                </a:rPr>
                <a:t>Х</a:t>
              </a:r>
              <a:r>
                <a:rPr kumimoji="0" lang="ru-RU" sz="2000" b="1"/>
                <a:t>3</a:t>
              </a:r>
              <a:endParaRPr kumimoji="0" lang="ru-RU" sz="2000"/>
            </a:p>
          </p:txBody>
        </p:sp>
        <p:sp>
          <p:nvSpPr>
            <p:cNvPr id="34832" name="Line 33" descr="Газетная бумага"/>
            <p:cNvSpPr>
              <a:spLocks noChangeShapeType="1"/>
            </p:cNvSpPr>
            <p:nvPr/>
          </p:nvSpPr>
          <p:spPr bwMode="auto">
            <a:xfrm flipV="1">
              <a:off x="2789" y="2568"/>
              <a:ext cx="0" cy="59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4833" name="Line 34" descr="Газетная бумага"/>
            <p:cNvSpPr>
              <a:spLocks noChangeShapeType="1"/>
            </p:cNvSpPr>
            <p:nvPr/>
          </p:nvSpPr>
          <p:spPr bwMode="auto">
            <a:xfrm>
              <a:off x="2426" y="1661"/>
              <a:ext cx="36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4834" name="Line 35" descr="Газетная бумага"/>
            <p:cNvSpPr>
              <a:spLocks noChangeShapeType="1"/>
            </p:cNvSpPr>
            <p:nvPr/>
          </p:nvSpPr>
          <p:spPr bwMode="auto">
            <a:xfrm>
              <a:off x="2426" y="3158"/>
              <a:ext cx="36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4835" name="Line 36" descr="Газетная бумага"/>
            <p:cNvSpPr>
              <a:spLocks noChangeShapeType="1"/>
            </p:cNvSpPr>
            <p:nvPr/>
          </p:nvSpPr>
          <p:spPr bwMode="auto">
            <a:xfrm>
              <a:off x="2789" y="1661"/>
              <a:ext cx="0" cy="45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4836" name="Line 37" descr="Газетная бумага"/>
            <p:cNvSpPr>
              <a:spLocks noChangeShapeType="1"/>
            </p:cNvSpPr>
            <p:nvPr/>
          </p:nvSpPr>
          <p:spPr bwMode="auto">
            <a:xfrm>
              <a:off x="2789" y="2571"/>
              <a:ext cx="36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4837" name="Line 38" descr="Газетная бумага"/>
            <p:cNvSpPr>
              <a:spLocks noChangeShapeType="1"/>
            </p:cNvSpPr>
            <p:nvPr/>
          </p:nvSpPr>
          <p:spPr bwMode="auto">
            <a:xfrm>
              <a:off x="2789" y="2120"/>
              <a:ext cx="36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4838" name="Line 39" descr="Газетная бумага"/>
            <p:cNvSpPr>
              <a:spLocks noChangeShapeType="1"/>
            </p:cNvSpPr>
            <p:nvPr/>
          </p:nvSpPr>
          <p:spPr bwMode="auto">
            <a:xfrm>
              <a:off x="3515" y="2341"/>
              <a:ext cx="59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4839" name="Line 40" descr="Газетная бумага"/>
            <p:cNvSpPr>
              <a:spLocks noChangeShapeType="1"/>
            </p:cNvSpPr>
            <p:nvPr/>
          </p:nvSpPr>
          <p:spPr bwMode="auto">
            <a:xfrm flipV="1">
              <a:off x="3787" y="1101"/>
              <a:ext cx="0" cy="77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4840" name="Line 41" descr="Газетная бумага"/>
            <p:cNvSpPr>
              <a:spLocks noChangeShapeType="1"/>
            </p:cNvSpPr>
            <p:nvPr/>
          </p:nvSpPr>
          <p:spPr bwMode="auto">
            <a:xfrm flipV="1">
              <a:off x="1746" y="1093"/>
              <a:ext cx="0" cy="42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4841" name="Line 42" descr="Газетная бумага"/>
            <p:cNvSpPr>
              <a:spLocks noChangeShapeType="1"/>
            </p:cNvSpPr>
            <p:nvPr/>
          </p:nvSpPr>
          <p:spPr bwMode="auto">
            <a:xfrm>
              <a:off x="1746" y="1101"/>
              <a:ext cx="204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4842" name="Line 43" descr="Газетная бумага"/>
            <p:cNvSpPr>
              <a:spLocks noChangeShapeType="1"/>
            </p:cNvSpPr>
            <p:nvPr/>
          </p:nvSpPr>
          <p:spPr bwMode="auto">
            <a:xfrm>
              <a:off x="3787" y="1874"/>
              <a:ext cx="31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5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23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7" name="Rectangle 3"/>
          <p:cNvSpPr>
            <a:spLocks noChangeArrowheads="1"/>
          </p:cNvSpPr>
          <p:nvPr/>
        </p:nvSpPr>
        <p:spPr bwMode="auto">
          <a:xfrm>
            <a:off x="1763713" y="404813"/>
            <a:ext cx="705802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lnSpc>
                <a:spcPct val="150000"/>
              </a:lnSpc>
            </a:pPr>
            <a:r>
              <a:rPr kumimoji="0" lang="ru-RU" sz="2000" b="1" u="sng">
                <a:solidFill>
                  <a:srgbClr val="9900CC"/>
                </a:solidFill>
                <a:cs typeface="Arial" charset="0"/>
              </a:rPr>
              <a:t>ЗАДАНИЕ </a:t>
            </a:r>
            <a:endParaRPr kumimoji="0" lang="ru-RU" sz="2000" b="1">
              <a:solidFill>
                <a:srgbClr val="9900CC"/>
              </a:solidFill>
            </a:endParaRPr>
          </a:p>
          <a:p>
            <a:pPr eaLnBrk="0" hangingPunct="0">
              <a:lnSpc>
                <a:spcPct val="150000"/>
              </a:lnSpc>
            </a:pPr>
            <a:r>
              <a:rPr kumimoji="0" lang="ru-RU" sz="2000" b="1">
                <a:solidFill>
                  <a:srgbClr val="6600FF"/>
                </a:solidFill>
                <a:cs typeface="Arial" charset="0"/>
              </a:rPr>
              <a:t>СОСТАВИТЬ ТАБЛИЦУ ИСТИННОСТИ СХЕМЫ</a:t>
            </a:r>
            <a:endParaRPr kumimoji="0" lang="ru-RU" sz="2000" b="1">
              <a:solidFill>
                <a:srgbClr val="6600FF"/>
              </a:solidFill>
            </a:endParaRPr>
          </a:p>
          <a:p>
            <a:pPr eaLnBrk="0" hangingPunct="0"/>
            <a:endParaRPr kumimoji="0" lang="ru-RU" sz="2000" b="1">
              <a:solidFill>
                <a:srgbClr val="6600FF"/>
              </a:solidFill>
            </a:endParaRPr>
          </a:p>
        </p:txBody>
      </p:sp>
      <p:grpSp>
        <p:nvGrpSpPr>
          <p:cNvPr id="35843" name="Group 4"/>
          <p:cNvGrpSpPr>
            <a:grpSpLocks/>
          </p:cNvGrpSpPr>
          <p:nvPr/>
        </p:nvGrpSpPr>
        <p:grpSpPr bwMode="auto">
          <a:xfrm>
            <a:off x="1547813" y="2205038"/>
            <a:ext cx="4464050" cy="3024187"/>
            <a:chOff x="1202" y="1093"/>
            <a:chExt cx="3841" cy="2474"/>
          </a:xfrm>
        </p:grpSpPr>
        <p:sp>
          <p:nvSpPr>
            <p:cNvPr id="35896" name="Text Box 5" descr="Газетная бумага"/>
            <p:cNvSpPr txBox="1">
              <a:spLocks noChangeArrowheads="1"/>
            </p:cNvSpPr>
            <p:nvPr/>
          </p:nvSpPr>
          <p:spPr bwMode="auto">
            <a:xfrm>
              <a:off x="1292" y="1253"/>
              <a:ext cx="488" cy="290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1600" b="1">
                  <a:cs typeface="Arial" charset="0"/>
                </a:rPr>
                <a:t>Х1</a:t>
              </a:r>
              <a:r>
                <a:rPr kumimoji="0" lang="ru-RU" sz="1600" b="1"/>
                <a:t> </a:t>
              </a:r>
            </a:p>
          </p:txBody>
        </p:sp>
        <p:sp>
          <p:nvSpPr>
            <p:cNvPr id="35897" name="Text Box 6" descr="Газетная бумага"/>
            <p:cNvSpPr txBox="1">
              <a:spLocks noChangeArrowheads="1"/>
            </p:cNvSpPr>
            <p:nvPr/>
          </p:nvSpPr>
          <p:spPr bwMode="auto">
            <a:xfrm>
              <a:off x="2093" y="1344"/>
              <a:ext cx="348" cy="773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2000" b="1">
                  <a:sym typeface="Symbol" pitchFamily="18" charset="2"/>
                </a:rPr>
                <a:t></a:t>
              </a:r>
            </a:p>
          </p:txBody>
        </p:sp>
        <p:sp>
          <p:nvSpPr>
            <p:cNvPr id="35898" name="Line 7" descr="Газетная бумага"/>
            <p:cNvSpPr>
              <a:spLocks noChangeShapeType="1"/>
            </p:cNvSpPr>
            <p:nvPr/>
          </p:nvSpPr>
          <p:spPr bwMode="auto">
            <a:xfrm>
              <a:off x="1383" y="1525"/>
              <a:ext cx="69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899" name="Text Box 8" descr="Газетная бумага"/>
            <p:cNvSpPr txBox="1">
              <a:spLocks noChangeArrowheads="1"/>
            </p:cNvSpPr>
            <p:nvPr/>
          </p:nvSpPr>
          <p:spPr bwMode="auto">
            <a:xfrm>
              <a:off x="2093" y="2794"/>
              <a:ext cx="348" cy="773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2000" b="1">
                  <a:cs typeface="Arial" charset="0"/>
                </a:rPr>
                <a:t>1</a:t>
              </a:r>
              <a:endParaRPr kumimoji="0" lang="ru-RU" sz="2000"/>
            </a:p>
          </p:txBody>
        </p:sp>
        <p:sp>
          <p:nvSpPr>
            <p:cNvPr id="35900" name="Text Box 9" descr="Газетная бумага"/>
            <p:cNvSpPr txBox="1">
              <a:spLocks noChangeArrowheads="1"/>
            </p:cNvSpPr>
            <p:nvPr/>
          </p:nvSpPr>
          <p:spPr bwMode="auto">
            <a:xfrm>
              <a:off x="3152" y="1947"/>
              <a:ext cx="349" cy="773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2000" b="1">
                  <a:sym typeface="Symbol" pitchFamily="18" charset="2"/>
                </a:rPr>
                <a:t>1</a:t>
              </a:r>
            </a:p>
          </p:txBody>
        </p:sp>
        <p:sp>
          <p:nvSpPr>
            <p:cNvPr id="35901" name="Line 10" descr="Газетная бумага"/>
            <p:cNvSpPr>
              <a:spLocks noChangeShapeType="1"/>
            </p:cNvSpPr>
            <p:nvPr/>
          </p:nvSpPr>
          <p:spPr bwMode="auto">
            <a:xfrm>
              <a:off x="1395" y="3181"/>
              <a:ext cx="69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902" name="Text Box 11" descr="Газетная бумага"/>
            <p:cNvSpPr txBox="1">
              <a:spLocks noChangeArrowheads="1"/>
            </p:cNvSpPr>
            <p:nvPr/>
          </p:nvSpPr>
          <p:spPr bwMode="auto">
            <a:xfrm>
              <a:off x="4105" y="1661"/>
              <a:ext cx="348" cy="870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2000" b="1">
                  <a:cs typeface="Arial" charset="0"/>
                </a:rPr>
                <a:t>1</a:t>
              </a:r>
              <a:endParaRPr kumimoji="0" lang="ru-RU" sz="2000"/>
            </a:p>
          </p:txBody>
        </p:sp>
        <p:sp>
          <p:nvSpPr>
            <p:cNvPr id="35903" name="Line 12" descr="Газетная бумага"/>
            <p:cNvSpPr>
              <a:spLocks noChangeShapeType="1"/>
            </p:cNvSpPr>
            <p:nvPr/>
          </p:nvSpPr>
          <p:spPr bwMode="auto">
            <a:xfrm>
              <a:off x="4468" y="2069"/>
              <a:ext cx="419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oval" w="med" len="med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904" name="Text Box 13" descr="Газетная бумага"/>
            <p:cNvSpPr txBox="1">
              <a:spLocks noChangeArrowheads="1"/>
            </p:cNvSpPr>
            <p:nvPr/>
          </p:nvSpPr>
          <p:spPr bwMode="auto">
            <a:xfrm>
              <a:off x="4694" y="1752"/>
              <a:ext cx="349" cy="272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pPr algn="just"/>
              <a:r>
                <a:rPr kumimoji="0" lang="ru-RU" sz="1600" b="1">
                  <a:cs typeface="Arial" charset="0"/>
                </a:rPr>
                <a:t>У</a:t>
              </a:r>
            </a:p>
            <a:p>
              <a:pPr eaLnBrk="0" hangingPunct="0"/>
              <a:endParaRPr kumimoji="0" lang="ru-RU" sz="2400"/>
            </a:p>
          </p:txBody>
        </p:sp>
        <p:sp>
          <p:nvSpPr>
            <p:cNvPr id="35905" name="Text Box 14" descr="Газетная бумага"/>
            <p:cNvSpPr txBox="1">
              <a:spLocks noChangeArrowheads="1"/>
            </p:cNvSpPr>
            <p:nvPr/>
          </p:nvSpPr>
          <p:spPr bwMode="auto">
            <a:xfrm>
              <a:off x="1383" y="1616"/>
              <a:ext cx="349" cy="291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pPr algn="just"/>
              <a:r>
                <a:rPr kumimoji="0" lang="ru-RU" sz="1400" b="1">
                  <a:cs typeface="Arial" charset="0"/>
                </a:rPr>
                <a:t>Х2</a:t>
              </a:r>
            </a:p>
            <a:p>
              <a:pPr eaLnBrk="0" hangingPunct="0"/>
              <a:endParaRPr kumimoji="0" lang="ru-RU" sz="1600"/>
            </a:p>
          </p:txBody>
        </p:sp>
        <p:sp>
          <p:nvSpPr>
            <p:cNvPr id="35906" name="Line 15" descr="Газетная бумага"/>
            <p:cNvSpPr>
              <a:spLocks noChangeShapeType="1"/>
            </p:cNvSpPr>
            <p:nvPr/>
          </p:nvSpPr>
          <p:spPr bwMode="auto">
            <a:xfrm>
              <a:off x="1383" y="1888"/>
              <a:ext cx="69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5907" name="Text Box 16" descr="Газетная бумага"/>
            <p:cNvSpPr txBox="1">
              <a:spLocks noChangeArrowheads="1"/>
            </p:cNvSpPr>
            <p:nvPr/>
          </p:nvSpPr>
          <p:spPr bwMode="auto">
            <a:xfrm>
              <a:off x="1202" y="2704"/>
              <a:ext cx="488" cy="290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1200" b="1"/>
                <a:t>    </a:t>
              </a:r>
              <a:r>
                <a:rPr kumimoji="0" lang="ru-RU" sz="1600" b="1">
                  <a:cs typeface="Arial" charset="0"/>
                </a:rPr>
                <a:t>Х</a:t>
              </a:r>
              <a:r>
                <a:rPr kumimoji="0" lang="ru-RU" sz="1600" b="1"/>
                <a:t>3</a:t>
              </a:r>
              <a:endParaRPr kumimoji="0" lang="ru-RU" sz="1600"/>
            </a:p>
          </p:txBody>
        </p:sp>
        <p:sp>
          <p:nvSpPr>
            <p:cNvPr id="35908" name="Line 17" descr="Газетная бумага"/>
            <p:cNvSpPr>
              <a:spLocks noChangeShapeType="1"/>
            </p:cNvSpPr>
            <p:nvPr/>
          </p:nvSpPr>
          <p:spPr bwMode="auto">
            <a:xfrm flipV="1">
              <a:off x="2789" y="2568"/>
              <a:ext cx="0" cy="59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5909" name="Line 18" descr="Газетная бумага"/>
            <p:cNvSpPr>
              <a:spLocks noChangeShapeType="1"/>
            </p:cNvSpPr>
            <p:nvPr/>
          </p:nvSpPr>
          <p:spPr bwMode="auto">
            <a:xfrm>
              <a:off x="2426" y="1661"/>
              <a:ext cx="36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5910" name="Line 19" descr="Газетная бумага"/>
            <p:cNvSpPr>
              <a:spLocks noChangeShapeType="1"/>
            </p:cNvSpPr>
            <p:nvPr/>
          </p:nvSpPr>
          <p:spPr bwMode="auto">
            <a:xfrm>
              <a:off x="2426" y="3158"/>
              <a:ext cx="36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5911" name="Line 20" descr="Газетная бумага"/>
            <p:cNvSpPr>
              <a:spLocks noChangeShapeType="1"/>
            </p:cNvSpPr>
            <p:nvPr/>
          </p:nvSpPr>
          <p:spPr bwMode="auto">
            <a:xfrm>
              <a:off x="2789" y="1661"/>
              <a:ext cx="0" cy="45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5912" name="Line 21" descr="Газетная бумага"/>
            <p:cNvSpPr>
              <a:spLocks noChangeShapeType="1"/>
            </p:cNvSpPr>
            <p:nvPr/>
          </p:nvSpPr>
          <p:spPr bwMode="auto">
            <a:xfrm>
              <a:off x="2789" y="2571"/>
              <a:ext cx="36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5913" name="Line 22" descr="Газетная бумага"/>
            <p:cNvSpPr>
              <a:spLocks noChangeShapeType="1"/>
            </p:cNvSpPr>
            <p:nvPr/>
          </p:nvSpPr>
          <p:spPr bwMode="auto">
            <a:xfrm>
              <a:off x="2789" y="2120"/>
              <a:ext cx="36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5914" name="Line 23" descr="Газетная бумага"/>
            <p:cNvSpPr>
              <a:spLocks noChangeShapeType="1"/>
            </p:cNvSpPr>
            <p:nvPr/>
          </p:nvSpPr>
          <p:spPr bwMode="auto">
            <a:xfrm>
              <a:off x="3515" y="2341"/>
              <a:ext cx="59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5915" name="Line 24" descr="Газетная бумага"/>
            <p:cNvSpPr>
              <a:spLocks noChangeShapeType="1"/>
            </p:cNvSpPr>
            <p:nvPr/>
          </p:nvSpPr>
          <p:spPr bwMode="auto">
            <a:xfrm flipV="1">
              <a:off x="3787" y="1101"/>
              <a:ext cx="0" cy="77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5916" name="Line 25" descr="Газетная бумага"/>
            <p:cNvSpPr>
              <a:spLocks noChangeShapeType="1"/>
            </p:cNvSpPr>
            <p:nvPr/>
          </p:nvSpPr>
          <p:spPr bwMode="auto">
            <a:xfrm flipV="1">
              <a:off x="1746" y="1093"/>
              <a:ext cx="0" cy="42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5917" name="Line 26" descr="Газетная бумага"/>
            <p:cNvSpPr>
              <a:spLocks noChangeShapeType="1"/>
            </p:cNvSpPr>
            <p:nvPr/>
          </p:nvSpPr>
          <p:spPr bwMode="auto">
            <a:xfrm>
              <a:off x="1746" y="1101"/>
              <a:ext cx="204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5918" name="Line 27" descr="Газетная бумага"/>
            <p:cNvSpPr>
              <a:spLocks noChangeShapeType="1"/>
            </p:cNvSpPr>
            <p:nvPr/>
          </p:nvSpPr>
          <p:spPr bwMode="auto">
            <a:xfrm>
              <a:off x="3787" y="1874"/>
              <a:ext cx="31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241855" name="Group 191"/>
          <p:cNvGraphicFramePr>
            <a:graphicFrameLocks noGrp="1"/>
          </p:cNvGraphicFramePr>
          <p:nvPr>
            <p:ph sz="half" idx="2"/>
          </p:nvPr>
        </p:nvGraphicFramePr>
        <p:xfrm>
          <a:off x="5940425" y="2205038"/>
          <a:ext cx="2665413" cy="4162426"/>
        </p:xfrm>
        <a:graphic>
          <a:graphicData uri="http://schemas.openxmlformats.org/drawingml/2006/table">
            <a:tbl>
              <a:tblPr/>
              <a:tblGrid>
                <a:gridCol w="647700"/>
                <a:gridCol w="720725"/>
                <a:gridCol w="720725"/>
                <a:gridCol w="576263"/>
              </a:tblGrid>
              <a:tr h="4572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Х1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Х2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Х3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У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1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1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667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250" y="1484313"/>
            <a:ext cx="7169150" cy="1944687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  <a:defRPr/>
            </a:pPr>
            <a:r>
              <a:rPr lang="ru-RU" sz="4000" b="1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Extra Bold" pitchFamily="18" charset="0"/>
              </a:rPr>
              <a:t/>
            </a:r>
            <a:br>
              <a:rPr lang="ru-RU" sz="4000" b="1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Extra Bold" pitchFamily="18" charset="0"/>
              </a:rPr>
            </a:br>
            <a:r>
              <a:rPr lang="ru-RU" sz="4000" b="1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Extra Bold" pitchFamily="18" charset="0"/>
              </a:rPr>
              <a:t>СИНТЕЗ </a:t>
            </a:r>
            <a:r>
              <a:rPr lang="ru-RU" sz="4000" b="1" smtClean="0">
                <a:solidFill>
                  <a:srgbClr val="FF00FF"/>
                </a:solidFill>
              </a:rPr>
              <a:t> </a:t>
            </a:r>
            <a:br>
              <a:rPr lang="ru-RU" sz="4000" b="1" smtClean="0">
                <a:solidFill>
                  <a:srgbClr val="FF00FF"/>
                </a:solidFill>
              </a:rPr>
            </a:br>
            <a:r>
              <a:rPr lang="ru-RU" sz="4000" b="1" smtClean="0">
                <a:solidFill>
                  <a:srgbClr val="FF00FF"/>
                </a:solidFill>
              </a:rPr>
              <a:t>ЛОГИЧЕСКИХ ФУНКЦИИ</a:t>
            </a:r>
            <a:r>
              <a:rPr lang="ru-RU" sz="4000" b="1" smtClean="0"/>
              <a:t/>
            </a:r>
            <a:br>
              <a:rPr lang="ru-RU" sz="4000" b="1" smtClean="0"/>
            </a:br>
            <a:endParaRPr lang="ru-RU" sz="4000" b="1" smtClean="0"/>
          </a:p>
        </p:txBody>
      </p:sp>
      <p:sp>
        <p:nvSpPr>
          <p:cNvPr id="36867" name="Text Box 10"/>
          <p:cNvSpPr txBox="1">
            <a:spLocks noChangeArrowheads="1"/>
          </p:cNvSpPr>
          <p:nvPr/>
        </p:nvSpPr>
        <p:spPr bwMode="auto">
          <a:xfrm>
            <a:off x="1619250" y="2636838"/>
            <a:ext cx="568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52588" y="765175"/>
            <a:ext cx="7491412" cy="4465638"/>
          </a:xfrm>
        </p:spPr>
        <p:txBody>
          <a:bodyPr/>
          <a:lstStyle/>
          <a:p>
            <a:pPr marL="0" indent="444500"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ru-RU" sz="2400" smtClean="0">
                <a:solidFill>
                  <a:srgbClr val="6600CC"/>
                </a:solidFill>
              </a:rPr>
              <a:t>ПО ЗАДАННОЙ ФУНКЦИИ ПОСТРОИТЬ СХЕМУ И СОСТАВИТЬ ТАБЛИЦУ ИСТИННОСТИ</a:t>
            </a:r>
          </a:p>
          <a:p>
            <a:pPr marL="0" indent="4445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smtClean="0"/>
              <a:t/>
            </a:r>
            <a:br>
              <a:rPr lang="ru-RU" sz="2400" smtClean="0"/>
            </a:br>
            <a:endParaRPr lang="ru-RU" sz="2400" smtClean="0"/>
          </a:p>
          <a:p>
            <a:pPr marL="0" indent="4445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3600" smtClean="0">
                <a:solidFill>
                  <a:srgbClr val="FF00FF"/>
                </a:solidFill>
              </a:rPr>
              <a:t>У = (Х1 + Х2) * Х3 + Х2</a:t>
            </a:r>
          </a:p>
          <a:p>
            <a:pPr marL="0" indent="444500" eaLnBrk="1" hangingPunct="1">
              <a:lnSpc>
                <a:spcPct val="90000"/>
              </a:lnSpc>
            </a:pPr>
            <a:endParaRPr lang="ru-RU" sz="3600" smtClean="0">
              <a:solidFill>
                <a:srgbClr val="FF00FF"/>
              </a:solidFill>
            </a:endParaRPr>
          </a:p>
          <a:p>
            <a:pPr marL="0" indent="444500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400" smtClean="0">
              <a:solidFill>
                <a:srgbClr val="6600FF"/>
              </a:solidFill>
            </a:endParaRPr>
          </a:p>
          <a:p>
            <a:pPr marL="0" indent="4445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smtClean="0">
                <a:solidFill>
                  <a:srgbClr val="6600FF"/>
                </a:solidFill>
              </a:rPr>
              <a:t>Входных переменных – 3  (Х1, Х2, Х3)</a:t>
            </a:r>
          </a:p>
          <a:p>
            <a:pPr marL="0" indent="4445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smtClean="0">
                <a:solidFill>
                  <a:srgbClr val="6600FF"/>
                </a:solidFill>
              </a:rPr>
              <a:t>Выходная переменная – У</a:t>
            </a:r>
          </a:p>
        </p:txBody>
      </p:sp>
      <p:sp>
        <p:nvSpPr>
          <p:cNvPr id="37891" name="Line 4"/>
          <p:cNvSpPr>
            <a:spLocks noChangeShapeType="1"/>
          </p:cNvSpPr>
          <p:nvPr/>
        </p:nvSpPr>
        <p:spPr bwMode="auto">
          <a:xfrm>
            <a:off x="4198938" y="2743200"/>
            <a:ext cx="576262" cy="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7892" name="Line 5"/>
          <p:cNvSpPr>
            <a:spLocks noChangeShapeType="1"/>
          </p:cNvSpPr>
          <p:nvPr/>
        </p:nvSpPr>
        <p:spPr bwMode="auto">
          <a:xfrm flipV="1">
            <a:off x="2843213" y="2581275"/>
            <a:ext cx="4392612" cy="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7893" name="Text Box 6"/>
          <p:cNvSpPr txBox="1">
            <a:spLocks noChangeArrowheads="1"/>
          </p:cNvSpPr>
          <p:nvPr/>
        </p:nvSpPr>
        <p:spPr bwMode="auto">
          <a:xfrm>
            <a:off x="1619250" y="2636838"/>
            <a:ext cx="568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549275"/>
            <a:ext cx="8388350" cy="936625"/>
          </a:xfrm>
        </p:spPr>
        <p:txBody>
          <a:bodyPr/>
          <a:lstStyle/>
          <a:p>
            <a:pPr indent="101600" eaLnBrk="1" hangingPunct="1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ru-RU" sz="2400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ПО ЗАДАННОЙ ФУНКЦИИ ПОСТРОИТЬ СХЕМУ И СОСТАВИТЬ ТАБЛИЦУ ИСТИННОСТИ</a:t>
            </a:r>
            <a:r>
              <a:rPr lang="ru-RU" sz="2400" smtClean="0"/>
              <a:t/>
            </a:r>
            <a:br>
              <a:rPr lang="ru-RU" sz="2400" smtClean="0"/>
            </a:br>
            <a:r>
              <a:rPr lang="ru-RU" sz="2400" smtClean="0"/>
              <a:t>                 </a:t>
            </a:r>
            <a:r>
              <a:rPr lang="ru-RU" sz="2400" smtClean="0">
                <a:solidFill>
                  <a:srgbClr val="FF00FF"/>
                </a:solidFill>
              </a:rPr>
              <a:t>У = (Х1 + Х2) * Х3 + Х2</a:t>
            </a:r>
          </a:p>
          <a:p>
            <a:pPr indent="101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400" smtClean="0">
              <a:solidFill>
                <a:srgbClr val="FF00FF"/>
              </a:solidFill>
            </a:endParaRPr>
          </a:p>
        </p:txBody>
      </p:sp>
      <p:sp>
        <p:nvSpPr>
          <p:cNvPr id="38915" name="Line 5"/>
          <p:cNvSpPr>
            <a:spLocks noChangeShapeType="1"/>
          </p:cNvSpPr>
          <p:nvPr/>
        </p:nvSpPr>
        <p:spPr bwMode="auto">
          <a:xfrm>
            <a:off x="3429000" y="1751013"/>
            <a:ext cx="3025775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8916" name="Line 34"/>
          <p:cNvSpPr>
            <a:spLocks noChangeShapeType="1"/>
          </p:cNvSpPr>
          <p:nvPr/>
        </p:nvSpPr>
        <p:spPr bwMode="auto">
          <a:xfrm>
            <a:off x="4224338" y="1844675"/>
            <a:ext cx="431800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237619" name="Group 51"/>
          <p:cNvGrpSpPr>
            <a:grpSpLocks/>
          </p:cNvGrpSpPr>
          <p:nvPr/>
        </p:nvGrpSpPr>
        <p:grpSpPr bwMode="auto">
          <a:xfrm>
            <a:off x="2124075" y="2708275"/>
            <a:ext cx="6459538" cy="3097213"/>
            <a:chOff x="1020" y="1797"/>
            <a:chExt cx="4069" cy="1951"/>
          </a:xfrm>
        </p:grpSpPr>
        <p:sp>
          <p:nvSpPr>
            <p:cNvPr id="38918" name="Text Box 9" descr="Газетная бумага"/>
            <p:cNvSpPr txBox="1">
              <a:spLocks noChangeArrowheads="1"/>
            </p:cNvSpPr>
            <p:nvPr/>
          </p:nvSpPr>
          <p:spPr bwMode="auto">
            <a:xfrm>
              <a:off x="2562" y="2115"/>
              <a:ext cx="348" cy="681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2800" b="1">
                  <a:cs typeface="Arial" charset="0"/>
                </a:rPr>
                <a:t>1</a:t>
              </a:r>
              <a:endParaRPr kumimoji="0" lang="ru-RU" sz="2800"/>
            </a:p>
          </p:txBody>
        </p:sp>
        <p:sp>
          <p:nvSpPr>
            <p:cNvPr id="38919" name="Text Box 11" descr="Газетная бумага"/>
            <p:cNvSpPr txBox="1">
              <a:spLocks noChangeArrowheads="1"/>
            </p:cNvSpPr>
            <p:nvPr/>
          </p:nvSpPr>
          <p:spPr bwMode="auto">
            <a:xfrm>
              <a:off x="3515" y="2160"/>
              <a:ext cx="349" cy="773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2800" b="1">
                  <a:cs typeface="Arial" charset="0"/>
                  <a:sym typeface="Symbol" pitchFamily="18" charset="2"/>
                </a:rPr>
                <a:t></a:t>
              </a:r>
            </a:p>
          </p:txBody>
        </p:sp>
        <p:sp>
          <p:nvSpPr>
            <p:cNvPr id="38920" name="Text Box 12" descr="Газетная бумага"/>
            <p:cNvSpPr txBox="1">
              <a:spLocks noChangeArrowheads="1"/>
            </p:cNvSpPr>
            <p:nvPr/>
          </p:nvSpPr>
          <p:spPr bwMode="auto">
            <a:xfrm>
              <a:off x="1746" y="2614"/>
              <a:ext cx="348" cy="680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2800" b="1">
                  <a:cs typeface="Arial" charset="0"/>
                </a:rPr>
                <a:t>1</a:t>
              </a:r>
              <a:endParaRPr kumimoji="0" lang="ru-RU" sz="2800"/>
            </a:p>
          </p:txBody>
        </p:sp>
        <p:sp>
          <p:nvSpPr>
            <p:cNvPr id="38921" name="Line 14"/>
            <p:cNvSpPr>
              <a:spLocks noChangeShapeType="1"/>
            </p:cNvSpPr>
            <p:nvPr/>
          </p:nvSpPr>
          <p:spPr bwMode="auto">
            <a:xfrm>
              <a:off x="1292" y="2931"/>
              <a:ext cx="454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922" name="Line 17"/>
            <p:cNvSpPr>
              <a:spLocks noChangeShapeType="1"/>
            </p:cNvSpPr>
            <p:nvPr/>
          </p:nvSpPr>
          <p:spPr bwMode="auto">
            <a:xfrm>
              <a:off x="2910" y="2377"/>
              <a:ext cx="605" cy="1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923" name="Line 27"/>
            <p:cNvSpPr>
              <a:spLocks noChangeShapeType="1"/>
            </p:cNvSpPr>
            <p:nvPr/>
          </p:nvSpPr>
          <p:spPr bwMode="auto">
            <a:xfrm>
              <a:off x="3878" y="2568"/>
              <a:ext cx="349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924" name="Text Box 29" descr="Газетная бумага"/>
            <p:cNvSpPr txBox="1">
              <a:spLocks noChangeArrowheads="1"/>
            </p:cNvSpPr>
            <p:nvPr/>
          </p:nvSpPr>
          <p:spPr bwMode="auto">
            <a:xfrm>
              <a:off x="4241" y="1842"/>
              <a:ext cx="348" cy="870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2800" b="1">
                  <a:cs typeface="Arial" charset="0"/>
                </a:rPr>
                <a:t>1</a:t>
              </a:r>
              <a:endParaRPr kumimoji="0" lang="ru-RU" sz="2800"/>
            </a:p>
          </p:txBody>
        </p:sp>
        <p:sp>
          <p:nvSpPr>
            <p:cNvPr id="38925" name="Line 30"/>
            <p:cNvSpPr>
              <a:spLocks noChangeShapeType="1"/>
            </p:cNvSpPr>
            <p:nvPr/>
          </p:nvSpPr>
          <p:spPr bwMode="auto">
            <a:xfrm>
              <a:off x="4604" y="2264"/>
              <a:ext cx="419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oval" w="med" len="med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926" name="Text Box 31" descr="Газетная бумага"/>
            <p:cNvSpPr txBox="1">
              <a:spLocks noChangeArrowheads="1"/>
            </p:cNvSpPr>
            <p:nvPr/>
          </p:nvSpPr>
          <p:spPr bwMode="auto">
            <a:xfrm>
              <a:off x="4740" y="1933"/>
              <a:ext cx="349" cy="272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pPr algn="just"/>
              <a:r>
                <a:rPr kumimoji="0" lang="ru-RU" sz="2400" b="1">
                  <a:cs typeface="Arial" charset="0"/>
                </a:rPr>
                <a:t>У</a:t>
              </a:r>
            </a:p>
            <a:p>
              <a:pPr eaLnBrk="0" hangingPunct="0"/>
              <a:endParaRPr kumimoji="0" lang="ru-RU" sz="2400"/>
            </a:p>
          </p:txBody>
        </p:sp>
        <p:sp>
          <p:nvSpPr>
            <p:cNvPr id="38927" name="Text Box 32" descr="Газетная бумага"/>
            <p:cNvSpPr txBox="1">
              <a:spLocks noChangeArrowheads="1"/>
            </p:cNvSpPr>
            <p:nvPr/>
          </p:nvSpPr>
          <p:spPr bwMode="auto">
            <a:xfrm>
              <a:off x="1020" y="1797"/>
              <a:ext cx="488" cy="290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endParaRPr kumimoji="0" lang="ru-RU" sz="1200" b="1"/>
            </a:p>
            <a:p>
              <a:r>
                <a:rPr kumimoji="0" lang="ru-RU" sz="1200" b="1"/>
                <a:t>    </a:t>
              </a:r>
              <a:r>
                <a:rPr kumimoji="0" lang="ru-RU" sz="2000" b="1">
                  <a:cs typeface="Arial" charset="0"/>
                </a:rPr>
                <a:t>Х1</a:t>
              </a:r>
              <a:endParaRPr kumimoji="0" lang="ru-RU" sz="2000"/>
            </a:p>
          </p:txBody>
        </p:sp>
        <p:sp>
          <p:nvSpPr>
            <p:cNvPr id="38928" name="Text Box 33" descr="Газетная бумага"/>
            <p:cNvSpPr txBox="1">
              <a:spLocks noChangeArrowheads="1"/>
            </p:cNvSpPr>
            <p:nvPr/>
          </p:nvSpPr>
          <p:spPr bwMode="auto">
            <a:xfrm>
              <a:off x="1111" y="2568"/>
              <a:ext cx="349" cy="291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pPr algn="just"/>
              <a:r>
                <a:rPr kumimoji="0" lang="ru-RU" sz="1200" b="1">
                  <a:cs typeface="Arial" charset="0"/>
                </a:rPr>
                <a:t> </a:t>
              </a:r>
            </a:p>
            <a:p>
              <a:pPr algn="just"/>
              <a:r>
                <a:rPr kumimoji="0" lang="ru-RU" sz="2000" b="1">
                  <a:cs typeface="Arial" charset="0"/>
                </a:rPr>
                <a:t>Х2</a:t>
              </a:r>
            </a:p>
            <a:p>
              <a:pPr eaLnBrk="0" hangingPunct="0"/>
              <a:endParaRPr kumimoji="0" lang="ru-RU" sz="2000"/>
            </a:p>
          </p:txBody>
        </p:sp>
        <p:sp>
          <p:nvSpPr>
            <p:cNvPr id="38929" name="Line 37"/>
            <p:cNvSpPr>
              <a:spLocks noChangeShapeType="1"/>
            </p:cNvSpPr>
            <p:nvPr/>
          </p:nvSpPr>
          <p:spPr bwMode="auto">
            <a:xfrm>
              <a:off x="1292" y="3748"/>
              <a:ext cx="1906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8930" name="Text Box 38" descr="Газетная бумага"/>
            <p:cNvSpPr txBox="1">
              <a:spLocks noChangeArrowheads="1"/>
            </p:cNvSpPr>
            <p:nvPr/>
          </p:nvSpPr>
          <p:spPr bwMode="auto">
            <a:xfrm>
              <a:off x="1111" y="3385"/>
              <a:ext cx="349" cy="291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pPr algn="just"/>
              <a:r>
                <a:rPr kumimoji="0" lang="ru-RU" sz="1200" b="1">
                  <a:cs typeface="Arial" charset="0"/>
                </a:rPr>
                <a:t> </a:t>
              </a:r>
            </a:p>
            <a:p>
              <a:pPr algn="just"/>
              <a:r>
                <a:rPr kumimoji="0" lang="ru-RU" sz="2000" b="1">
                  <a:cs typeface="Arial" charset="0"/>
                </a:rPr>
                <a:t>Х3</a:t>
              </a:r>
            </a:p>
            <a:p>
              <a:pPr eaLnBrk="0" hangingPunct="0"/>
              <a:endParaRPr kumimoji="0" lang="ru-RU" sz="2000"/>
            </a:p>
          </p:txBody>
        </p:sp>
        <p:sp>
          <p:nvSpPr>
            <p:cNvPr id="38931" name="Line 39"/>
            <p:cNvSpPr>
              <a:spLocks noChangeShapeType="1"/>
            </p:cNvSpPr>
            <p:nvPr/>
          </p:nvSpPr>
          <p:spPr bwMode="auto">
            <a:xfrm>
              <a:off x="2109" y="2931"/>
              <a:ext cx="18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932" name="Line 40"/>
            <p:cNvSpPr>
              <a:spLocks noChangeShapeType="1"/>
            </p:cNvSpPr>
            <p:nvPr/>
          </p:nvSpPr>
          <p:spPr bwMode="auto">
            <a:xfrm flipV="1">
              <a:off x="2290" y="2614"/>
              <a:ext cx="0" cy="31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933" name="Line 41"/>
            <p:cNvSpPr>
              <a:spLocks noChangeShapeType="1"/>
            </p:cNvSpPr>
            <p:nvPr/>
          </p:nvSpPr>
          <p:spPr bwMode="auto">
            <a:xfrm>
              <a:off x="2290" y="2614"/>
              <a:ext cx="2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934" name="Line 42"/>
            <p:cNvSpPr>
              <a:spLocks noChangeShapeType="1"/>
            </p:cNvSpPr>
            <p:nvPr/>
          </p:nvSpPr>
          <p:spPr bwMode="auto">
            <a:xfrm>
              <a:off x="1292" y="2205"/>
              <a:ext cx="99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935" name="Line 43"/>
            <p:cNvSpPr>
              <a:spLocks noChangeShapeType="1"/>
            </p:cNvSpPr>
            <p:nvPr/>
          </p:nvSpPr>
          <p:spPr bwMode="auto">
            <a:xfrm>
              <a:off x="2290" y="2205"/>
              <a:ext cx="0" cy="18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936" name="Line 44"/>
            <p:cNvSpPr>
              <a:spLocks noChangeShapeType="1"/>
            </p:cNvSpPr>
            <p:nvPr/>
          </p:nvSpPr>
          <p:spPr bwMode="auto">
            <a:xfrm>
              <a:off x="2290" y="2387"/>
              <a:ext cx="2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937" name="Line 45"/>
            <p:cNvSpPr>
              <a:spLocks noChangeShapeType="1"/>
            </p:cNvSpPr>
            <p:nvPr/>
          </p:nvSpPr>
          <p:spPr bwMode="auto">
            <a:xfrm flipV="1">
              <a:off x="3192" y="2750"/>
              <a:ext cx="0" cy="99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938" name="Line 46"/>
            <p:cNvSpPr>
              <a:spLocks noChangeShapeType="1"/>
            </p:cNvSpPr>
            <p:nvPr/>
          </p:nvSpPr>
          <p:spPr bwMode="auto">
            <a:xfrm>
              <a:off x="3198" y="2750"/>
              <a:ext cx="31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939" name="Line 47"/>
            <p:cNvSpPr>
              <a:spLocks noChangeShapeType="1"/>
            </p:cNvSpPr>
            <p:nvPr/>
          </p:nvSpPr>
          <p:spPr bwMode="auto">
            <a:xfrm flipV="1">
              <a:off x="1519" y="1797"/>
              <a:ext cx="0" cy="113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940" name="Line 48"/>
            <p:cNvSpPr>
              <a:spLocks noChangeShapeType="1"/>
            </p:cNvSpPr>
            <p:nvPr/>
          </p:nvSpPr>
          <p:spPr bwMode="auto">
            <a:xfrm>
              <a:off x="1519" y="1797"/>
              <a:ext cx="245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941" name="Line 49"/>
            <p:cNvSpPr>
              <a:spLocks noChangeShapeType="1"/>
            </p:cNvSpPr>
            <p:nvPr/>
          </p:nvSpPr>
          <p:spPr bwMode="auto">
            <a:xfrm>
              <a:off x="3969" y="1797"/>
              <a:ext cx="0" cy="2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942" name="Line 50"/>
            <p:cNvSpPr>
              <a:spLocks noChangeShapeType="1"/>
            </p:cNvSpPr>
            <p:nvPr/>
          </p:nvSpPr>
          <p:spPr bwMode="auto">
            <a:xfrm>
              <a:off x="3969" y="2069"/>
              <a:ext cx="2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76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76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37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692275" y="333375"/>
            <a:ext cx="7200900" cy="1582738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pitchFamily="2" charset="2"/>
              <a:buNone/>
            </a:pPr>
            <a:r>
              <a:rPr lang="ru-RU" sz="3600" smtClean="0">
                <a:solidFill>
                  <a:srgbClr val="FF00FF"/>
                </a:solidFill>
              </a:rPr>
              <a:t>У = (Х1 + Х2) * Х3 + Х2</a:t>
            </a:r>
          </a:p>
          <a:p>
            <a:pPr eaLnBrk="1" hangingPunct="1">
              <a:buFont typeface="Wingdings" pitchFamily="2" charset="2"/>
              <a:buNone/>
            </a:pPr>
            <a:endParaRPr lang="ru-RU" sz="3600" smtClean="0">
              <a:solidFill>
                <a:srgbClr val="FF00FF"/>
              </a:solidFill>
            </a:endParaRPr>
          </a:p>
        </p:txBody>
      </p:sp>
      <p:sp>
        <p:nvSpPr>
          <p:cNvPr id="39939" name="Line 4"/>
          <p:cNvSpPr>
            <a:spLocks noChangeShapeType="1"/>
          </p:cNvSpPr>
          <p:nvPr/>
        </p:nvSpPr>
        <p:spPr bwMode="auto">
          <a:xfrm>
            <a:off x="2700338" y="476250"/>
            <a:ext cx="3887787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9940" name="Line 5"/>
          <p:cNvSpPr>
            <a:spLocks noChangeShapeType="1"/>
          </p:cNvSpPr>
          <p:nvPr/>
        </p:nvSpPr>
        <p:spPr bwMode="auto">
          <a:xfrm>
            <a:off x="3779838" y="620713"/>
            <a:ext cx="576262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39941" name="Group 32"/>
          <p:cNvGrpSpPr>
            <a:grpSpLocks/>
          </p:cNvGrpSpPr>
          <p:nvPr/>
        </p:nvGrpSpPr>
        <p:grpSpPr bwMode="auto">
          <a:xfrm>
            <a:off x="1692275" y="1484313"/>
            <a:ext cx="4751388" cy="2449512"/>
            <a:chOff x="930" y="1842"/>
            <a:chExt cx="2993" cy="1543"/>
          </a:xfrm>
        </p:grpSpPr>
        <p:sp>
          <p:nvSpPr>
            <p:cNvPr id="39994" name="Text Box 7" descr="Газетная бумага"/>
            <p:cNvSpPr txBox="1">
              <a:spLocks noChangeArrowheads="1"/>
            </p:cNvSpPr>
            <p:nvPr/>
          </p:nvSpPr>
          <p:spPr bwMode="auto">
            <a:xfrm>
              <a:off x="2064" y="2093"/>
              <a:ext cx="256" cy="539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2000" b="1">
                  <a:cs typeface="Arial" charset="0"/>
                </a:rPr>
                <a:t>1</a:t>
              </a:r>
              <a:endParaRPr kumimoji="0" lang="ru-RU" sz="2000"/>
            </a:p>
          </p:txBody>
        </p:sp>
        <p:sp>
          <p:nvSpPr>
            <p:cNvPr id="39995" name="Text Box 8" descr="Газетная бумага"/>
            <p:cNvSpPr txBox="1">
              <a:spLocks noChangeArrowheads="1"/>
            </p:cNvSpPr>
            <p:nvPr/>
          </p:nvSpPr>
          <p:spPr bwMode="auto">
            <a:xfrm>
              <a:off x="2765" y="2129"/>
              <a:ext cx="257" cy="611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2000" b="1">
                  <a:cs typeface="Arial" charset="0"/>
                  <a:sym typeface="Symbol" pitchFamily="18" charset="2"/>
                </a:rPr>
                <a:t></a:t>
              </a:r>
            </a:p>
          </p:txBody>
        </p:sp>
        <p:sp>
          <p:nvSpPr>
            <p:cNvPr id="39996" name="Text Box 9" descr="Газетная бумага"/>
            <p:cNvSpPr txBox="1">
              <a:spLocks noChangeArrowheads="1"/>
            </p:cNvSpPr>
            <p:nvPr/>
          </p:nvSpPr>
          <p:spPr bwMode="auto">
            <a:xfrm>
              <a:off x="1464" y="2488"/>
              <a:ext cx="256" cy="538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2000" b="1">
                  <a:cs typeface="Arial" charset="0"/>
                </a:rPr>
                <a:t>1</a:t>
              </a:r>
              <a:endParaRPr kumimoji="0" lang="ru-RU" sz="2000"/>
            </a:p>
          </p:txBody>
        </p:sp>
        <p:sp>
          <p:nvSpPr>
            <p:cNvPr id="39997" name="Line 10" descr="Газетная бумага"/>
            <p:cNvSpPr>
              <a:spLocks noChangeShapeType="1"/>
            </p:cNvSpPr>
            <p:nvPr/>
          </p:nvSpPr>
          <p:spPr bwMode="auto">
            <a:xfrm>
              <a:off x="1130" y="2739"/>
              <a:ext cx="334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9998" name="Line 11" descr="Газетная бумага"/>
            <p:cNvSpPr>
              <a:spLocks noChangeShapeType="1"/>
            </p:cNvSpPr>
            <p:nvPr/>
          </p:nvSpPr>
          <p:spPr bwMode="auto">
            <a:xfrm>
              <a:off x="2320" y="2301"/>
              <a:ext cx="445" cy="8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9999" name="Line 12" descr="Газетная бумага"/>
            <p:cNvSpPr>
              <a:spLocks noChangeShapeType="1"/>
            </p:cNvSpPr>
            <p:nvPr/>
          </p:nvSpPr>
          <p:spPr bwMode="auto">
            <a:xfrm>
              <a:off x="3032" y="2452"/>
              <a:ext cx="257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0000" name="Text Box 13" descr="Газетная бумага"/>
            <p:cNvSpPr txBox="1">
              <a:spLocks noChangeArrowheads="1"/>
            </p:cNvSpPr>
            <p:nvPr/>
          </p:nvSpPr>
          <p:spPr bwMode="auto">
            <a:xfrm>
              <a:off x="3299" y="1878"/>
              <a:ext cx="256" cy="688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2000" b="1">
                  <a:cs typeface="Arial" charset="0"/>
                </a:rPr>
                <a:t>1</a:t>
              </a:r>
              <a:endParaRPr kumimoji="0" lang="ru-RU" sz="2000"/>
            </a:p>
          </p:txBody>
        </p:sp>
        <p:sp>
          <p:nvSpPr>
            <p:cNvPr id="40001" name="Line 14" descr="Газетная бумага"/>
            <p:cNvSpPr>
              <a:spLocks noChangeShapeType="1"/>
            </p:cNvSpPr>
            <p:nvPr/>
          </p:nvSpPr>
          <p:spPr bwMode="auto">
            <a:xfrm>
              <a:off x="3566" y="2211"/>
              <a:ext cx="30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oval" w="med" len="med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0002" name="Text Box 15" descr="Газетная бумага"/>
            <p:cNvSpPr txBox="1">
              <a:spLocks noChangeArrowheads="1"/>
            </p:cNvSpPr>
            <p:nvPr/>
          </p:nvSpPr>
          <p:spPr bwMode="auto">
            <a:xfrm>
              <a:off x="3666" y="1950"/>
              <a:ext cx="257" cy="215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pPr algn="just"/>
              <a:r>
                <a:rPr kumimoji="0" lang="ru-RU" b="1">
                  <a:cs typeface="Arial" charset="0"/>
                </a:rPr>
                <a:t>У</a:t>
              </a:r>
            </a:p>
            <a:p>
              <a:pPr eaLnBrk="0" hangingPunct="0"/>
              <a:endParaRPr kumimoji="0" lang="ru-RU" sz="2400"/>
            </a:p>
          </p:txBody>
        </p:sp>
        <p:sp>
          <p:nvSpPr>
            <p:cNvPr id="40003" name="Text Box 16" descr="Газетная бумага"/>
            <p:cNvSpPr txBox="1">
              <a:spLocks noChangeArrowheads="1"/>
            </p:cNvSpPr>
            <p:nvPr/>
          </p:nvSpPr>
          <p:spPr bwMode="auto">
            <a:xfrm>
              <a:off x="930" y="1842"/>
              <a:ext cx="359" cy="229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1200" b="1"/>
                <a:t>  </a:t>
              </a:r>
              <a:r>
                <a:rPr kumimoji="0" lang="ru-RU" b="1">
                  <a:cs typeface="Arial" charset="0"/>
                </a:rPr>
                <a:t>Х1</a:t>
              </a:r>
              <a:endParaRPr kumimoji="0" lang="ru-RU"/>
            </a:p>
          </p:txBody>
        </p:sp>
        <p:sp>
          <p:nvSpPr>
            <p:cNvPr id="40004" name="Text Box 17" descr="Газетная бумага"/>
            <p:cNvSpPr txBox="1">
              <a:spLocks noChangeArrowheads="1"/>
            </p:cNvSpPr>
            <p:nvPr/>
          </p:nvSpPr>
          <p:spPr bwMode="auto">
            <a:xfrm>
              <a:off x="930" y="2452"/>
              <a:ext cx="324" cy="230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pPr algn="just"/>
              <a:r>
                <a:rPr kumimoji="0" lang="ru-RU" b="1">
                  <a:cs typeface="Arial" charset="0"/>
                </a:rPr>
                <a:t>Х2</a:t>
              </a:r>
            </a:p>
            <a:p>
              <a:pPr eaLnBrk="0" hangingPunct="0"/>
              <a:endParaRPr kumimoji="0" lang="ru-RU"/>
            </a:p>
          </p:txBody>
        </p:sp>
        <p:sp>
          <p:nvSpPr>
            <p:cNvPr id="40005" name="Line 18" descr="Газетная бумага"/>
            <p:cNvSpPr>
              <a:spLocks noChangeShapeType="1"/>
            </p:cNvSpPr>
            <p:nvPr/>
          </p:nvSpPr>
          <p:spPr bwMode="auto">
            <a:xfrm>
              <a:off x="1130" y="3385"/>
              <a:ext cx="1402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0006" name="Text Box 19" descr="Газетная бумага"/>
            <p:cNvSpPr txBox="1">
              <a:spLocks noChangeArrowheads="1"/>
            </p:cNvSpPr>
            <p:nvPr/>
          </p:nvSpPr>
          <p:spPr bwMode="auto">
            <a:xfrm>
              <a:off x="975" y="3113"/>
              <a:ext cx="415" cy="230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pPr algn="just"/>
              <a:r>
                <a:rPr kumimoji="0" lang="ru-RU" sz="1200" b="1">
                  <a:cs typeface="Arial" charset="0"/>
                </a:rPr>
                <a:t> </a:t>
              </a:r>
              <a:r>
                <a:rPr kumimoji="0" lang="ru-RU" b="1">
                  <a:cs typeface="Arial" charset="0"/>
                </a:rPr>
                <a:t>Х3</a:t>
              </a:r>
            </a:p>
            <a:p>
              <a:pPr eaLnBrk="0" hangingPunct="0"/>
              <a:endParaRPr kumimoji="0" lang="ru-RU"/>
            </a:p>
          </p:txBody>
        </p:sp>
        <p:sp>
          <p:nvSpPr>
            <p:cNvPr id="40007" name="Line 20" descr="Газетная бумага"/>
            <p:cNvSpPr>
              <a:spLocks noChangeShapeType="1"/>
            </p:cNvSpPr>
            <p:nvPr/>
          </p:nvSpPr>
          <p:spPr bwMode="auto">
            <a:xfrm>
              <a:off x="1731" y="2739"/>
              <a:ext cx="13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008" name="Line 21" descr="Газетная бумага"/>
            <p:cNvSpPr>
              <a:spLocks noChangeShapeType="1"/>
            </p:cNvSpPr>
            <p:nvPr/>
          </p:nvSpPr>
          <p:spPr bwMode="auto">
            <a:xfrm flipV="1">
              <a:off x="1864" y="2488"/>
              <a:ext cx="0" cy="25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009" name="Line 22" descr="Газетная бумага"/>
            <p:cNvSpPr>
              <a:spLocks noChangeShapeType="1"/>
            </p:cNvSpPr>
            <p:nvPr/>
          </p:nvSpPr>
          <p:spPr bwMode="auto">
            <a:xfrm>
              <a:off x="1864" y="2488"/>
              <a:ext cx="2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010" name="Line 23" descr="Газетная бумага"/>
            <p:cNvSpPr>
              <a:spLocks noChangeShapeType="1"/>
            </p:cNvSpPr>
            <p:nvPr/>
          </p:nvSpPr>
          <p:spPr bwMode="auto">
            <a:xfrm>
              <a:off x="1130" y="2165"/>
              <a:ext cx="73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011" name="Line 24" descr="Газетная бумага"/>
            <p:cNvSpPr>
              <a:spLocks noChangeShapeType="1"/>
            </p:cNvSpPr>
            <p:nvPr/>
          </p:nvSpPr>
          <p:spPr bwMode="auto">
            <a:xfrm>
              <a:off x="1864" y="2165"/>
              <a:ext cx="0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012" name="Line 25" descr="Газетная бумага"/>
            <p:cNvSpPr>
              <a:spLocks noChangeShapeType="1"/>
            </p:cNvSpPr>
            <p:nvPr/>
          </p:nvSpPr>
          <p:spPr bwMode="auto">
            <a:xfrm>
              <a:off x="1864" y="2309"/>
              <a:ext cx="2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013" name="Line 26" descr="Газетная бумага"/>
            <p:cNvSpPr>
              <a:spLocks noChangeShapeType="1"/>
            </p:cNvSpPr>
            <p:nvPr/>
          </p:nvSpPr>
          <p:spPr bwMode="auto">
            <a:xfrm flipV="1">
              <a:off x="2528" y="2596"/>
              <a:ext cx="0" cy="78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014" name="Line 27" descr="Газетная бумага"/>
            <p:cNvSpPr>
              <a:spLocks noChangeShapeType="1"/>
            </p:cNvSpPr>
            <p:nvPr/>
          </p:nvSpPr>
          <p:spPr bwMode="auto">
            <a:xfrm>
              <a:off x="2532" y="2596"/>
              <a:ext cx="23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015" name="Line 28" descr="Газетная бумага"/>
            <p:cNvSpPr>
              <a:spLocks noChangeShapeType="1"/>
            </p:cNvSpPr>
            <p:nvPr/>
          </p:nvSpPr>
          <p:spPr bwMode="auto">
            <a:xfrm flipV="1">
              <a:off x="1297" y="1842"/>
              <a:ext cx="0" cy="89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016" name="Line 29" descr="Газетная бумага"/>
            <p:cNvSpPr>
              <a:spLocks noChangeShapeType="1"/>
            </p:cNvSpPr>
            <p:nvPr/>
          </p:nvSpPr>
          <p:spPr bwMode="auto">
            <a:xfrm>
              <a:off x="1297" y="1842"/>
              <a:ext cx="180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017" name="Line 30" descr="Газетная бумага"/>
            <p:cNvSpPr>
              <a:spLocks noChangeShapeType="1"/>
            </p:cNvSpPr>
            <p:nvPr/>
          </p:nvSpPr>
          <p:spPr bwMode="auto">
            <a:xfrm>
              <a:off x="3099" y="1842"/>
              <a:ext cx="0" cy="21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018" name="Line 31" descr="Газетная бумага"/>
            <p:cNvSpPr>
              <a:spLocks noChangeShapeType="1"/>
            </p:cNvSpPr>
            <p:nvPr/>
          </p:nvSpPr>
          <p:spPr bwMode="auto">
            <a:xfrm>
              <a:off x="3099" y="2057"/>
              <a:ext cx="2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238762" name="Group 170"/>
          <p:cNvGraphicFramePr>
            <a:graphicFrameLocks noGrp="1"/>
          </p:cNvGraphicFramePr>
          <p:nvPr>
            <p:ph sz="half" idx="2"/>
          </p:nvPr>
        </p:nvGraphicFramePr>
        <p:xfrm>
          <a:off x="6156325" y="2205038"/>
          <a:ext cx="2665413" cy="4162426"/>
        </p:xfrm>
        <a:graphic>
          <a:graphicData uri="http://schemas.openxmlformats.org/drawingml/2006/table">
            <a:tbl>
              <a:tblPr/>
              <a:tblGrid>
                <a:gridCol w="647700"/>
                <a:gridCol w="720725"/>
                <a:gridCol w="720725"/>
                <a:gridCol w="576263"/>
              </a:tblGrid>
              <a:tr h="4572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Х1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Х2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Х3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У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8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06475" y="1341438"/>
            <a:ext cx="7742238" cy="3240087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ru-RU" sz="2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Задание</a:t>
            </a:r>
            <a:r>
              <a:rPr lang="ru-RU" sz="2800" smtClean="0"/>
              <a:t> </a:t>
            </a:r>
            <a:r>
              <a:rPr lang="ru-RU" sz="2800" u="sng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По заданной функции построить схему и составить таблицу истинности</a:t>
            </a:r>
            <a:r>
              <a:rPr lang="ru-RU" sz="2800" smtClean="0"/>
              <a:t/>
            </a:r>
            <a:br>
              <a:rPr lang="ru-RU" sz="2800" smtClean="0"/>
            </a:br>
            <a:r>
              <a:rPr lang="ru-RU" sz="2800" smtClean="0"/>
              <a:t>                 </a:t>
            </a:r>
          </a:p>
          <a:p>
            <a:pPr algn="ctr" eaLnBrk="1" hangingPunct="1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ru-RU" sz="4400" smtClean="0">
                <a:solidFill>
                  <a:srgbClr val="FF00FF"/>
                </a:solidFill>
              </a:rPr>
              <a:t>У = (Х1*Х3) + (Х1+Х2)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z="4400" smtClean="0">
              <a:solidFill>
                <a:srgbClr val="FF00FF"/>
              </a:solidFill>
            </a:endParaRPr>
          </a:p>
        </p:txBody>
      </p:sp>
      <p:sp>
        <p:nvSpPr>
          <p:cNvPr id="40963" name="Line 84"/>
          <p:cNvSpPr>
            <a:spLocks noChangeShapeType="1"/>
          </p:cNvSpPr>
          <p:nvPr/>
        </p:nvSpPr>
        <p:spPr bwMode="auto">
          <a:xfrm>
            <a:off x="3132138" y="3644900"/>
            <a:ext cx="4464050" cy="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47813" y="260350"/>
            <a:ext cx="7272337" cy="15113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ru-RU" sz="1800" u="sng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Задание </a:t>
            </a:r>
            <a:r>
              <a:rPr lang="ru-RU" sz="1800" smtClean="0"/>
              <a:t> </a:t>
            </a:r>
            <a:r>
              <a:rPr lang="ru-RU" sz="1800" u="sng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По заданной функции построить схему и составить таблицу истинности</a:t>
            </a:r>
            <a:r>
              <a:rPr lang="ru-RU" sz="1800" smtClean="0"/>
              <a:t/>
            </a:r>
            <a:br>
              <a:rPr lang="ru-RU" sz="1800" smtClean="0"/>
            </a:br>
            <a:r>
              <a:rPr lang="ru-RU" sz="1800" smtClean="0"/>
              <a:t>                 </a:t>
            </a:r>
            <a:r>
              <a:rPr lang="ru-RU" sz="2400" smtClean="0">
                <a:solidFill>
                  <a:srgbClr val="FF00FF"/>
                </a:solidFill>
              </a:rPr>
              <a:t>У = (Х1*Х3) + (Х1+Х2)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400" smtClean="0">
              <a:solidFill>
                <a:srgbClr val="FF00FF"/>
              </a:solidFill>
            </a:endParaRPr>
          </a:p>
        </p:txBody>
      </p:sp>
      <p:graphicFrame>
        <p:nvGraphicFramePr>
          <p:cNvPr id="247812" name="Group 4"/>
          <p:cNvGraphicFramePr>
            <a:graphicFrameLocks noGrp="1"/>
          </p:cNvGraphicFramePr>
          <p:nvPr>
            <p:ph sz="half" idx="2"/>
          </p:nvPr>
        </p:nvGraphicFramePr>
        <p:xfrm>
          <a:off x="6084888" y="2205038"/>
          <a:ext cx="2665412" cy="4162426"/>
        </p:xfrm>
        <a:graphic>
          <a:graphicData uri="http://schemas.openxmlformats.org/drawingml/2006/table">
            <a:tbl>
              <a:tblPr/>
              <a:tblGrid>
                <a:gridCol w="647700"/>
                <a:gridCol w="720725"/>
                <a:gridCol w="720725"/>
                <a:gridCol w="576262"/>
              </a:tblGrid>
              <a:tr h="4572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Х1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  <a:cs typeface="Arial" charset="0"/>
                        </a:rPr>
                        <a:t>Х2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Х3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У</a:t>
                      </a: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FF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2039" name="Line 56"/>
          <p:cNvSpPr>
            <a:spLocks noChangeShapeType="1"/>
          </p:cNvSpPr>
          <p:nvPr/>
        </p:nvSpPr>
        <p:spPr bwMode="auto">
          <a:xfrm>
            <a:off x="3635375" y="1268413"/>
            <a:ext cx="2447925" cy="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247865" name="Group 57"/>
          <p:cNvGrpSpPr>
            <a:grpSpLocks/>
          </p:cNvGrpSpPr>
          <p:nvPr/>
        </p:nvGrpSpPr>
        <p:grpSpPr bwMode="auto">
          <a:xfrm>
            <a:off x="1692275" y="2349500"/>
            <a:ext cx="4008438" cy="2627313"/>
            <a:chOff x="748" y="1434"/>
            <a:chExt cx="2525" cy="1655"/>
          </a:xfrm>
        </p:grpSpPr>
        <p:sp>
          <p:nvSpPr>
            <p:cNvPr id="42041" name="Text Box 58" descr="Газетная бумага"/>
            <p:cNvSpPr txBox="1">
              <a:spLocks noChangeArrowheads="1"/>
            </p:cNvSpPr>
            <p:nvPr/>
          </p:nvSpPr>
          <p:spPr bwMode="auto">
            <a:xfrm>
              <a:off x="1655" y="2478"/>
              <a:ext cx="257" cy="611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2000" b="1">
                  <a:sym typeface="Symbol" pitchFamily="18" charset="2"/>
                </a:rPr>
                <a:t></a:t>
              </a:r>
            </a:p>
          </p:txBody>
        </p:sp>
        <p:sp>
          <p:nvSpPr>
            <p:cNvPr id="42042" name="Line 59" descr="Газетная бумага"/>
            <p:cNvSpPr>
              <a:spLocks noChangeShapeType="1"/>
            </p:cNvSpPr>
            <p:nvPr/>
          </p:nvSpPr>
          <p:spPr bwMode="auto">
            <a:xfrm>
              <a:off x="2349" y="2069"/>
              <a:ext cx="257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043" name="Text Box 60" descr="Газетная бумага"/>
            <p:cNvSpPr txBox="1">
              <a:spLocks noChangeArrowheads="1"/>
            </p:cNvSpPr>
            <p:nvPr/>
          </p:nvSpPr>
          <p:spPr bwMode="auto">
            <a:xfrm>
              <a:off x="2608" y="1570"/>
              <a:ext cx="256" cy="688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2000" b="1">
                  <a:cs typeface="Arial" charset="0"/>
                </a:rPr>
                <a:t>1</a:t>
              </a:r>
              <a:endParaRPr kumimoji="0" lang="ru-RU" sz="2000"/>
            </a:p>
          </p:txBody>
        </p:sp>
        <p:sp>
          <p:nvSpPr>
            <p:cNvPr id="42044" name="Line 61" descr="Газетная бумага"/>
            <p:cNvSpPr>
              <a:spLocks noChangeShapeType="1"/>
            </p:cNvSpPr>
            <p:nvPr/>
          </p:nvSpPr>
          <p:spPr bwMode="auto">
            <a:xfrm>
              <a:off x="2880" y="1888"/>
              <a:ext cx="30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oval" w="med" len="med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045" name="Text Box 62" descr="Газетная бумага"/>
            <p:cNvSpPr txBox="1">
              <a:spLocks noChangeArrowheads="1"/>
            </p:cNvSpPr>
            <p:nvPr/>
          </p:nvSpPr>
          <p:spPr bwMode="auto">
            <a:xfrm>
              <a:off x="3016" y="1661"/>
              <a:ext cx="257" cy="215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pPr algn="just"/>
              <a:r>
                <a:rPr kumimoji="0" lang="ru-RU" b="1">
                  <a:cs typeface="Arial" charset="0"/>
                </a:rPr>
                <a:t>У</a:t>
              </a:r>
            </a:p>
            <a:p>
              <a:pPr eaLnBrk="0" hangingPunct="0"/>
              <a:endParaRPr kumimoji="0" lang="ru-RU" sz="2400"/>
            </a:p>
          </p:txBody>
        </p:sp>
        <p:sp>
          <p:nvSpPr>
            <p:cNvPr id="42046" name="Text Box 63" descr="Газетная бумага"/>
            <p:cNvSpPr txBox="1">
              <a:spLocks noChangeArrowheads="1"/>
            </p:cNvSpPr>
            <p:nvPr/>
          </p:nvSpPr>
          <p:spPr bwMode="auto">
            <a:xfrm>
              <a:off x="793" y="1434"/>
              <a:ext cx="359" cy="229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1200" b="1"/>
                <a:t>  </a:t>
              </a:r>
              <a:r>
                <a:rPr kumimoji="0" lang="ru-RU" b="1">
                  <a:cs typeface="Arial" charset="0"/>
                </a:rPr>
                <a:t>Х1</a:t>
              </a:r>
              <a:endParaRPr kumimoji="0" lang="ru-RU"/>
            </a:p>
          </p:txBody>
        </p:sp>
        <p:sp>
          <p:nvSpPr>
            <p:cNvPr id="42047" name="Text Box 64" descr="Газетная бумага"/>
            <p:cNvSpPr txBox="1">
              <a:spLocks noChangeArrowheads="1"/>
            </p:cNvSpPr>
            <p:nvPr/>
          </p:nvSpPr>
          <p:spPr bwMode="auto">
            <a:xfrm>
              <a:off x="748" y="1797"/>
              <a:ext cx="324" cy="230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pPr algn="just"/>
              <a:r>
                <a:rPr kumimoji="0" lang="ru-RU" b="1">
                  <a:cs typeface="Arial" charset="0"/>
                </a:rPr>
                <a:t>Х2</a:t>
              </a:r>
            </a:p>
            <a:p>
              <a:pPr eaLnBrk="0" hangingPunct="0"/>
              <a:endParaRPr kumimoji="0" lang="ru-RU"/>
            </a:p>
          </p:txBody>
        </p:sp>
        <p:sp>
          <p:nvSpPr>
            <p:cNvPr id="42048" name="Line 65" descr="Газетная бумага"/>
            <p:cNvSpPr>
              <a:spLocks noChangeShapeType="1"/>
            </p:cNvSpPr>
            <p:nvPr/>
          </p:nvSpPr>
          <p:spPr bwMode="auto">
            <a:xfrm>
              <a:off x="1066" y="2976"/>
              <a:ext cx="589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049" name="Text Box 66" descr="Газетная бумага"/>
            <p:cNvSpPr txBox="1">
              <a:spLocks noChangeArrowheads="1"/>
            </p:cNvSpPr>
            <p:nvPr/>
          </p:nvSpPr>
          <p:spPr bwMode="auto">
            <a:xfrm>
              <a:off x="838" y="2705"/>
              <a:ext cx="415" cy="230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pPr algn="just"/>
              <a:r>
                <a:rPr kumimoji="0" lang="ru-RU" sz="1200" b="1">
                  <a:cs typeface="Arial" charset="0"/>
                </a:rPr>
                <a:t> </a:t>
              </a:r>
              <a:r>
                <a:rPr kumimoji="0" lang="ru-RU" b="1">
                  <a:cs typeface="Arial" charset="0"/>
                </a:rPr>
                <a:t>Х3</a:t>
              </a:r>
            </a:p>
            <a:p>
              <a:pPr eaLnBrk="0" hangingPunct="0"/>
              <a:endParaRPr kumimoji="0" lang="ru-RU"/>
            </a:p>
          </p:txBody>
        </p:sp>
        <p:sp>
          <p:nvSpPr>
            <p:cNvPr id="42050" name="Line 67" descr="Газетная бумага"/>
            <p:cNvSpPr>
              <a:spLocks noChangeShapeType="1"/>
            </p:cNvSpPr>
            <p:nvPr/>
          </p:nvSpPr>
          <p:spPr bwMode="auto">
            <a:xfrm>
              <a:off x="1927" y="2795"/>
              <a:ext cx="40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51" name="Text Box 68" descr="Газетная бумага"/>
            <p:cNvSpPr txBox="1">
              <a:spLocks noChangeArrowheads="1"/>
            </p:cNvSpPr>
            <p:nvPr/>
          </p:nvSpPr>
          <p:spPr bwMode="auto">
            <a:xfrm>
              <a:off x="1655" y="1525"/>
              <a:ext cx="257" cy="611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2000" b="1">
                  <a:cs typeface="Arial" charset="0"/>
                  <a:sym typeface="Symbol" pitchFamily="18" charset="2"/>
                </a:rPr>
                <a:t>1</a:t>
              </a:r>
            </a:p>
          </p:txBody>
        </p:sp>
        <p:sp>
          <p:nvSpPr>
            <p:cNvPr id="42052" name="Line 69" descr="Газетная бумага"/>
            <p:cNvSpPr>
              <a:spLocks noChangeShapeType="1"/>
            </p:cNvSpPr>
            <p:nvPr/>
          </p:nvSpPr>
          <p:spPr bwMode="auto">
            <a:xfrm>
              <a:off x="1036" y="1706"/>
              <a:ext cx="589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053" name="Line 70" descr="Газетная бумага"/>
            <p:cNvSpPr>
              <a:spLocks noChangeShapeType="1"/>
            </p:cNvSpPr>
            <p:nvPr/>
          </p:nvSpPr>
          <p:spPr bwMode="auto">
            <a:xfrm>
              <a:off x="1247" y="1706"/>
              <a:ext cx="0" cy="9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54" name="Line 71" descr="Газетная бумага"/>
            <p:cNvSpPr>
              <a:spLocks noChangeShapeType="1"/>
            </p:cNvSpPr>
            <p:nvPr/>
          </p:nvSpPr>
          <p:spPr bwMode="auto">
            <a:xfrm>
              <a:off x="1247" y="2614"/>
              <a:ext cx="40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55" name="Line 72" descr="Газетная бумага"/>
            <p:cNvSpPr>
              <a:spLocks noChangeShapeType="1"/>
            </p:cNvSpPr>
            <p:nvPr/>
          </p:nvSpPr>
          <p:spPr bwMode="auto">
            <a:xfrm>
              <a:off x="1004" y="2029"/>
              <a:ext cx="63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56" name="Line 73" descr="Газетная бумага"/>
            <p:cNvSpPr>
              <a:spLocks noChangeShapeType="1"/>
            </p:cNvSpPr>
            <p:nvPr/>
          </p:nvSpPr>
          <p:spPr bwMode="auto">
            <a:xfrm>
              <a:off x="1927" y="1805"/>
              <a:ext cx="68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57" name="Line 74" descr="Газетная бумага"/>
            <p:cNvSpPr>
              <a:spLocks noChangeShapeType="1"/>
            </p:cNvSpPr>
            <p:nvPr/>
          </p:nvSpPr>
          <p:spPr bwMode="auto">
            <a:xfrm>
              <a:off x="2344" y="2061"/>
              <a:ext cx="0" cy="72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78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78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7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78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78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47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Line 4"/>
          <p:cNvSpPr>
            <a:spLocks noChangeShapeType="1"/>
          </p:cNvSpPr>
          <p:nvPr/>
        </p:nvSpPr>
        <p:spPr bwMode="auto">
          <a:xfrm>
            <a:off x="2771775" y="3573463"/>
            <a:ext cx="1511300" cy="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47" name="Line 5"/>
          <p:cNvSpPr>
            <a:spLocks noChangeShapeType="1"/>
          </p:cNvSpPr>
          <p:nvPr/>
        </p:nvSpPr>
        <p:spPr bwMode="auto">
          <a:xfrm>
            <a:off x="2843213" y="3716338"/>
            <a:ext cx="257175" cy="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48" name="Rectangle 6"/>
          <p:cNvSpPr>
            <a:spLocks noChangeArrowheads="1"/>
          </p:cNvSpPr>
          <p:nvPr/>
        </p:nvSpPr>
        <p:spPr bwMode="auto">
          <a:xfrm>
            <a:off x="1476375" y="31750"/>
            <a:ext cx="7345363" cy="319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50850">
              <a:lnSpc>
                <a:spcPct val="150000"/>
              </a:lnSpc>
            </a:pPr>
            <a:r>
              <a:rPr kumimoji="0" lang="ru-RU" sz="2400" b="1">
                <a:solidFill>
                  <a:srgbClr val="6600CC"/>
                </a:solidFill>
                <a:cs typeface="Times New Roman" pitchFamily="18" charset="0"/>
              </a:rPr>
              <a:t>ПРОВЕРОЧНОЕ ЗАДАНИЕ</a:t>
            </a:r>
            <a:endParaRPr kumimoji="0" lang="ru-RU" sz="2400">
              <a:solidFill>
                <a:srgbClr val="6600CC"/>
              </a:solidFill>
            </a:endParaRPr>
          </a:p>
          <a:p>
            <a:pPr indent="450850" eaLnBrk="0" hangingPunct="0">
              <a:lnSpc>
                <a:spcPct val="150000"/>
              </a:lnSpc>
            </a:pPr>
            <a:r>
              <a:rPr kumimoji="0" lang="ru-RU" sz="2400" b="1">
                <a:solidFill>
                  <a:srgbClr val="0066FF"/>
                </a:solidFill>
                <a:cs typeface="Times New Roman" pitchFamily="18" charset="0"/>
              </a:rPr>
              <a:t>ДАНЫ ФУНКЦИИ. ДОКАЗАТЬ ЯВЛЯЮТСЯ ЛИ ДАННЫЕ ФУНКЦИИ ТОЖДЕСТВЕННО ИСТИННЫМИ, ЛОЖНЫМИ ИЛИ ВЫПОЛНИМЫМИ.</a:t>
            </a:r>
            <a:endParaRPr kumimoji="0" lang="ru-RU" sz="2400" b="1">
              <a:solidFill>
                <a:srgbClr val="0066FF"/>
              </a:solidFill>
            </a:endParaRPr>
          </a:p>
          <a:p>
            <a:pPr indent="450850" eaLnBrk="0" hangingPunct="0"/>
            <a:endParaRPr kumimoji="0" lang="ru-RU" sz="2400" b="1">
              <a:solidFill>
                <a:srgbClr val="0066FF"/>
              </a:solidFill>
            </a:endParaRPr>
          </a:p>
        </p:txBody>
      </p:sp>
      <p:sp>
        <p:nvSpPr>
          <p:cNvPr id="6149" name="Rectangle 7"/>
          <p:cNvSpPr>
            <a:spLocks noChangeArrowheads="1"/>
          </p:cNvSpPr>
          <p:nvPr/>
        </p:nvSpPr>
        <p:spPr bwMode="auto">
          <a:xfrm>
            <a:off x="20638" y="2513013"/>
            <a:ext cx="1841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kumimoji="0" lang="ru-RU"/>
              <a:t/>
            </a:r>
            <a:br>
              <a:rPr kumimoji="0" lang="ru-RU"/>
            </a:br>
            <a:endParaRPr kumimoji="0" lang="ru-RU"/>
          </a:p>
          <a:p>
            <a:pPr eaLnBrk="0" hangingPunct="0"/>
            <a:endParaRPr kumimoji="0" lang="ru-RU"/>
          </a:p>
        </p:txBody>
      </p:sp>
      <p:sp>
        <p:nvSpPr>
          <p:cNvPr id="293897" name="Rectangle 9"/>
          <p:cNvSpPr>
            <a:spLocks noChangeArrowheads="1"/>
          </p:cNvSpPr>
          <p:nvPr/>
        </p:nvSpPr>
        <p:spPr bwMode="auto">
          <a:xfrm>
            <a:off x="1835150" y="3141663"/>
            <a:ext cx="3240088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indent="457200">
              <a:tabLst>
                <a:tab pos="679450" algn="l"/>
              </a:tabLst>
              <a:defRPr/>
            </a:pPr>
            <a:r>
              <a:rPr kumimoji="0" lang="ru-RU"/>
              <a:t/>
            </a:r>
            <a:br>
              <a:rPr kumimoji="0" lang="ru-RU"/>
            </a:br>
            <a:endParaRPr kumimoji="0" lang="ru-RU"/>
          </a:p>
          <a:p>
            <a:pPr indent="457200" eaLnBrk="0" hangingPunct="0">
              <a:tabLst>
                <a:tab pos="679450" algn="l"/>
              </a:tabLst>
              <a:defRPr/>
            </a:pPr>
            <a:r>
              <a:rPr kumimoji="0" lang="ru-RU" sz="1400">
                <a:cs typeface="Times New Roman" pitchFamily="18" charset="0"/>
              </a:rPr>
              <a:t> </a:t>
            </a:r>
            <a:r>
              <a:rPr kumimoji="0" lang="en-US" sz="24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F</a:t>
            </a:r>
            <a:r>
              <a:rPr kumimoji="0" lang="ru-RU" sz="24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=(Х v У) ^ Х   </a:t>
            </a:r>
            <a:endParaRPr kumimoji="0" lang="ru-RU" sz="2400" b="1">
              <a:solidFill>
                <a:srgbClr val="FF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indent="457200" eaLnBrk="0" hangingPunct="0">
              <a:tabLst>
                <a:tab pos="679450" algn="l"/>
              </a:tabLst>
              <a:defRPr/>
            </a:pPr>
            <a:endParaRPr kumimoji="0" lang="ru-RU" sz="2400" b="1">
              <a:solidFill>
                <a:srgbClr val="FF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51" name="Line 13"/>
          <p:cNvSpPr>
            <a:spLocks noChangeShapeType="1"/>
          </p:cNvSpPr>
          <p:nvPr/>
        </p:nvSpPr>
        <p:spPr bwMode="auto">
          <a:xfrm flipV="1">
            <a:off x="5016500" y="4424363"/>
            <a:ext cx="130175" cy="3175"/>
          </a:xfrm>
          <a:prstGeom prst="line">
            <a:avLst/>
          </a:prstGeom>
          <a:noFill/>
          <a:ln w="12700">
            <a:solidFill>
              <a:srgbClr val="6600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2" name="Line 12"/>
          <p:cNvSpPr>
            <a:spLocks noChangeShapeType="1"/>
          </p:cNvSpPr>
          <p:nvPr/>
        </p:nvSpPr>
        <p:spPr bwMode="auto">
          <a:xfrm flipV="1">
            <a:off x="6164263" y="4437063"/>
            <a:ext cx="128587" cy="4762"/>
          </a:xfrm>
          <a:prstGeom prst="line">
            <a:avLst/>
          </a:prstGeom>
          <a:noFill/>
          <a:ln w="12700">
            <a:solidFill>
              <a:srgbClr val="6600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3" name="Line 11"/>
          <p:cNvSpPr>
            <a:spLocks noChangeShapeType="1"/>
          </p:cNvSpPr>
          <p:nvPr/>
        </p:nvSpPr>
        <p:spPr bwMode="auto">
          <a:xfrm flipV="1">
            <a:off x="7499350" y="4437063"/>
            <a:ext cx="109538" cy="4762"/>
          </a:xfrm>
          <a:prstGeom prst="line">
            <a:avLst/>
          </a:prstGeom>
          <a:noFill/>
          <a:ln w="12700">
            <a:solidFill>
              <a:srgbClr val="6600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4" name="Line 14"/>
          <p:cNvSpPr>
            <a:spLocks noChangeShapeType="1"/>
          </p:cNvSpPr>
          <p:nvPr/>
        </p:nvSpPr>
        <p:spPr bwMode="auto">
          <a:xfrm>
            <a:off x="4356100" y="4437063"/>
            <a:ext cx="185738" cy="0"/>
          </a:xfrm>
          <a:prstGeom prst="line">
            <a:avLst/>
          </a:prstGeom>
          <a:noFill/>
          <a:ln w="12700">
            <a:solidFill>
              <a:srgbClr val="6600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155" name="Rectangle 17"/>
          <p:cNvSpPr>
            <a:spLocks noChangeArrowheads="1"/>
          </p:cNvSpPr>
          <p:nvPr/>
        </p:nvSpPr>
        <p:spPr bwMode="auto">
          <a:xfrm>
            <a:off x="1533525" y="2876550"/>
            <a:ext cx="101282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kumimoji="0" lang="ru-RU"/>
          </a:p>
        </p:txBody>
      </p:sp>
      <p:sp>
        <p:nvSpPr>
          <p:cNvPr id="6156" name="Rectangle 19"/>
          <p:cNvSpPr>
            <a:spLocks noChangeArrowheads="1"/>
          </p:cNvSpPr>
          <p:nvPr/>
        </p:nvSpPr>
        <p:spPr bwMode="auto">
          <a:xfrm>
            <a:off x="1533525" y="2876550"/>
            <a:ext cx="101282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b">
            <a:spAutoFit/>
          </a:bodyPr>
          <a:lstStyle/>
          <a:p>
            <a:endParaRPr kumimoji="0" lang="ru-RU"/>
          </a:p>
        </p:txBody>
      </p:sp>
      <p:sp>
        <p:nvSpPr>
          <p:cNvPr id="6157" name="Rectangle 21"/>
          <p:cNvSpPr>
            <a:spLocks noChangeArrowheads="1"/>
          </p:cNvSpPr>
          <p:nvPr/>
        </p:nvSpPr>
        <p:spPr bwMode="auto">
          <a:xfrm>
            <a:off x="1533525" y="2876550"/>
            <a:ext cx="101282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b">
            <a:spAutoFit/>
          </a:bodyPr>
          <a:lstStyle/>
          <a:p>
            <a:endParaRPr kumimoji="0" lang="ru-RU"/>
          </a:p>
        </p:txBody>
      </p:sp>
      <p:sp>
        <p:nvSpPr>
          <p:cNvPr id="6158" name="Rectangle 23"/>
          <p:cNvSpPr>
            <a:spLocks noChangeArrowheads="1"/>
          </p:cNvSpPr>
          <p:nvPr/>
        </p:nvSpPr>
        <p:spPr bwMode="auto">
          <a:xfrm>
            <a:off x="1533525" y="2876550"/>
            <a:ext cx="1012825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kumimoji="0" lang="ru-RU"/>
          </a:p>
        </p:txBody>
      </p:sp>
      <p:graphicFrame>
        <p:nvGraphicFramePr>
          <p:cNvPr id="293987" name="Group 99"/>
          <p:cNvGraphicFramePr>
            <a:graphicFrameLocks noGrp="1"/>
          </p:cNvGraphicFramePr>
          <p:nvPr/>
        </p:nvGraphicFramePr>
        <p:xfrm>
          <a:off x="2339975" y="4365625"/>
          <a:ext cx="6335713" cy="1401972"/>
        </p:xfrm>
        <a:graphic>
          <a:graphicData uri="http://schemas.openxmlformats.org/drawingml/2006/table">
            <a:tbl>
              <a:tblPr/>
              <a:tblGrid>
                <a:gridCol w="792163"/>
                <a:gridCol w="863600"/>
                <a:gridCol w="936625"/>
                <a:gridCol w="1079500"/>
                <a:gridCol w="1081087"/>
                <a:gridCol w="1582738"/>
              </a:tblGrid>
              <a:tr h="3351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XvY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(XvY)^X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693" marB="45693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F=(XvY)^X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693" marB="4569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65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6600CC"/>
                        </a:solidFill>
                        <a:effectLst/>
                        <a:latin typeface="Arial" charset="0"/>
                      </a:endParaRPr>
                    </a:p>
                  </a:txBody>
                  <a:tcPr marT="45693" marB="4569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182" name="Line 100"/>
          <p:cNvSpPr>
            <a:spLocks noChangeShapeType="1"/>
          </p:cNvSpPr>
          <p:nvPr/>
        </p:nvSpPr>
        <p:spPr bwMode="auto">
          <a:xfrm>
            <a:off x="7439025" y="4398963"/>
            <a:ext cx="720725" cy="0"/>
          </a:xfrm>
          <a:prstGeom prst="line">
            <a:avLst/>
          </a:prstGeom>
          <a:noFill/>
          <a:ln w="12700">
            <a:solidFill>
              <a:srgbClr val="6600CC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250" y="1484313"/>
            <a:ext cx="7169150" cy="2881312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</a:pPr>
            <a:r>
              <a:rPr lang="ru-RU" sz="4000" b="1" smtClean="0">
                <a:solidFill>
                  <a:srgbClr val="FF00FF"/>
                </a:solidFill>
              </a:rPr>
              <a:t>СОСТАВЛЕНИЕ   </a:t>
            </a:r>
            <a:br>
              <a:rPr lang="ru-RU" sz="4000" b="1" smtClean="0">
                <a:solidFill>
                  <a:srgbClr val="FF00FF"/>
                </a:solidFill>
              </a:rPr>
            </a:br>
            <a:r>
              <a:rPr lang="ru-RU" sz="4000" b="1" smtClean="0">
                <a:solidFill>
                  <a:srgbClr val="FF00FF"/>
                </a:solidFill>
              </a:rPr>
              <a:t>ЛОГИЧЕСКИХ ФУНКЦИИ</a:t>
            </a:r>
            <a:br>
              <a:rPr lang="ru-RU" sz="4000" b="1" smtClean="0">
                <a:solidFill>
                  <a:srgbClr val="FF00FF"/>
                </a:solidFill>
              </a:rPr>
            </a:br>
            <a:r>
              <a:rPr lang="ru-RU" sz="4000" b="1" smtClean="0">
                <a:solidFill>
                  <a:srgbClr val="FF00FF"/>
                </a:solidFill>
              </a:rPr>
              <a:t>ПО  СХЕМАМ</a:t>
            </a: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1619250" y="2636838"/>
            <a:ext cx="568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034" name="Group 36"/>
          <p:cNvGrpSpPr>
            <a:grpSpLocks/>
          </p:cNvGrpSpPr>
          <p:nvPr/>
        </p:nvGrpSpPr>
        <p:grpSpPr bwMode="auto">
          <a:xfrm>
            <a:off x="2555875" y="1773238"/>
            <a:ext cx="5472113" cy="2952750"/>
            <a:chOff x="1565" y="1207"/>
            <a:chExt cx="3038" cy="1588"/>
          </a:xfrm>
        </p:grpSpPr>
        <p:sp>
          <p:nvSpPr>
            <p:cNvPr id="44036" name="Text Box 5" descr="Газетная бумага"/>
            <p:cNvSpPr txBox="1">
              <a:spLocks noChangeArrowheads="1"/>
            </p:cNvSpPr>
            <p:nvPr/>
          </p:nvSpPr>
          <p:spPr bwMode="auto">
            <a:xfrm>
              <a:off x="2744" y="1458"/>
              <a:ext cx="256" cy="539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2000" b="1">
                  <a:cs typeface="Arial" charset="0"/>
                </a:rPr>
                <a:t>1</a:t>
              </a:r>
              <a:endParaRPr kumimoji="0" lang="ru-RU" sz="2000"/>
            </a:p>
          </p:txBody>
        </p:sp>
        <p:sp>
          <p:nvSpPr>
            <p:cNvPr id="44037" name="Text Box 6" descr="Газетная бумага"/>
            <p:cNvSpPr txBox="1">
              <a:spLocks noChangeArrowheads="1"/>
            </p:cNvSpPr>
            <p:nvPr/>
          </p:nvSpPr>
          <p:spPr bwMode="auto">
            <a:xfrm>
              <a:off x="3445" y="1494"/>
              <a:ext cx="257" cy="611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2000" b="1">
                  <a:cs typeface="Arial" charset="0"/>
                  <a:sym typeface="Symbol" pitchFamily="18" charset="2"/>
                </a:rPr>
                <a:t></a:t>
              </a:r>
            </a:p>
          </p:txBody>
        </p:sp>
        <p:sp>
          <p:nvSpPr>
            <p:cNvPr id="44038" name="Text Box 7" descr="Газетная бумага"/>
            <p:cNvSpPr txBox="1">
              <a:spLocks noChangeArrowheads="1"/>
            </p:cNvSpPr>
            <p:nvPr/>
          </p:nvSpPr>
          <p:spPr bwMode="auto">
            <a:xfrm>
              <a:off x="2154" y="1979"/>
              <a:ext cx="256" cy="538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2000" b="1">
                  <a:cs typeface="Arial" charset="0"/>
                </a:rPr>
                <a:t>1</a:t>
              </a:r>
              <a:endParaRPr kumimoji="0" lang="ru-RU" sz="2000"/>
            </a:p>
          </p:txBody>
        </p:sp>
        <p:sp>
          <p:nvSpPr>
            <p:cNvPr id="44039" name="Line 8" descr="Газетная бумага"/>
            <p:cNvSpPr>
              <a:spLocks noChangeShapeType="1"/>
            </p:cNvSpPr>
            <p:nvPr/>
          </p:nvSpPr>
          <p:spPr bwMode="auto">
            <a:xfrm>
              <a:off x="1810" y="2104"/>
              <a:ext cx="334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4040" name="Line 9" descr="Газетная бумага"/>
            <p:cNvSpPr>
              <a:spLocks noChangeShapeType="1"/>
            </p:cNvSpPr>
            <p:nvPr/>
          </p:nvSpPr>
          <p:spPr bwMode="auto">
            <a:xfrm>
              <a:off x="3000" y="1666"/>
              <a:ext cx="445" cy="8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4041" name="Line 10" descr="Газетная бумага"/>
            <p:cNvSpPr>
              <a:spLocks noChangeShapeType="1"/>
            </p:cNvSpPr>
            <p:nvPr/>
          </p:nvSpPr>
          <p:spPr bwMode="auto">
            <a:xfrm>
              <a:off x="3712" y="1817"/>
              <a:ext cx="257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4042" name="Text Box 11" descr="Газетная бумага"/>
            <p:cNvSpPr txBox="1">
              <a:spLocks noChangeArrowheads="1"/>
            </p:cNvSpPr>
            <p:nvPr/>
          </p:nvSpPr>
          <p:spPr bwMode="auto">
            <a:xfrm>
              <a:off x="3979" y="1243"/>
              <a:ext cx="256" cy="688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2000" b="1">
                  <a:cs typeface="Arial" charset="0"/>
                </a:rPr>
                <a:t>1</a:t>
              </a:r>
              <a:endParaRPr kumimoji="0" lang="ru-RU" sz="2000"/>
            </a:p>
          </p:txBody>
        </p:sp>
        <p:sp>
          <p:nvSpPr>
            <p:cNvPr id="44043" name="Line 12" descr="Газетная бумага"/>
            <p:cNvSpPr>
              <a:spLocks noChangeShapeType="1"/>
            </p:cNvSpPr>
            <p:nvPr/>
          </p:nvSpPr>
          <p:spPr bwMode="auto">
            <a:xfrm>
              <a:off x="4246" y="1576"/>
              <a:ext cx="30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oval" w="med" len="med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4044" name="Text Box 13" descr="Газетная бумага"/>
            <p:cNvSpPr txBox="1">
              <a:spLocks noChangeArrowheads="1"/>
            </p:cNvSpPr>
            <p:nvPr/>
          </p:nvSpPr>
          <p:spPr bwMode="auto">
            <a:xfrm>
              <a:off x="4346" y="1315"/>
              <a:ext cx="257" cy="215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pPr algn="just"/>
              <a:r>
                <a:rPr kumimoji="0" lang="ru-RU" b="1">
                  <a:cs typeface="Arial" charset="0"/>
                </a:rPr>
                <a:t>У</a:t>
              </a:r>
            </a:p>
            <a:p>
              <a:pPr eaLnBrk="0" hangingPunct="0"/>
              <a:endParaRPr kumimoji="0" lang="ru-RU" sz="2400"/>
            </a:p>
          </p:txBody>
        </p:sp>
        <p:sp>
          <p:nvSpPr>
            <p:cNvPr id="44045" name="Text Box 14" descr="Газетная бумага"/>
            <p:cNvSpPr txBox="1">
              <a:spLocks noChangeArrowheads="1"/>
            </p:cNvSpPr>
            <p:nvPr/>
          </p:nvSpPr>
          <p:spPr bwMode="auto">
            <a:xfrm>
              <a:off x="1565" y="1207"/>
              <a:ext cx="404" cy="229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1200" b="1"/>
                <a:t>  </a:t>
              </a:r>
              <a:r>
                <a:rPr kumimoji="0" lang="ru-RU" b="1">
                  <a:cs typeface="Arial" charset="0"/>
                </a:rPr>
                <a:t>Х1</a:t>
              </a:r>
              <a:endParaRPr kumimoji="0" lang="ru-RU"/>
            </a:p>
          </p:txBody>
        </p:sp>
        <p:sp>
          <p:nvSpPr>
            <p:cNvPr id="44046" name="Text Box 15" descr="Газетная бумага"/>
            <p:cNvSpPr txBox="1">
              <a:spLocks noChangeArrowheads="1"/>
            </p:cNvSpPr>
            <p:nvPr/>
          </p:nvSpPr>
          <p:spPr bwMode="auto">
            <a:xfrm>
              <a:off x="1565" y="1817"/>
              <a:ext cx="369" cy="230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pPr algn="just"/>
              <a:r>
                <a:rPr kumimoji="0" lang="ru-RU" b="1">
                  <a:cs typeface="Arial" charset="0"/>
                </a:rPr>
                <a:t>Х2</a:t>
              </a:r>
            </a:p>
            <a:p>
              <a:pPr eaLnBrk="0" hangingPunct="0"/>
              <a:endParaRPr kumimoji="0" lang="ru-RU"/>
            </a:p>
          </p:txBody>
        </p:sp>
        <p:sp>
          <p:nvSpPr>
            <p:cNvPr id="44047" name="Line 16" descr="Газетная бумага"/>
            <p:cNvSpPr>
              <a:spLocks noChangeShapeType="1"/>
            </p:cNvSpPr>
            <p:nvPr/>
          </p:nvSpPr>
          <p:spPr bwMode="auto">
            <a:xfrm>
              <a:off x="1791" y="2387"/>
              <a:ext cx="344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4048" name="Text Box 17" descr="Газетная бумага"/>
            <p:cNvSpPr txBox="1">
              <a:spLocks noChangeArrowheads="1"/>
            </p:cNvSpPr>
            <p:nvPr/>
          </p:nvSpPr>
          <p:spPr bwMode="auto">
            <a:xfrm>
              <a:off x="1565" y="2160"/>
              <a:ext cx="408" cy="136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pPr algn="just"/>
              <a:r>
                <a:rPr kumimoji="0" lang="ru-RU" sz="1200" b="1">
                  <a:cs typeface="Arial" charset="0"/>
                </a:rPr>
                <a:t> </a:t>
              </a:r>
              <a:r>
                <a:rPr kumimoji="0" lang="ru-RU" b="1">
                  <a:cs typeface="Arial" charset="0"/>
                </a:rPr>
                <a:t>Х3</a:t>
              </a:r>
            </a:p>
            <a:p>
              <a:pPr eaLnBrk="0" hangingPunct="0"/>
              <a:endParaRPr kumimoji="0" lang="ru-RU"/>
            </a:p>
          </p:txBody>
        </p:sp>
        <p:sp>
          <p:nvSpPr>
            <p:cNvPr id="44049" name="Line 18" descr="Газетная бумага"/>
            <p:cNvSpPr>
              <a:spLocks noChangeShapeType="1"/>
            </p:cNvSpPr>
            <p:nvPr/>
          </p:nvSpPr>
          <p:spPr bwMode="auto">
            <a:xfrm>
              <a:off x="2426" y="2296"/>
              <a:ext cx="13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4050" name="Line 20" descr="Газетная бумага"/>
            <p:cNvSpPr>
              <a:spLocks noChangeShapeType="1"/>
            </p:cNvSpPr>
            <p:nvPr/>
          </p:nvSpPr>
          <p:spPr bwMode="auto">
            <a:xfrm>
              <a:off x="2544" y="1853"/>
              <a:ext cx="2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4051" name="Line 21" descr="Газетная бумага"/>
            <p:cNvSpPr>
              <a:spLocks noChangeShapeType="1"/>
            </p:cNvSpPr>
            <p:nvPr/>
          </p:nvSpPr>
          <p:spPr bwMode="auto">
            <a:xfrm>
              <a:off x="1810" y="1530"/>
              <a:ext cx="73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4052" name="Line 22" descr="Газетная бумага"/>
            <p:cNvSpPr>
              <a:spLocks noChangeShapeType="1"/>
            </p:cNvSpPr>
            <p:nvPr/>
          </p:nvSpPr>
          <p:spPr bwMode="auto">
            <a:xfrm>
              <a:off x="2544" y="1530"/>
              <a:ext cx="0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4053" name="Line 23" descr="Газетная бумага"/>
            <p:cNvSpPr>
              <a:spLocks noChangeShapeType="1"/>
            </p:cNvSpPr>
            <p:nvPr/>
          </p:nvSpPr>
          <p:spPr bwMode="auto">
            <a:xfrm>
              <a:off x="2544" y="1674"/>
              <a:ext cx="2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4054" name="Line 25" descr="Газетная бумага"/>
            <p:cNvSpPr>
              <a:spLocks noChangeShapeType="1"/>
            </p:cNvSpPr>
            <p:nvPr/>
          </p:nvSpPr>
          <p:spPr bwMode="auto">
            <a:xfrm>
              <a:off x="3212" y="1961"/>
              <a:ext cx="23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4055" name="Line 26" descr="Газетная бумага"/>
            <p:cNvSpPr>
              <a:spLocks noChangeShapeType="1"/>
            </p:cNvSpPr>
            <p:nvPr/>
          </p:nvSpPr>
          <p:spPr bwMode="auto">
            <a:xfrm flipV="1">
              <a:off x="1981" y="1207"/>
              <a:ext cx="4" cy="31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4056" name="Line 27" descr="Газетная бумага"/>
            <p:cNvSpPr>
              <a:spLocks noChangeShapeType="1"/>
            </p:cNvSpPr>
            <p:nvPr/>
          </p:nvSpPr>
          <p:spPr bwMode="auto">
            <a:xfrm>
              <a:off x="1977" y="1207"/>
              <a:ext cx="180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4057" name="Line 28" descr="Газетная бумага"/>
            <p:cNvSpPr>
              <a:spLocks noChangeShapeType="1"/>
            </p:cNvSpPr>
            <p:nvPr/>
          </p:nvSpPr>
          <p:spPr bwMode="auto">
            <a:xfrm>
              <a:off x="3779" y="1207"/>
              <a:ext cx="0" cy="21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4058" name="Line 29" descr="Газетная бумага"/>
            <p:cNvSpPr>
              <a:spLocks noChangeShapeType="1"/>
            </p:cNvSpPr>
            <p:nvPr/>
          </p:nvSpPr>
          <p:spPr bwMode="auto">
            <a:xfrm>
              <a:off x="3779" y="1422"/>
              <a:ext cx="2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4059" name="Line 31"/>
            <p:cNvSpPr>
              <a:spLocks noChangeShapeType="1"/>
            </p:cNvSpPr>
            <p:nvPr/>
          </p:nvSpPr>
          <p:spPr bwMode="auto">
            <a:xfrm>
              <a:off x="2554" y="1842"/>
              <a:ext cx="0" cy="45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4060" name="Line 32"/>
            <p:cNvSpPr>
              <a:spLocks noChangeShapeType="1"/>
            </p:cNvSpPr>
            <p:nvPr/>
          </p:nvSpPr>
          <p:spPr bwMode="auto">
            <a:xfrm>
              <a:off x="1959" y="2107"/>
              <a:ext cx="0" cy="6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4061" name="Line 34"/>
            <p:cNvSpPr>
              <a:spLocks noChangeShapeType="1"/>
            </p:cNvSpPr>
            <p:nvPr/>
          </p:nvSpPr>
          <p:spPr bwMode="auto">
            <a:xfrm>
              <a:off x="3198" y="1971"/>
              <a:ext cx="0" cy="8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4062" name="Line 35"/>
            <p:cNvSpPr>
              <a:spLocks noChangeShapeType="1"/>
            </p:cNvSpPr>
            <p:nvPr/>
          </p:nvSpPr>
          <p:spPr bwMode="auto">
            <a:xfrm>
              <a:off x="1951" y="2795"/>
              <a:ext cx="123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80614" name="Rectangle 38"/>
          <p:cNvSpPr>
            <a:spLocks noChangeArrowheads="1"/>
          </p:cNvSpPr>
          <p:nvPr/>
        </p:nvSpPr>
        <p:spPr bwMode="auto">
          <a:xfrm>
            <a:off x="1692275" y="404813"/>
            <a:ext cx="7058025" cy="96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kumimoji="0" lang="ru-RU" sz="2000" b="1" dirty="0">
                <a:solidFill>
                  <a:srgbClr val="99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ЗАДАНИЕ </a:t>
            </a:r>
            <a:endParaRPr kumimoji="0" lang="ru-RU" sz="2000" b="1" dirty="0">
              <a:solidFill>
                <a:srgbClr val="9900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150000"/>
              </a:lnSpc>
              <a:defRPr/>
            </a:pPr>
            <a:r>
              <a:rPr lang="ru-RU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НАПИСАТЬ ФУНКЦИЮ ДЛЯ ДАННОЙ СХЕМЫ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0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614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058" name="Group 2"/>
          <p:cNvGrpSpPr>
            <a:grpSpLocks/>
          </p:cNvGrpSpPr>
          <p:nvPr/>
        </p:nvGrpSpPr>
        <p:grpSpPr bwMode="auto">
          <a:xfrm>
            <a:off x="2339975" y="1196975"/>
            <a:ext cx="5472113" cy="2952750"/>
            <a:chOff x="1565" y="1207"/>
            <a:chExt cx="3038" cy="1588"/>
          </a:xfrm>
        </p:grpSpPr>
        <p:sp>
          <p:nvSpPr>
            <p:cNvPr id="45063" name="Text Box 3" descr="Газетная бумага"/>
            <p:cNvSpPr txBox="1">
              <a:spLocks noChangeArrowheads="1"/>
            </p:cNvSpPr>
            <p:nvPr/>
          </p:nvSpPr>
          <p:spPr bwMode="auto">
            <a:xfrm>
              <a:off x="2744" y="1458"/>
              <a:ext cx="256" cy="539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2000" b="1">
                  <a:cs typeface="Arial" charset="0"/>
                </a:rPr>
                <a:t>1</a:t>
              </a:r>
              <a:endParaRPr kumimoji="0" lang="ru-RU" sz="2000"/>
            </a:p>
          </p:txBody>
        </p:sp>
        <p:sp>
          <p:nvSpPr>
            <p:cNvPr id="45064" name="Text Box 4" descr="Газетная бумага"/>
            <p:cNvSpPr txBox="1">
              <a:spLocks noChangeArrowheads="1"/>
            </p:cNvSpPr>
            <p:nvPr/>
          </p:nvSpPr>
          <p:spPr bwMode="auto">
            <a:xfrm>
              <a:off x="3445" y="1494"/>
              <a:ext cx="257" cy="611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2000" b="1">
                  <a:cs typeface="Arial" charset="0"/>
                  <a:sym typeface="Symbol" pitchFamily="18" charset="2"/>
                </a:rPr>
                <a:t></a:t>
              </a:r>
            </a:p>
          </p:txBody>
        </p:sp>
        <p:sp>
          <p:nvSpPr>
            <p:cNvPr id="45065" name="Text Box 5" descr="Газетная бумага"/>
            <p:cNvSpPr txBox="1">
              <a:spLocks noChangeArrowheads="1"/>
            </p:cNvSpPr>
            <p:nvPr/>
          </p:nvSpPr>
          <p:spPr bwMode="auto">
            <a:xfrm>
              <a:off x="2154" y="1979"/>
              <a:ext cx="256" cy="538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2000" b="1">
                  <a:cs typeface="Arial" charset="0"/>
                </a:rPr>
                <a:t>1</a:t>
              </a:r>
              <a:endParaRPr kumimoji="0" lang="ru-RU" sz="2000"/>
            </a:p>
          </p:txBody>
        </p:sp>
        <p:sp>
          <p:nvSpPr>
            <p:cNvPr id="45066" name="Line 6" descr="Газетная бумага"/>
            <p:cNvSpPr>
              <a:spLocks noChangeShapeType="1"/>
            </p:cNvSpPr>
            <p:nvPr/>
          </p:nvSpPr>
          <p:spPr bwMode="auto">
            <a:xfrm>
              <a:off x="1810" y="2104"/>
              <a:ext cx="334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067" name="Line 7" descr="Газетная бумага"/>
            <p:cNvSpPr>
              <a:spLocks noChangeShapeType="1"/>
            </p:cNvSpPr>
            <p:nvPr/>
          </p:nvSpPr>
          <p:spPr bwMode="auto">
            <a:xfrm>
              <a:off x="3000" y="1666"/>
              <a:ext cx="445" cy="8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068" name="Line 8" descr="Газетная бумага"/>
            <p:cNvSpPr>
              <a:spLocks noChangeShapeType="1"/>
            </p:cNvSpPr>
            <p:nvPr/>
          </p:nvSpPr>
          <p:spPr bwMode="auto">
            <a:xfrm>
              <a:off x="3712" y="1817"/>
              <a:ext cx="257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069" name="Text Box 9" descr="Газетная бумага"/>
            <p:cNvSpPr txBox="1">
              <a:spLocks noChangeArrowheads="1"/>
            </p:cNvSpPr>
            <p:nvPr/>
          </p:nvSpPr>
          <p:spPr bwMode="auto">
            <a:xfrm>
              <a:off x="3979" y="1243"/>
              <a:ext cx="256" cy="688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2000" b="1">
                  <a:cs typeface="Arial" charset="0"/>
                </a:rPr>
                <a:t>1</a:t>
              </a:r>
              <a:endParaRPr kumimoji="0" lang="ru-RU" sz="2000"/>
            </a:p>
          </p:txBody>
        </p:sp>
        <p:sp>
          <p:nvSpPr>
            <p:cNvPr id="45070" name="Line 10" descr="Газетная бумага"/>
            <p:cNvSpPr>
              <a:spLocks noChangeShapeType="1"/>
            </p:cNvSpPr>
            <p:nvPr/>
          </p:nvSpPr>
          <p:spPr bwMode="auto">
            <a:xfrm>
              <a:off x="4246" y="1576"/>
              <a:ext cx="30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oval" w="med" len="med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071" name="Text Box 11" descr="Газетная бумага"/>
            <p:cNvSpPr txBox="1">
              <a:spLocks noChangeArrowheads="1"/>
            </p:cNvSpPr>
            <p:nvPr/>
          </p:nvSpPr>
          <p:spPr bwMode="auto">
            <a:xfrm>
              <a:off x="4346" y="1315"/>
              <a:ext cx="257" cy="215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pPr algn="just"/>
              <a:r>
                <a:rPr kumimoji="0" lang="ru-RU" b="1">
                  <a:cs typeface="Arial" charset="0"/>
                </a:rPr>
                <a:t>У</a:t>
              </a:r>
            </a:p>
            <a:p>
              <a:pPr eaLnBrk="0" hangingPunct="0"/>
              <a:endParaRPr kumimoji="0" lang="ru-RU" sz="2400"/>
            </a:p>
          </p:txBody>
        </p:sp>
        <p:sp>
          <p:nvSpPr>
            <p:cNvPr id="45072" name="Text Box 12" descr="Газетная бумага"/>
            <p:cNvSpPr txBox="1">
              <a:spLocks noChangeArrowheads="1"/>
            </p:cNvSpPr>
            <p:nvPr/>
          </p:nvSpPr>
          <p:spPr bwMode="auto">
            <a:xfrm>
              <a:off x="1565" y="1207"/>
              <a:ext cx="404" cy="229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kumimoji="0" lang="ru-RU" sz="1200" b="1"/>
                <a:t>  </a:t>
              </a:r>
              <a:r>
                <a:rPr kumimoji="0" lang="ru-RU" b="1">
                  <a:cs typeface="Arial" charset="0"/>
                </a:rPr>
                <a:t>Х1</a:t>
              </a:r>
              <a:endParaRPr kumimoji="0" lang="ru-RU"/>
            </a:p>
          </p:txBody>
        </p:sp>
        <p:sp>
          <p:nvSpPr>
            <p:cNvPr id="45073" name="Text Box 13" descr="Газетная бумага"/>
            <p:cNvSpPr txBox="1">
              <a:spLocks noChangeArrowheads="1"/>
            </p:cNvSpPr>
            <p:nvPr/>
          </p:nvSpPr>
          <p:spPr bwMode="auto">
            <a:xfrm>
              <a:off x="1565" y="1817"/>
              <a:ext cx="369" cy="230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pPr algn="just"/>
              <a:r>
                <a:rPr kumimoji="0" lang="ru-RU" b="1">
                  <a:cs typeface="Arial" charset="0"/>
                </a:rPr>
                <a:t>Х2</a:t>
              </a:r>
            </a:p>
            <a:p>
              <a:pPr eaLnBrk="0" hangingPunct="0"/>
              <a:endParaRPr kumimoji="0" lang="ru-RU"/>
            </a:p>
          </p:txBody>
        </p:sp>
        <p:sp>
          <p:nvSpPr>
            <p:cNvPr id="45074" name="Line 14" descr="Газетная бумага"/>
            <p:cNvSpPr>
              <a:spLocks noChangeShapeType="1"/>
            </p:cNvSpPr>
            <p:nvPr/>
          </p:nvSpPr>
          <p:spPr bwMode="auto">
            <a:xfrm>
              <a:off x="1791" y="2387"/>
              <a:ext cx="344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5075" name="Text Box 15" descr="Газетная бумага"/>
            <p:cNvSpPr txBox="1">
              <a:spLocks noChangeArrowheads="1"/>
            </p:cNvSpPr>
            <p:nvPr/>
          </p:nvSpPr>
          <p:spPr bwMode="auto">
            <a:xfrm>
              <a:off x="1565" y="2160"/>
              <a:ext cx="408" cy="136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pPr algn="just"/>
              <a:r>
                <a:rPr kumimoji="0" lang="ru-RU" sz="1200" b="1">
                  <a:cs typeface="Arial" charset="0"/>
                </a:rPr>
                <a:t> </a:t>
              </a:r>
              <a:r>
                <a:rPr kumimoji="0" lang="ru-RU" b="1">
                  <a:cs typeface="Arial" charset="0"/>
                </a:rPr>
                <a:t>Х3</a:t>
              </a:r>
            </a:p>
            <a:p>
              <a:pPr eaLnBrk="0" hangingPunct="0"/>
              <a:endParaRPr kumimoji="0" lang="ru-RU"/>
            </a:p>
          </p:txBody>
        </p:sp>
        <p:sp>
          <p:nvSpPr>
            <p:cNvPr id="45076" name="Line 16" descr="Газетная бумага"/>
            <p:cNvSpPr>
              <a:spLocks noChangeShapeType="1"/>
            </p:cNvSpPr>
            <p:nvPr/>
          </p:nvSpPr>
          <p:spPr bwMode="auto">
            <a:xfrm>
              <a:off x="2426" y="2296"/>
              <a:ext cx="13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5077" name="Line 17" descr="Газетная бумага"/>
            <p:cNvSpPr>
              <a:spLocks noChangeShapeType="1"/>
            </p:cNvSpPr>
            <p:nvPr/>
          </p:nvSpPr>
          <p:spPr bwMode="auto">
            <a:xfrm>
              <a:off x="2544" y="1853"/>
              <a:ext cx="2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5078" name="Line 18" descr="Газетная бумага"/>
            <p:cNvSpPr>
              <a:spLocks noChangeShapeType="1"/>
            </p:cNvSpPr>
            <p:nvPr/>
          </p:nvSpPr>
          <p:spPr bwMode="auto">
            <a:xfrm>
              <a:off x="1810" y="1530"/>
              <a:ext cx="73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5079" name="Line 19" descr="Газетная бумага"/>
            <p:cNvSpPr>
              <a:spLocks noChangeShapeType="1"/>
            </p:cNvSpPr>
            <p:nvPr/>
          </p:nvSpPr>
          <p:spPr bwMode="auto">
            <a:xfrm>
              <a:off x="2544" y="1530"/>
              <a:ext cx="0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5080" name="Line 20" descr="Газетная бумага"/>
            <p:cNvSpPr>
              <a:spLocks noChangeShapeType="1"/>
            </p:cNvSpPr>
            <p:nvPr/>
          </p:nvSpPr>
          <p:spPr bwMode="auto">
            <a:xfrm>
              <a:off x="2544" y="1674"/>
              <a:ext cx="2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5081" name="Line 21" descr="Газетная бумага"/>
            <p:cNvSpPr>
              <a:spLocks noChangeShapeType="1"/>
            </p:cNvSpPr>
            <p:nvPr/>
          </p:nvSpPr>
          <p:spPr bwMode="auto">
            <a:xfrm>
              <a:off x="3212" y="1961"/>
              <a:ext cx="23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5082" name="Line 22" descr="Газетная бумага"/>
            <p:cNvSpPr>
              <a:spLocks noChangeShapeType="1"/>
            </p:cNvSpPr>
            <p:nvPr/>
          </p:nvSpPr>
          <p:spPr bwMode="auto">
            <a:xfrm flipV="1">
              <a:off x="1981" y="1207"/>
              <a:ext cx="4" cy="31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5083" name="Line 23" descr="Газетная бумага"/>
            <p:cNvSpPr>
              <a:spLocks noChangeShapeType="1"/>
            </p:cNvSpPr>
            <p:nvPr/>
          </p:nvSpPr>
          <p:spPr bwMode="auto">
            <a:xfrm>
              <a:off x="1977" y="1207"/>
              <a:ext cx="180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5084" name="Line 24" descr="Газетная бумага"/>
            <p:cNvSpPr>
              <a:spLocks noChangeShapeType="1"/>
            </p:cNvSpPr>
            <p:nvPr/>
          </p:nvSpPr>
          <p:spPr bwMode="auto">
            <a:xfrm>
              <a:off x="3779" y="1207"/>
              <a:ext cx="0" cy="21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5085" name="Line 25" descr="Газетная бумага"/>
            <p:cNvSpPr>
              <a:spLocks noChangeShapeType="1"/>
            </p:cNvSpPr>
            <p:nvPr/>
          </p:nvSpPr>
          <p:spPr bwMode="auto">
            <a:xfrm>
              <a:off x="3779" y="1422"/>
              <a:ext cx="2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5086" name="Line 26"/>
            <p:cNvSpPr>
              <a:spLocks noChangeShapeType="1"/>
            </p:cNvSpPr>
            <p:nvPr/>
          </p:nvSpPr>
          <p:spPr bwMode="auto">
            <a:xfrm>
              <a:off x="2554" y="1842"/>
              <a:ext cx="0" cy="45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5087" name="Line 27"/>
            <p:cNvSpPr>
              <a:spLocks noChangeShapeType="1"/>
            </p:cNvSpPr>
            <p:nvPr/>
          </p:nvSpPr>
          <p:spPr bwMode="auto">
            <a:xfrm>
              <a:off x="1959" y="2107"/>
              <a:ext cx="0" cy="68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oval" w="med" len="med"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5088" name="Line 28"/>
            <p:cNvSpPr>
              <a:spLocks noChangeShapeType="1"/>
            </p:cNvSpPr>
            <p:nvPr/>
          </p:nvSpPr>
          <p:spPr bwMode="auto">
            <a:xfrm>
              <a:off x="3198" y="1971"/>
              <a:ext cx="0" cy="81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5089" name="Line 29"/>
            <p:cNvSpPr>
              <a:spLocks noChangeShapeType="1"/>
            </p:cNvSpPr>
            <p:nvPr/>
          </p:nvSpPr>
          <p:spPr bwMode="auto">
            <a:xfrm>
              <a:off x="1951" y="2795"/>
              <a:ext cx="123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5059" name="Text Box 30"/>
          <p:cNvSpPr txBox="1">
            <a:spLocks noChangeArrowheads="1"/>
          </p:cNvSpPr>
          <p:nvPr/>
        </p:nvSpPr>
        <p:spPr bwMode="auto">
          <a:xfrm>
            <a:off x="3059113" y="4652963"/>
            <a:ext cx="6696075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CC3399"/>
                </a:solidFill>
              </a:rPr>
              <a:t>У=((Х2+Х3) +Х1)*Х2+Х1 </a:t>
            </a:r>
          </a:p>
          <a:p>
            <a:pPr>
              <a:spcBef>
                <a:spcPct val="50000"/>
              </a:spcBef>
            </a:pPr>
            <a:endParaRPr lang="ru-RU" sz="2400" b="1">
              <a:solidFill>
                <a:srgbClr val="CC3399"/>
              </a:solidFill>
            </a:endParaRPr>
          </a:p>
          <a:p>
            <a:pPr>
              <a:spcBef>
                <a:spcPct val="50000"/>
              </a:spcBef>
            </a:pPr>
            <a:endParaRPr lang="ru-RU" sz="2400"/>
          </a:p>
        </p:txBody>
      </p:sp>
      <p:grpSp>
        <p:nvGrpSpPr>
          <p:cNvPr id="45060" name="Group 34"/>
          <p:cNvGrpSpPr>
            <a:grpSpLocks/>
          </p:cNvGrpSpPr>
          <p:nvPr/>
        </p:nvGrpSpPr>
        <p:grpSpPr bwMode="auto">
          <a:xfrm>
            <a:off x="3563938" y="4941888"/>
            <a:ext cx="2881312" cy="142875"/>
            <a:chOff x="1655" y="3249"/>
            <a:chExt cx="1815" cy="90"/>
          </a:xfrm>
        </p:grpSpPr>
        <p:sp>
          <p:nvSpPr>
            <p:cNvPr id="45061" name="Line 31"/>
            <p:cNvSpPr>
              <a:spLocks noChangeShapeType="1"/>
            </p:cNvSpPr>
            <p:nvPr/>
          </p:nvSpPr>
          <p:spPr bwMode="auto">
            <a:xfrm>
              <a:off x="1655" y="3339"/>
              <a:ext cx="696" cy="0"/>
            </a:xfrm>
            <a:prstGeom prst="line">
              <a:avLst/>
            </a:prstGeom>
            <a:noFill/>
            <a:ln w="38100">
              <a:solidFill>
                <a:srgbClr val="CC33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5062" name="Line 33"/>
            <p:cNvSpPr>
              <a:spLocks noChangeShapeType="1"/>
            </p:cNvSpPr>
            <p:nvPr/>
          </p:nvSpPr>
          <p:spPr bwMode="auto">
            <a:xfrm>
              <a:off x="1655" y="3249"/>
              <a:ext cx="1815" cy="0"/>
            </a:xfrm>
            <a:prstGeom prst="line">
              <a:avLst/>
            </a:prstGeom>
            <a:noFill/>
            <a:ln w="38100">
              <a:solidFill>
                <a:srgbClr val="CC339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619250" y="549275"/>
            <a:ext cx="7524750" cy="5256213"/>
          </a:xfrm>
        </p:spPr>
        <p:txBody>
          <a:bodyPr/>
          <a:lstStyle/>
          <a:p>
            <a:pPr marL="266700" indent="266700" algn="ctr" defTabSz="215900" eaLnBrk="1" hangingPunct="1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ru-RU" sz="2800" smtClean="0">
                <a:solidFill>
                  <a:srgbClr val="0066FF"/>
                </a:solidFill>
              </a:rPr>
              <a:t>ДОМАШНЕЕ ЗАДАНИЕ</a:t>
            </a:r>
            <a:r>
              <a:rPr lang="ru-RU" sz="2800" u="sng" smtClean="0"/>
              <a:t> </a:t>
            </a:r>
            <a:r>
              <a:rPr lang="ru-RU" sz="2800" smtClean="0"/>
              <a:t> </a:t>
            </a:r>
          </a:p>
          <a:p>
            <a:pPr marL="266700" indent="266700" defTabSz="215900" eaLnBrk="1" hangingPunct="1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ru-RU" sz="2800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По заданным функциям построить схемы и составить таблицы истинности</a:t>
            </a:r>
            <a:endParaRPr lang="ru-RU" sz="2800" smtClean="0"/>
          </a:p>
          <a:p>
            <a:pPr marL="266700" indent="266700" defTabSz="215900" eaLnBrk="1" hangingPunct="1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ru-RU" sz="2800" smtClean="0"/>
              <a:t>1.  </a:t>
            </a:r>
            <a:r>
              <a:rPr lang="ru-RU" sz="3600" smtClean="0">
                <a:solidFill>
                  <a:srgbClr val="FF00FF"/>
                </a:solidFill>
              </a:rPr>
              <a:t>У = ((Х2+Х3) * Х1)+Х2)</a:t>
            </a:r>
          </a:p>
          <a:p>
            <a:pPr marL="266700" indent="266700" defTabSz="215900" eaLnBrk="1" hangingPunct="1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ru-RU" sz="3600" smtClean="0"/>
              <a:t>2.</a:t>
            </a:r>
            <a:r>
              <a:rPr lang="ru-RU" sz="3600" smtClean="0">
                <a:solidFill>
                  <a:srgbClr val="FF00FF"/>
                </a:solidFill>
              </a:rPr>
              <a:t> У = Х1+(Х2* Х3)+Х2)</a:t>
            </a:r>
          </a:p>
          <a:p>
            <a:pPr marL="266700" indent="266700" defTabSz="215900" eaLnBrk="1" hangingPunct="1">
              <a:lnSpc>
                <a:spcPct val="150000"/>
              </a:lnSpc>
              <a:buFont typeface="Wingdings" pitchFamily="2" charset="2"/>
              <a:buNone/>
              <a:defRPr/>
            </a:pPr>
            <a:endParaRPr lang="ru-RU" sz="3600" smtClean="0">
              <a:solidFill>
                <a:srgbClr val="FF00FF"/>
              </a:solidFill>
            </a:endParaRPr>
          </a:p>
          <a:p>
            <a:pPr marL="266700" indent="266700" defTabSz="215900" eaLnBrk="1" hangingPunct="1">
              <a:lnSpc>
                <a:spcPct val="150000"/>
              </a:lnSpc>
              <a:buFont typeface="Wingdings" pitchFamily="2" charset="2"/>
              <a:buNone/>
              <a:defRPr/>
            </a:pPr>
            <a:endParaRPr lang="ru-RU" sz="3600" smtClean="0">
              <a:solidFill>
                <a:srgbClr val="FF00FF"/>
              </a:solidFill>
            </a:endParaRPr>
          </a:p>
          <a:p>
            <a:pPr marL="266700" indent="266700" defTabSz="215900" eaLnBrk="1" hangingPunct="1">
              <a:buFont typeface="Wingdings" pitchFamily="2" charset="2"/>
              <a:buNone/>
              <a:defRPr/>
            </a:pPr>
            <a:endParaRPr lang="ru-RU" sz="3600" smtClean="0">
              <a:solidFill>
                <a:srgbClr val="FF00FF"/>
              </a:solidFill>
            </a:endParaRPr>
          </a:p>
        </p:txBody>
      </p:sp>
      <p:sp>
        <p:nvSpPr>
          <p:cNvPr id="46083" name="Line 56"/>
          <p:cNvSpPr>
            <a:spLocks noChangeShapeType="1"/>
          </p:cNvSpPr>
          <p:nvPr/>
        </p:nvSpPr>
        <p:spPr bwMode="auto">
          <a:xfrm>
            <a:off x="3635375" y="3573463"/>
            <a:ext cx="2735263" cy="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6084" name="Line 77"/>
          <p:cNvSpPr>
            <a:spLocks noChangeShapeType="1"/>
          </p:cNvSpPr>
          <p:nvPr/>
        </p:nvSpPr>
        <p:spPr bwMode="auto">
          <a:xfrm>
            <a:off x="3419475" y="4508500"/>
            <a:ext cx="720725" cy="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6085" name="Line 78"/>
          <p:cNvSpPr>
            <a:spLocks noChangeShapeType="1"/>
          </p:cNvSpPr>
          <p:nvPr/>
        </p:nvSpPr>
        <p:spPr bwMode="auto">
          <a:xfrm>
            <a:off x="6300788" y="4508500"/>
            <a:ext cx="720725" cy="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835150" y="2133600"/>
            <a:ext cx="6626225" cy="1366838"/>
          </a:xfrm>
        </p:spPr>
        <p:txBody>
          <a:bodyPr/>
          <a:lstStyle/>
          <a:p>
            <a:pPr marL="266700" indent="266700" algn="ctr" defTabSz="215900" eaLnBrk="1" hangingPunct="1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ru-RU" sz="4000" dirty="0">
                <a:solidFill>
                  <a:srgbClr val="FF00FF"/>
                </a:solidFill>
                <a:latin typeface="+mj-lt"/>
                <a:ea typeface="+mj-ea"/>
                <a:cs typeface="+mj-cs"/>
              </a:rPr>
              <a:t>Спасибо за внимание !</a:t>
            </a:r>
          </a:p>
          <a:p>
            <a:pPr marL="266700" indent="266700" defTabSz="215900" eaLnBrk="1" hangingPunct="1">
              <a:lnSpc>
                <a:spcPct val="150000"/>
              </a:lnSpc>
              <a:buFont typeface="Wingdings" pitchFamily="2" charset="2"/>
              <a:buNone/>
              <a:defRPr/>
            </a:pPr>
            <a:endParaRPr lang="ru-RU" sz="3600" dirty="0" smtClean="0">
              <a:solidFill>
                <a:srgbClr val="FF00FF"/>
              </a:solidFill>
            </a:endParaRPr>
          </a:p>
          <a:p>
            <a:pPr marL="266700" indent="266700" defTabSz="215900" eaLnBrk="1" hangingPunct="1">
              <a:lnSpc>
                <a:spcPct val="150000"/>
              </a:lnSpc>
              <a:buFont typeface="Wingdings" pitchFamily="2" charset="2"/>
              <a:buNone/>
              <a:defRPr/>
            </a:pPr>
            <a:endParaRPr lang="ru-RU" sz="3600" dirty="0" smtClean="0">
              <a:solidFill>
                <a:srgbClr val="FF00FF"/>
              </a:solidFill>
            </a:endParaRPr>
          </a:p>
          <a:p>
            <a:pPr marL="266700" indent="266700" defTabSz="215900" eaLnBrk="1" hangingPunct="1">
              <a:buFont typeface="Wingdings" pitchFamily="2" charset="2"/>
              <a:buNone/>
              <a:defRPr/>
            </a:pPr>
            <a:endParaRPr lang="ru-RU" sz="3600" dirty="0" smtClean="0">
              <a:solidFill>
                <a:srgbClr val="FF00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Line 2"/>
          <p:cNvSpPr>
            <a:spLocks noChangeShapeType="1"/>
          </p:cNvSpPr>
          <p:nvPr/>
        </p:nvSpPr>
        <p:spPr bwMode="auto">
          <a:xfrm>
            <a:off x="3492500" y="3573463"/>
            <a:ext cx="792163" cy="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1" name="Line 3"/>
          <p:cNvSpPr>
            <a:spLocks noChangeShapeType="1"/>
          </p:cNvSpPr>
          <p:nvPr/>
        </p:nvSpPr>
        <p:spPr bwMode="auto">
          <a:xfrm>
            <a:off x="3492500" y="3429000"/>
            <a:ext cx="1439863" cy="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>
            <a:off x="3492500" y="4724400"/>
            <a:ext cx="1511300" cy="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>
            <a:off x="3492500" y="4868863"/>
            <a:ext cx="257175" cy="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1476375" y="434975"/>
            <a:ext cx="7345363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50850">
              <a:lnSpc>
                <a:spcPct val="150000"/>
              </a:lnSpc>
            </a:pPr>
            <a:r>
              <a:rPr kumimoji="0" lang="ru-RU" sz="2000" b="1">
                <a:solidFill>
                  <a:srgbClr val="6600CC"/>
                </a:solidFill>
                <a:cs typeface="Times New Roman" pitchFamily="18" charset="0"/>
              </a:rPr>
              <a:t>ПРОВЕРОЧНОЕ ЗАДАНИЕ</a:t>
            </a:r>
            <a:endParaRPr kumimoji="0" lang="ru-RU" sz="2000">
              <a:solidFill>
                <a:srgbClr val="6600CC"/>
              </a:solidFill>
            </a:endParaRPr>
          </a:p>
          <a:p>
            <a:pPr indent="450850" eaLnBrk="0" hangingPunct="0">
              <a:lnSpc>
                <a:spcPct val="150000"/>
              </a:lnSpc>
            </a:pPr>
            <a:r>
              <a:rPr kumimoji="0" lang="ru-RU" sz="2000" b="1">
                <a:solidFill>
                  <a:srgbClr val="0066FF"/>
                </a:solidFill>
                <a:cs typeface="Times New Roman" pitchFamily="18" charset="0"/>
              </a:rPr>
              <a:t>ДАНЫ ФУНКЦИИ. ДОКАЗАТЬ ЯВЛЯЮТСЯ ЛИ ДАННЫЕ ФУНКЦИИ ТОЖДЕСТВЕННО ИСТИННЫМИ, ЛОЖНЫМИ ИЛИ ВЫПОЛНИМЫМИ.</a:t>
            </a:r>
            <a:endParaRPr kumimoji="0" lang="ru-RU" sz="2000" b="1">
              <a:solidFill>
                <a:srgbClr val="0066FF"/>
              </a:solidFill>
            </a:endParaRPr>
          </a:p>
          <a:p>
            <a:pPr indent="450850" eaLnBrk="0" hangingPunct="0"/>
            <a:endParaRPr kumimoji="0" lang="ru-RU" sz="2000" b="1">
              <a:solidFill>
                <a:srgbClr val="0066FF"/>
              </a:solidFill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20638" y="2513013"/>
            <a:ext cx="1841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kumimoji="0" lang="ru-RU"/>
              <a:t/>
            </a:r>
            <a:br>
              <a:rPr kumimoji="0" lang="ru-RU"/>
            </a:br>
            <a:endParaRPr kumimoji="0" lang="ru-RU"/>
          </a:p>
          <a:p>
            <a:pPr eaLnBrk="0" hangingPunct="0"/>
            <a:endParaRPr kumimoji="0" lang="ru-RU"/>
          </a:p>
        </p:txBody>
      </p:sp>
      <p:sp>
        <p:nvSpPr>
          <p:cNvPr id="290824" name="Rectangle 8"/>
          <p:cNvSpPr>
            <a:spLocks noChangeArrowheads="1"/>
          </p:cNvSpPr>
          <p:nvPr/>
        </p:nvSpPr>
        <p:spPr bwMode="auto">
          <a:xfrm>
            <a:off x="2987675" y="3573463"/>
            <a:ext cx="23526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tabLst>
                <a:tab pos="679450" algn="l"/>
              </a:tabLst>
              <a:defRPr/>
            </a:pPr>
            <a:r>
              <a:rPr kumimoji="0" lang="en-US" sz="24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F</a:t>
            </a:r>
            <a:r>
              <a:rPr kumimoji="0" lang="ru-RU" sz="24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=(Х v У) ^ Х</a:t>
            </a:r>
            <a:r>
              <a:rPr kumimoji="0" lang="ru-RU" sz="2400">
                <a:solidFill>
                  <a:srgbClr val="FF00FF"/>
                </a:solidFill>
                <a:cs typeface="Times New Roman" pitchFamily="18" charset="0"/>
              </a:rPr>
              <a:t>   </a:t>
            </a:r>
            <a:endParaRPr kumimoji="0" lang="ru-RU" sz="2400">
              <a:solidFill>
                <a:srgbClr val="FF00FF"/>
              </a:solidFill>
            </a:endParaRPr>
          </a:p>
          <a:p>
            <a:pPr eaLnBrk="0" hangingPunct="0">
              <a:tabLst>
                <a:tab pos="679450" algn="l"/>
              </a:tabLst>
              <a:defRPr/>
            </a:pPr>
            <a:endParaRPr kumimoji="0" lang="ru-RU" sz="2400">
              <a:solidFill>
                <a:srgbClr val="FF00FF"/>
              </a:solidFill>
            </a:endParaRPr>
          </a:p>
        </p:txBody>
      </p:sp>
      <p:sp>
        <p:nvSpPr>
          <p:cNvPr id="290825" name="Rectangle 9"/>
          <p:cNvSpPr>
            <a:spLocks noChangeArrowheads="1"/>
          </p:cNvSpPr>
          <p:nvPr/>
        </p:nvSpPr>
        <p:spPr bwMode="auto">
          <a:xfrm>
            <a:off x="2484438" y="4327525"/>
            <a:ext cx="2879725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indent="457200">
              <a:tabLst>
                <a:tab pos="679450" algn="l"/>
              </a:tabLst>
              <a:defRPr/>
            </a:pPr>
            <a:r>
              <a:rPr kumimoji="0" lang="ru-RU"/>
              <a:t/>
            </a:r>
            <a:br>
              <a:rPr kumimoji="0" lang="ru-RU"/>
            </a:br>
            <a:endParaRPr kumimoji="0" lang="ru-RU"/>
          </a:p>
          <a:p>
            <a:pPr indent="457200" eaLnBrk="0" hangingPunct="0">
              <a:tabLst>
                <a:tab pos="679450" algn="l"/>
              </a:tabLst>
              <a:defRPr/>
            </a:pPr>
            <a:r>
              <a:rPr kumimoji="0" lang="ru-RU" sz="1400">
                <a:cs typeface="Times New Roman" pitchFamily="18" charset="0"/>
              </a:rPr>
              <a:t> </a:t>
            </a:r>
            <a:r>
              <a:rPr kumimoji="0" lang="en-US" sz="24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F</a:t>
            </a:r>
            <a:r>
              <a:rPr kumimoji="0" lang="ru-RU" sz="24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=(Х v У) ^ Х   </a:t>
            </a:r>
            <a:endParaRPr kumimoji="0" lang="ru-RU" sz="2400" b="1">
              <a:solidFill>
                <a:srgbClr val="FF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indent="457200" eaLnBrk="0" hangingPunct="0">
              <a:tabLst>
                <a:tab pos="679450" algn="l"/>
              </a:tabLst>
              <a:defRPr/>
            </a:pPr>
            <a:endParaRPr kumimoji="0" lang="ru-RU" sz="2400" b="1">
              <a:solidFill>
                <a:srgbClr val="FF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178" name="Text Box 11"/>
          <p:cNvSpPr txBox="1">
            <a:spLocks noChangeArrowheads="1"/>
          </p:cNvSpPr>
          <p:nvPr/>
        </p:nvSpPr>
        <p:spPr bwMode="auto">
          <a:xfrm>
            <a:off x="6084888" y="3500438"/>
            <a:ext cx="28082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0033CC"/>
                </a:solidFill>
              </a:rPr>
              <a:t>Тождественно истинная функция</a:t>
            </a:r>
          </a:p>
        </p:txBody>
      </p:sp>
      <p:sp>
        <p:nvSpPr>
          <p:cNvPr id="7179" name="Text Box 12"/>
          <p:cNvSpPr txBox="1">
            <a:spLocks noChangeArrowheads="1"/>
          </p:cNvSpPr>
          <p:nvPr/>
        </p:nvSpPr>
        <p:spPr bwMode="auto">
          <a:xfrm>
            <a:off x="6156325" y="4868863"/>
            <a:ext cx="28082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0033CC"/>
                </a:solidFill>
              </a:rPr>
              <a:t>Выполнимая функция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476375" y="1196975"/>
            <a:ext cx="7345363" cy="347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kumimoji="0" lang="ru-RU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БАЗОВЫЕ ЛОГИЧЕСКИЕ ЭЛЕМЕНТЫ</a:t>
            </a:r>
            <a:br>
              <a:rPr kumimoji="0" lang="ru-RU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kumimoji="0" lang="ru-RU" sz="4400" b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algn="ctr">
              <a:defRPr/>
            </a:pPr>
            <a:r>
              <a:rPr kumimoji="0" lang="ru-RU" sz="4400" b="1" dirty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ОСНОВНЫЕ ЛОГИЧЕСКИЕ СХЕМЫ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67"/>
          <p:cNvGrpSpPr>
            <a:grpSpLocks/>
          </p:cNvGrpSpPr>
          <p:nvPr/>
        </p:nvGrpSpPr>
        <p:grpSpPr bwMode="auto">
          <a:xfrm>
            <a:off x="1568450" y="1557338"/>
            <a:ext cx="7356475" cy="4437062"/>
            <a:chOff x="975" y="618"/>
            <a:chExt cx="4634" cy="2795"/>
          </a:xfrm>
        </p:grpSpPr>
        <p:sp>
          <p:nvSpPr>
            <p:cNvPr id="261147" name="Text Box 27"/>
            <p:cNvSpPr txBox="1">
              <a:spLocks noChangeArrowheads="1"/>
            </p:cNvSpPr>
            <p:nvPr/>
          </p:nvSpPr>
          <p:spPr bwMode="auto">
            <a:xfrm>
              <a:off x="1111" y="618"/>
              <a:ext cx="4355" cy="945"/>
            </a:xfrm>
            <a:prstGeom prst="rect">
              <a:avLst/>
            </a:prstGeom>
            <a:noFill/>
            <a:ln w="57150" cmpd="thickThin">
              <a:solidFill>
                <a:srgbClr val="6600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Font typeface="Wingdings" pitchFamily="2" charset="2"/>
                <a:buNone/>
                <a:defRPr/>
              </a:pPr>
              <a:endParaRPr kumimoji="0" lang="ru-RU" sz="1200" b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  <a:p>
              <a:pPr algn="ctr">
                <a:spcBef>
                  <a:spcPct val="20000"/>
                </a:spcBef>
                <a:buClr>
                  <a:schemeClr val="hlink"/>
                </a:buClr>
                <a:buFont typeface="Wingdings" pitchFamily="2" charset="2"/>
                <a:buNone/>
                <a:defRPr/>
              </a:pPr>
              <a:r>
                <a:rPr kumimoji="0" lang="ru-RU" sz="2400" b="1" dirty="0">
                  <a:solidFill>
                    <a:srgbClr val="FF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ОСНОВНЫЕ ЛОГИЧЕСКИЕ БЛОКИ КОМПЬЮТЕРА</a:t>
              </a:r>
              <a:r>
                <a:rPr kumimoji="0" lang="ru-RU" sz="2000" b="1" dirty="0">
                  <a:solidFill>
                    <a:srgbClr val="FF0066"/>
                  </a:solidFill>
                </a:rPr>
                <a:t> </a:t>
              </a:r>
            </a:p>
            <a:p>
              <a:pPr algn="ctr">
                <a:spcBef>
                  <a:spcPct val="20000"/>
                </a:spcBef>
                <a:buClr>
                  <a:schemeClr val="hlink"/>
                </a:buClr>
                <a:buFont typeface="Wingdings" pitchFamily="2" charset="2"/>
                <a:buNone/>
                <a:defRPr/>
              </a:pPr>
              <a:endParaRPr lang="ru-RU" sz="2000" dirty="0">
                <a:solidFill>
                  <a:srgbClr val="FF0066"/>
                </a:solidFill>
              </a:endParaRPr>
            </a:p>
          </p:txBody>
        </p:sp>
        <p:sp>
          <p:nvSpPr>
            <p:cNvPr id="9221" name="Text Box 33"/>
            <p:cNvSpPr txBox="1">
              <a:spLocks noChangeArrowheads="1"/>
            </p:cNvSpPr>
            <p:nvPr/>
          </p:nvSpPr>
          <p:spPr bwMode="auto">
            <a:xfrm>
              <a:off x="1709" y="3121"/>
              <a:ext cx="1348" cy="255"/>
            </a:xfrm>
            <a:prstGeom prst="rect">
              <a:avLst/>
            </a:prstGeom>
            <a:noFill/>
            <a:ln w="38100">
              <a:solidFill>
                <a:srgbClr val="660066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0" lang="ru-RU" b="1">
                  <a:solidFill>
                    <a:srgbClr val="6600CC"/>
                  </a:solidFill>
                </a:rPr>
                <a:t>СУММАТОРЫ</a:t>
              </a:r>
            </a:p>
          </p:txBody>
        </p:sp>
        <p:sp>
          <p:nvSpPr>
            <p:cNvPr id="9222" name="Text Box 34"/>
            <p:cNvSpPr txBox="1">
              <a:spLocks noChangeArrowheads="1"/>
            </p:cNvSpPr>
            <p:nvPr/>
          </p:nvSpPr>
          <p:spPr bwMode="auto">
            <a:xfrm>
              <a:off x="4486" y="2627"/>
              <a:ext cx="1123" cy="255"/>
            </a:xfrm>
            <a:prstGeom prst="rect">
              <a:avLst/>
            </a:prstGeom>
            <a:noFill/>
            <a:ln w="38100">
              <a:solidFill>
                <a:srgbClr val="660066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Font typeface="Wingdings" pitchFamily="2" charset="2"/>
                <a:buNone/>
              </a:pPr>
              <a:r>
                <a:rPr kumimoji="0" lang="ru-RU" b="1">
                  <a:solidFill>
                    <a:srgbClr val="6600CC"/>
                  </a:solidFill>
                </a:rPr>
                <a:t>СЧЕТЧИКИ</a:t>
              </a:r>
              <a:endParaRPr lang="ru-RU">
                <a:solidFill>
                  <a:srgbClr val="6600CC"/>
                </a:solidFill>
              </a:endParaRPr>
            </a:p>
          </p:txBody>
        </p:sp>
        <p:sp>
          <p:nvSpPr>
            <p:cNvPr id="261155" name="Text Box 35"/>
            <p:cNvSpPr txBox="1">
              <a:spLocks noChangeArrowheads="1"/>
            </p:cNvSpPr>
            <p:nvPr/>
          </p:nvSpPr>
          <p:spPr bwMode="auto">
            <a:xfrm>
              <a:off x="3510" y="3158"/>
              <a:ext cx="1388" cy="255"/>
            </a:xfrm>
            <a:prstGeom prst="rect">
              <a:avLst/>
            </a:prstGeom>
            <a:noFill/>
            <a:ln w="38100">
              <a:solidFill>
                <a:srgbClr val="6600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Font typeface="Wingdings" pitchFamily="2" charset="2"/>
                <a:buNone/>
                <a:defRPr/>
              </a:pPr>
              <a:r>
                <a:rPr kumimoji="0" lang="ru-RU" b="1">
                  <a:solidFill>
                    <a:srgbClr val="6600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ДЕШИФРАТОРЫ</a:t>
              </a:r>
              <a:endParaRPr lang="ru-RU" b="1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 useBgFill="1">
          <p:nvSpPr>
            <p:cNvPr id="9224" name="Text Box 37"/>
            <p:cNvSpPr txBox="1">
              <a:spLocks noChangeArrowheads="1"/>
            </p:cNvSpPr>
            <p:nvPr/>
          </p:nvSpPr>
          <p:spPr bwMode="auto">
            <a:xfrm>
              <a:off x="975" y="2614"/>
              <a:ext cx="1032" cy="255"/>
            </a:xfrm>
            <a:prstGeom prst="rect">
              <a:avLst/>
            </a:prstGeom>
            <a:ln w="38100">
              <a:solidFill>
                <a:srgbClr val="660066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b="1">
                  <a:solidFill>
                    <a:srgbClr val="6600CC"/>
                  </a:solidFill>
                </a:rPr>
                <a:t>ТРИГГЕРЫ</a:t>
              </a:r>
            </a:p>
          </p:txBody>
        </p:sp>
        <p:sp>
          <p:nvSpPr>
            <p:cNvPr id="9225" name="Line 44"/>
            <p:cNvSpPr>
              <a:spLocks noChangeShapeType="1"/>
            </p:cNvSpPr>
            <p:nvPr/>
          </p:nvSpPr>
          <p:spPr bwMode="auto">
            <a:xfrm>
              <a:off x="1429" y="1842"/>
              <a:ext cx="3635" cy="28"/>
            </a:xfrm>
            <a:prstGeom prst="line">
              <a:avLst/>
            </a:prstGeom>
            <a:noFill/>
            <a:ln w="38100">
              <a:solidFill>
                <a:srgbClr val="6600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226" name="Line 47"/>
            <p:cNvSpPr>
              <a:spLocks noChangeShapeType="1"/>
            </p:cNvSpPr>
            <p:nvPr/>
          </p:nvSpPr>
          <p:spPr bwMode="auto">
            <a:xfrm>
              <a:off x="2381" y="1864"/>
              <a:ext cx="0" cy="1271"/>
            </a:xfrm>
            <a:prstGeom prst="line">
              <a:avLst/>
            </a:prstGeom>
            <a:noFill/>
            <a:ln w="38100">
              <a:solidFill>
                <a:srgbClr val="6600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227" name="Line 49"/>
            <p:cNvSpPr>
              <a:spLocks noChangeShapeType="1"/>
            </p:cNvSpPr>
            <p:nvPr/>
          </p:nvSpPr>
          <p:spPr bwMode="auto">
            <a:xfrm>
              <a:off x="1429" y="1842"/>
              <a:ext cx="0" cy="782"/>
            </a:xfrm>
            <a:prstGeom prst="line">
              <a:avLst/>
            </a:prstGeom>
            <a:noFill/>
            <a:ln w="38100">
              <a:solidFill>
                <a:srgbClr val="6600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228" name="Line 50"/>
            <p:cNvSpPr>
              <a:spLocks noChangeShapeType="1"/>
            </p:cNvSpPr>
            <p:nvPr/>
          </p:nvSpPr>
          <p:spPr bwMode="auto">
            <a:xfrm>
              <a:off x="3320" y="1539"/>
              <a:ext cx="0" cy="326"/>
            </a:xfrm>
            <a:prstGeom prst="line">
              <a:avLst/>
            </a:prstGeom>
            <a:noFill/>
            <a:ln w="38100">
              <a:solidFill>
                <a:srgbClr val="6600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229" name="Line 52"/>
            <p:cNvSpPr>
              <a:spLocks noChangeShapeType="1"/>
            </p:cNvSpPr>
            <p:nvPr/>
          </p:nvSpPr>
          <p:spPr bwMode="auto">
            <a:xfrm>
              <a:off x="4195" y="1872"/>
              <a:ext cx="0" cy="1271"/>
            </a:xfrm>
            <a:prstGeom prst="line">
              <a:avLst/>
            </a:prstGeom>
            <a:noFill/>
            <a:ln w="38100">
              <a:solidFill>
                <a:srgbClr val="6600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230" name="Text Box 60"/>
            <p:cNvSpPr txBox="1">
              <a:spLocks noChangeArrowheads="1"/>
            </p:cNvSpPr>
            <p:nvPr/>
          </p:nvSpPr>
          <p:spPr bwMode="auto">
            <a:xfrm>
              <a:off x="2789" y="2659"/>
              <a:ext cx="1032" cy="255"/>
            </a:xfrm>
            <a:prstGeom prst="rect">
              <a:avLst/>
            </a:prstGeom>
            <a:noFill/>
            <a:ln w="38100">
              <a:solidFill>
                <a:srgbClr val="660066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b="1">
                  <a:solidFill>
                    <a:srgbClr val="6600CC"/>
                  </a:solidFill>
                </a:rPr>
                <a:t>РЕГИСТРЫ</a:t>
              </a:r>
            </a:p>
          </p:txBody>
        </p:sp>
        <p:sp>
          <p:nvSpPr>
            <p:cNvPr id="9231" name="Line 61"/>
            <p:cNvSpPr>
              <a:spLocks noChangeShapeType="1"/>
            </p:cNvSpPr>
            <p:nvPr/>
          </p:nvSpPr>
          <p:spPr bwMode="auto">
            <a:xfrm>
              <a:off x="5057" y="1850"/>
              <a:ext cx="0" cy="782"/>
            </a:xfrm>
            <a:prstGeom prst="line">
              <a:avLst/>
            </a:prstGeom>
            <a:noFill/>
            <a:ln w="38100">
              <a:solidFill>
                <a:srgbClr val="6600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232" name="Line 62"/>
            <p:cNvSpPr>
              <a:spLocks noChangeShapeType="1"/>
            </p:cNvSpPr>
            <p:nvPr/>
          </p:nvSpPr>
          <p:spPr bwMode="auto">
            <a:xfrm>
              <a:off x="3320" y="1872"/>
              <a:ext cx="0" cy="782"/>
            </a:xfrm>
            <a:prstGeom prst="line">
              <a:avLst/>
            </a:prstGeom>
            <a:noFill/>
            <a:ln w="38100">
              <a:solidFill>
                <a:srgbClr val="660066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pic>
        <p:nvPicPr>
          <p:cNvPr id="9233" name="Picture 4" descr="Описание: j0285750"/>
          <p:cNvPicPr>
            <a:picLocks noChangeAspect="1" noChangeArrowheads="1"/>
          </p:cNvPicPr>
          <p:nvPr/>
        </p:nvPicPr>
        <p:blipFill rotWithShape="1">
          <a:blip r:embed="rId2" cstate="email">
            <a:clrChange>
              <a:clrFrom>
                <a:srgbClr val="A0BAE2"/>
              </a:clrFrom>
              <a:clrTo>
                <a:srgbClr val="A0BAE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12354"/>
          <a:stretch/>
        </p:blipFill>
        <p:spPr bwMode="auto">
          <a:xfrm>
            <a:off x="7127007" y="1"/>
            <a:ext cx="1913923" cy="1340768"/>
          </a:xfrm>
          <a:prstGeom prst="round2Diag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476375" y="1844675"/>
            <a:ext cx="7491413" cy="1143000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  <a:defRPr/>
            </a:pPr>
            <a:r>
              <a:rPr lang="ru-RU" sz="4000" b="1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ЛОГИЧЕСКИЕ БЛОКИ КОМПЬЮТЕРА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2931" name="Group 3"/>
          <p:cNvGrpSpPr>
            <a:grpSpLocks/>
          </p:cNvGrpSpPr>
          <p:nvPr/>
        </p:nvGrpSpPr>
        <p:grpSpPr bwMode="auto">
          <a:xfrm>
            <a:off x="2916238" y="2276475"/>
            <a:ext cx="4824412" cy="4249738"/>
            <a:chOff x="1383" y="1162"/>
            <a:chExt cx="3039" cy="2677"/>
          </a:xfrm>
        </p:grpSpPr>
        <p:grpSp>
          <p:nvGrpSpPr>
            <p:cNvPr id="11269" name="Group 4"/>
            <p:cNvGrpSpPr>
              <a:grpSpLocks/>
            </p:cNvGrpSpPr>
            <p:nvPr/>
          </p:nvGrpSpPr>
          <p:grpSpPr bwMode="auto">
            <a:xfrm>
              <a:off x="1383" y="1162"/>
              <a:ext cx="2232" cy="2118"/>
              <a:chOff x="703" y="1162"/>
              <a:chExt cx="2232" cy="2118"/>
            </a:xfrm>
          </p:grpSpPr>
          <p:sp>
            <p:nvSpPr>
              <p:cNvPr id="11273" name="Text Box 5" descr="Газетная бумага"/>
              <p:cNvSpPr txBox="1">
                <a:spLocks noChangeArrowheads="1"/>
              </p:cNvSpPr>
              <p:nvPr/>
            </p:nvSpPr>
            <p:spPr bwMode="auto">
              <a:xfrm>
                <a:off x="1787" y="1374"/>
                <a:ext cx="319" cy="582"/>
              </a:xfrm>
              <a:prstGeom prst="rect">
                <a:avLst/>
              </a:prstGeom>
              <a:blipFill dpi="0" rotWithShape="1">
                <a:blip r:embed="rId2" cstate="email"/>
                <a:srcRect/>
                <a:tile tx="0" ty="0" sx="100000" sy="100000" flip="none" algn="tl"/>
              </a:blipFill>
              <a:ln w="381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ru-RU" sz="2000" b="1"/>
                  <a:t>1</a:t>
                </a:r>
              </a:p>
            </p:txBody>
          </p:sp>
          <p:sp>
            <p:nvSpPr>
              <p:cNvPr id="11274" name="Text Box 6" descr="Газетная бумага"/>
              <p:cNvSpPr txBox="1">
                <a:spLocks noChangeArrowheads="1"/>
              </p:cNvSpPr>
              <p:nvPr/>
            </p:nvSpPr>
            <p:spPr bwMode="auto">
              <a:xfrm>
                <a:off x="1787" y="2486"/>
                <a:ext cx="319" cy="582"/>
              </a:xfrm>
              <a:prstGeom prst="rect">
                <a:avLst/>
              </a:prstGeom>
              <a:blipFill dpi="0" rotWithShape="1">
                <a:blip r:embed="rId2" cstate="email"/>
                <a:srcRect/>
                <a:tile tx="0" ty="0" sx="100000" sy="100000" flip="none" algn="tl"/>
              </a:blipFill>
              <a:ln w="381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ru-RU" sz="2000"/>
                  <a:t>1</a:t>
                </a:r>
              </a:p>
            </p:txBody>
          </p:sp>
          <p:sp>
            <p:nvSpPr>
              <p:cNvPr id="11275" name="Line 7" descr="Газетная бумага"/>
              <p:cNvSpPr>
                <a:spLocks noChangeShapeType="1"/>
              </p:cNvSpPr>
              <p:nvPr/>
            </p:nvSpPr>
            <p:spPr bwMode="auto">
              <a:xfrm>
                <a:off x="894" y="1480"/>
                <a:ext cx="893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76" name="Line 8" descr="Газетная бумага"/>
              <p:cNvSpPr>
                <a:spLocks noChangeShapeType="1"/>
              </p:cNvSpPr>
              <p:nvPr/>
            </p:nvSpPr>
            <p:spPr bwMode="auto">
              <a:xfrm>
                <a:off x="2106" y="1692"/>
                <a:ext cx="829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77" name="Oval 9" descr="Газетная бумага"/>
              <p:cNvSpPr>
                <a:spLocks noChangeArrowheads="1"/>
              </p:cNvSpPr>
              <p:nvPr/>
            </p:nvSpPr>
            <p:spPr bwMode="auto">
              <a:xfrm>
                <a:off x="2066" y="1658"/>
                <a:ext cx="64" cy="53"/>
              </a:xfrm>
              <a:prstGeom prst="ellipse">
                <a:avLst/>
              </a:prstGeom>
              <a:blipFill dpi="0" rotWithShape="1">
                <a:blip r:embed="rId2" cstate="email"/>
                <a:srcRect/>
                <a:tile tx="0" ty="0" sx="100000" sy="100000" flip="none" algn="tl"/>
              </a:blip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78" name="Line 10" descr="Газетная бумага"/>
              <p:cNvSpPr>
                <a:spLocks noChangeShapeType="1"/>
              </p:cNvSpPr>
              <p:nvPr/>
            </p:nvSpPr>
            <p:spPr bwMode="auto">
              <a:xfrm>
                <a:off x="2106" y="2803"/>
                <a:ext cx="829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79" name="Oval 11" descr="Газетная бумага"/>
              <p:cNvSpPr>
                <a:spLocks noChangeArrowheads="1"/>
              </p:cNvSpPr>
              <p:nvPr/>
            </p:nvSpPr>
            <p:spPr bwMode="auto">
              <a:xfrm>
                <a:off x="2074" y="2770"/>
                <a:ext cx="64" cy="53"/>
              </a:xfrm>
              <a:prstGeom prst="ellipse">
                <a:avLst/>
              </a:prstGeom>
              <a:blipFill dpi="0" rotWithShape="1">
                <a:blip r:embed="rId2" cstate="email"/>
                <a:srcRect/>
                <a:tile tx="0" ty="0" sx="100000" sy="100000" flip="none" algn="tl"/>
              </a:blipFill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80" name="Line 12" descr="Газетная бумага"/>
              <p:cNvSpPr>
                <a:spLocks noChangeShapeType="1"/>
              </p:cNvSpPr>
              <p:nvPr/>
            </p:nvSpPr>
            <p:spPr bwMode="auto">
              <a:xfrm>
                <a:off x="894" y="2962"/>
                <a:ext cx="893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81" name="Line 13" descr="Газетная бумага"/>
              <p:cNvSpPr>
                <a:spLocks noChangeShapeType="1"/>
              </p:cNvSpPr>
              <p:nvPr/>
            </p:nvSpPr>
            <p:spPr bwMode="auto">
              <a:xfrm flipH="1">
                <a:off x="1277" y="1744"/>
                <a:ext cx="51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82" name="Line 14" descr="Газетная бумага"/>
              <p:cNvSpPr>
                <a:spLocks noChangeShapeType="1"/>
              </p:cNvSpPr>
              <p:nvPr/>
            </p:nvSpPr>
            <p:spPr bwMode="auto">
              <a:xfrm flipH="1">
                <a:off x="1277" y="2645"/>
                <a:ext cx="51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83" name="Line 15" descr="Газетная бумага"/>
              <p:cNvSpPr>
                <a:spLocks noChangeShapeType="1"/>
              </p:cNvSpPr>
              <p:nvPr/>
            </p:nvSpPr>
            <p:spPr bwMode="auto">
              <a:xfrm flipV="1">
                <a:off x="1277" y="2380"/>
                <a:ext cx="0" cy="265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84" name="Line 16" descr="Газетная бумага"/>
              <p:cNvSpPr>
                <a:spLocks noChangeShapeType="1"/>
              </p:cNvSpPr>
              <p:nvPr/>
            </p:nvSpPr>
            <p:spPr bwMode="auto">
              <a:xfrm>
                <a:off x="1277" y="1744"/>
                <a:ext cx="0" cy="265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85" name="Line 17" descr="Газетная бумага"/>
              <p:cNvSpPr>
                <a:spLocks noChangeShapeType="1"/>
              </p:cNvSpPr>
              <p:nvPr/>
            </p:nvSpPr>
            <p:spPr bwMode="auto">
              <a:xfrm>
                <a:off x="2489" y="1692"/>
                <a:ext cx="0" cy="317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86" name="Line 18" descr="Газетная бумага"/>
              <p:cNvSpPr>
                <a:spLocks noChangeShapeType="1"/>
              </p:cNvSpPr>
              <p:nvPr/>
            </p:nvSpPr>
            <p:spPr bwMode="auto">
              <a:xfrm flipV="1">
                <a:off x="2489" y="2380"/>
                <a:ext cx="0" cy="423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87" name="Line 19" descr="Газетная бумага"/>
              <p:cNvSpPr>
                <a:spLocks noChangeShapeType="1"/>
              </p:cNvSpPr>
              <p:nvPr/>
            </p:nvSpPr>
            <p:spPr bwMode="auto">
              <a:xfrm>
                <a:off x="1277" y="2009"/>
                <a:ext cx="1212" cy="371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88" name="Line 20" descr="Газетная бумага"/>
              <p:cNvSpPr>
                <a:spLocks noChangeShapeType="1"/>
              </p:cNvSpPr>
              <p:nvPr/>
            </p:nvSpPr>
            <p:spPr bwMode="auto">
              <a:xfrm flipV="1">
                <a:off x="1277" y="2009"/>
                <a:ext cx="1212" cy="371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89" name="Text Box 21" descr="Газетная бумага"/>
              <p:cNvSpPr txBox="1">
                <a:spLocks noChangeArrowheads="1"/>
              </p:cNvSpPr>
              <p:nvPr/>
            </p:nvSpPr>
            <p:spPr bwMode="auto">
              <a:xfrm>
                <a:off x="767" y="1162"/>
                <a:ext cx="574" cy="265"/>
              </a:xfrm>
              <a:prstGeom prst="rect">
                <a:avLst/>
              </a:prstGeom>
              <a:blipFill dpi="0" rotWithShape="1">
                <a:blip r:embed="rId2" cstate="email"/>
                <a:srcRect/>
                <a:tile tx="0" ty="0" sx="100000" sy="100000" flip="none" algn="tl"/>
              </a:blipFill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ru-RU" b="1"/>
                  <a:t>В1 (</a:t>
                </a:r>
                <a:r>
                  <a:rPr lang="en-US" b="1"/>
                  <a:t>S</a:t>
                </a:r>
                <a:r>
                  <a:rPr lang="ru-RU" b="1"/>
                  <a:t>)</a:t>
                </a:r>
              </a:p>
            </p:txBody>
          </p:sp>
          <p:sp>
            <p:nvSpPr>
              <p:cNvPr id="11290" name="Text Box 22" descr="Газетная бумага"/>
              <p:cNvSpPr txBox="1">
                <a:spLocks noChangeArrowheads="1"/>
              </p:cNvSpPr>
              <p:nvPr/>
            </p:nvSpPr>
            <p:spPr bwMode="auto">
              <a:xfrm>
                <a:off x="703" y="3015"/>
                <a:ext cx="574" cy="265"/>
              </a:xfrm>
              <a:prstGeom prst="rect">
                <a:avLst/>
              </a:prstGeom>
              <a:blipFill dpi="0" rotWithShape="1">
                <a:blip r:embed="rId2" cstate="email"/>
                <a:srcRect/>
                <a:tile tx="0" ty="0" sx="100000" sy="100000" flip="none" algn="tl"/>
              </a:blipFill>
              <a:ln w="381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ru-RU" b="1"/>
                  <a:t>В</a:t>
                </a:r>
                <a:r>
                  <a:rPr lang="en-US" b="1"/>
                  <a:t>2</a:t>
                </a:r>
                <a:r>
                  <a:rPr lang="ru-RU" b="1"/>
                  <a:t> (</a:t>
                </a:r>
                <a:r>
                  <a:rPr lang="en-US" b="1"/>
                  <a:t>R</a:t>
                </a:r>
                <a:r>
                  <a:rPr lang="ru-RU" b="1"/>
                  <a:t>)</a:t>
                </a:r>
              </a:p>
            </p:txBody>
          </p:sp>
        </p:grpSp>
        <p:sp>
          <p:nvSpPr>
            <p:cNvPr id="11270" name="Text Box 23" descr="Газетная бумага"/>
            <p:cNvSpPr txBox="1">
              <a:spLocks noChangeArrowheads="1"/>
            </p:cNvSpPr>
            <p:nvPr/>
          </p:nvSpPr>
          <p:spPr bwMode="auto">
            <a:xfrm>
              <a:off x="3243" y="1389"/>
              <a:ext cx="573" cy="265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b="1"/>
                <a:t>C1</a:t>
              </a:r>
              <a:endParaRPr lang="ru-RU" b="1"/>
            </a:p>
          </p:txBody>
        </p:sp>
        <p:sp>
          <p:nvSpPr>
            <p:cNvPr id="11271" name="Text Box 24" descr="Газетная бумага"/>
            <p:cNvSpPr txBox="1">
              <a:spLocks noChangeArrowheads="1"/>
            </p:cNvSpPr>
            <p:nvPr/>
          </p:nvSpPr>
          <p:spPr bwMode="auto">
            <a:xfrm>
              <a:off x="2807" y="2856"/>
              <a:ext cx="574" cy="265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b="1"/>
                <a:t>C2</a:t>
              </a:r>
              <a:endParaRPr lang="ru-RU" b="1"/>
            </a:p>
          </p:txBody>
        </p:sp>
        <p:sp>
          <p:nvSpPr>
            <p:cNvPr id="11272" name="Text Box 25" descr="Газетная бумага"/>
            <p:cNvSpPr txBox="1">
              <a:spLocks noChangeArrowheads="1"/>
            </p:cNvSpPr>
            <p:nvPr/>
          </p:nvSpPr>
          <p:spPr bwMode="auto">
            <a:xfrm>
              <a:off x="1519" y="3521"/>
              <a:ext cx="2903" cy="318"/>
            </a:xfrm>
            <a:prstGeom prst="rect">
              <a:avLst/>
            </a:prstGeom>
            <a:blipFill dpi="0" rotWithShape="1">
              <a:blip r:embed="rId2" cstate="email"/>
              <a:srcRect/>
              <a:tile tx="0" ty="0" sx="100000" sy="100000" flip="none" algn="tl"/>
            </a:blipFill>
            <a:ln w="38100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/>
                <a:t>Рис.  </a:t>
              </a:r>
              <a:r>
                <a:rPr lang="en-US" sz="2000"/>
                <a:t>RS</a:t>
              </a:r>
              <a:r>
                <a:rPr lang="ru-RU" sz="2000"/>
                <a:t> – триггер с прямыми входами</a:t>
              </a:r>
            </a:p>
            <a:p>
              <a:endParaRPr lang="ru-RU" sz="2000"/>
            </a:p>
          </p:txBody>
        </p:sp>
      </p:grpSp>
      <p:sp>
        <p:nvSpPr>
          <p:cNvPr id="252954" name="Text Box 26"/>
          <p:cNvSpPr txBox="1">
            <a:spLocks noChangeArrowheads="1"/>
          </p:cNvSpPr>
          <p:nvPr/>
        </p:nvSpPr>
        <p:spPr bwMode="auto">
          <a:xfrm>
            <a:off x="2339975" y="404813"/>
            <a:ext cx="59769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kumimoji="0" lang="ru-RU" sz="3200" b="1">
                <a:solidFill>
                  <a:srgbClr val="FF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ТРИГГЕРЫ</a:t>
            </a:r>
          </a:p>
        </p:txBody>
      </p:sp>
      <p:sp>
        <p:nvSpPr>
          <p:cNvPr id="252955" name="Text Box 27"/>
          <p:cNvSpPr txBox="1">
            <a:spLocks noChangeArrowheads="1"/>
          </p:cNvSpPr>
          <p:nvPr/>
        </p:nvSpPr>
        <p:spPr bwMode="auto">
          <a:xfrm>
            <a:off x="2411413" y="1700213"/>
            <a:ext cx="65516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0" lang="ru-RU" sz="2400">
                <a:solidFill>
                  <a:srgbClr val="6600FF"/>
                </a:solidFill>
              </a:rPr>
              <a:t>Логическая структура ТРИГГЕРА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2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2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529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529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52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2954" grpId="0"/>
      <p:bldP spid="25295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|1.2"/>
</p:tagLst>
</file>

<file path=ppt/theme/theme1.xml><?xml version="1.0" encoding="utf-8"?>
<a:theme xmlns:a="http://schemas.openxmlformats.org/drawingml/2006/main" name="Reporting Progress or Status">
  <a:themeElements>
    <a:clrScheme name="Reporting Progress or Status 1">
      <a:dk1>
        <a:srgbClr val="333300"/>
      </a:dk1>
      <a:lt1>
        <a:srgbClr val="FFFFFF"/>
      </a:lt1>
      <a:dk2>
        <a:srgbClr val="000000"/>
      </a:dk2>
      <a:lt2>
        <a:srgbClr val="969696"/>
      </a:lt2>
      <a:accent1>
        <a:srgbClr val="E5D58A"/>
      </a:accent1>
      <a:accent2>
        <a:srgbClr val="CCCC00"/>
      </a:accent2>
      <a:accent3>
        <a:srgbClr val="FFFFFF"/>
      </a:accent3>
      <a:accent4>
        <a:srgbClr val="2A2A00"/>
      </a:accent4>
      <a:accent5>
        <a:srgbClr val="F0E7C4"/>
      </a:accent5>
      <a:accent6>
        <a:srgbClr val="B9B900"/>
      </a:accent6>
      <a:hlink>
        <a:srgbClr val="999933"/>
      </a:hlink>
      <a:folHlink>
        <a:srgbClr val="666633"/>
      </a:folHlink>
    </a:clrScheme>
    <a:fontScheme name="Reporting Progress or Statu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eporting Progress or Status 1">
        <a:dk1>
          <a:srgbClr val="333300"/>
        </a:dk1>
        <a:lt1>
          <a:srgbClr val="FFFFFF"/>
        </a:lt1>
        <a:dk2>
          <a:srgbClr val="000000"/>
        </a:dk2>
        <a:lt2>
          <a:srgbClr val="969696"/>
        </a:lt2>
        <a:accent1>
          <a:srgbClr val="E5D58A"/>
        </a:accent1>
        <a:accent2>
          <a:srgbClr val="CCCC00"/>
        </a:accent2>
        <a:accent3>
          <a:srgbClr val="FFFFFF"/>
        </a:accent3>
        <a:accent4>
          <a:srgbClr val="2A2A00"/>
        </a:accent4>
        <a:accent5>
          <a:srgbClr val="F0E7C4"/>
        </a:accent5>
        <a:accent6>
          <a:srgbClr val="B9B900"/>
        </a:accent6>
        <a:hlink>
          <a:srgbClr val="999933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porting Progress or Status 2">
        <a:dk1>
          <a:srgbClr val="000000"/>
        </a:dk1>
        <a:lt1>
          <a:srgbClr val="8EA1C0"/>
        </a:lt1>
        <a:dk2>
          <a:srgbClr val="FFFFFF"/>
        </a:dk2>
        <a:lt2>
          <a:srgbClr val="5F5F5F"/>
        </a:lt2>
        <a:accent1>
          <a:srgbClr val="B6CDDE"/>
        </a:accent1>
        <a:accent2>
          <a:srgbClr val="8A7CA2"/>
        </a:accent2>
        <a:accent3>
          <a:srgbClr val="C6CDDC"/>
        </a:accent3>
        <a:accent4>
          <a:srgbClr val="000000"/>
        </a:accent4>
        <a:accent5>
          <a:srgbClr val="D7E3EC"/>
        </a:accent5>
        <a:accent6>
          <a:srgbClr val="7D7092"/>
        </a:accent6>
        <a:hlink>
          <a:srgbClr val="336699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porting Progress or Status 3">
        <a:dk1>
          <a:srgbClr val="333300"/>
        </a:dk1>
        <a:lt1>
          <a:srgbClr val="FFFFFF"/>
        </a:lt1>
        <a:dk2>
          <a:srgbClr val="000000"/>
        </a:dk2>
        <a:lt2>
          <a:srgbClr val="969696"/>
        </a:lt2>
        <a:accent1>
          <a:srgbClr val="EAEAEA"/>
        </a:accent1>
        <a:accent2>
          <a:srgbClr val="969696"/>
        </a:accent2>
        <a:accent3>
          <a:srgbClr val="FFFFFF"/>
        </a:accent3>
        <a:accent4>
          <a:srgbClr val="2A2A00"/>
        </a:accent4>
        <a:accent5>
          <a:srgbClr val="F3F3F3"/>
        </a:accent5>
        <a:accent6>
          <a:srgbClr val="878787"/>
        </a:accent6>
        <a:hlink>
          <a:srgbClr val="5F5F5F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Reporting Progress or Status 1">
    <a:dk1>
      <a:srgbClr val="333300"/>
    </a:dk1>
    <a:lt1>
      <a:srgbClr val="FFFFFF"/>
    </a:lt1>
    <a:dk2>
      <a:srgbClr val="000000"/>
    </a:dk2>
    <a:lt2>
      <a:srgbClr val="969696"/>
    </a:lt2>
    <a:accent1>
      <a:srgbClr val="E5D58A"/>
    </a:accent1>
    <a:accent2>
      <a:srgbClr val="CCCC00"/>
    </a:accent2>
    <a:accent3>
      <a:srgbClr val="FFFFFF"/>
    </a:accent3>
    <a:accent4>
      <a:srgbClr val="2A2A00"/>
    </a:accent4>
    <a:accent5>
      <a:srgbClr val="F0E7C4"/>
    </a:accent5>
    <a:accent6>
      <a:srgbClr val="B9B900"/>
    </a:accent6>
    <a:hlink>
      <a:srgbClr val="999933"/>
    </a:hlink>
    <a:folHlink>
      <a:srgbClr val="666633"/>
    </a:folHlink>
  </a:clrScheme>
</a:themeOverride>
</file>

<file path=ppt/theme/themeOverride2.xml><?xml version="1.0" encoding="utf-8"?>
<a:themeOverride xmlns:a="http://schemas.openxmlformats.org/drawingml/2006/main">
  <a:clrScheme name="Reporting Progress or Status 1">
    <a:dk1>
      <a:srgbClr val="333300"/>
    </a:dk1>
    <a:lt1>
      <a:srgbClr val="FFFFFF"/>
    </a:lt1>
    <a:dk2>
      <a:srgbClr val="000000"/>
    </a:dk2>
    <a:lt2>
      <a:srgbClr val="969696"/>
    </a:lt2>
    <a:accent1>
      <a:srgbClr val="E5D58A"/>
    </a:accent1>
    <a:accent2>
      <a:srgbClr val="CCCC00"/>
    </a:accent2>
    <a:accent3>
      <a:srgbClr val="FFFFFF"/>
    </a:accent3>
    <a:accent4>
      <a:srgbClr val="2A2A00"/>
    </a:accent4>
    <a:accent5>
      <a:srgbClr val="F0E7C4"/>
    </a:accent5>
    <a:accent6>
      <a:srgbClr val="B9B900"/>
    </a:accent6>
    <a:hlink>
      <a:srgbClr val="999933"/>
    </a:hlink>
    <a:folHlink>
      <a:srgbClr val="666633"/>
    </a:folHlink>
  </a:clrScheme>
</a:themeOverride>
</file>

<file path=ppt/theme/themeOverride3.xml><?xml version="1.0" encoding="utf-8"?>
<a:themeOverride xmlns:a="http://schemas.openxmlformats.org/drawingml/2006/main">
  <a:clrScheme name="Reporting Progress or Status 1">
    <a:dk1>
      <a:srgbClr val="333300"/>
    </a:dk1>
    <a:lt1>
      <a:srgbClr val="FFFFFF"/>
    </a:lt1>
    <a:dk2>
      <a:srgbClr val="000000"/>
    </a:dk2>
    <a:lt2>
      <a:srgbClr val="969696"/>
    </a:lt2>
    <a:accent1>
      <a:srgbClr val="E5D58A"/>
    </a:accent1>
    <a:accent2>
      <a:srgbClr val="CCCC00"/>
    </a:accent2>
    <a:accent3>
      <a:srgbClr val="FFFFFF"/>
    </a:accent3>
    <a:accent4>
      <a:srgbClr val="2A2A00"/>
    </a:accent4>
    <a:accent5>
      <a:srgbClr val="F0E7C4"/>
    </a:accent5>
    <a:accent6>
      <a:srgbClr val="B9B900"/>
    </a:accent6>
    <a:hlink>
      <a:srgbClr val="999933"/>
    </a:hlink>
    <a:folHlink>
      <a:srgbClr val="666633"/>
    </a:folHlink>
  </a:clrScheme>
</a:themeOverride>
</file>

<file path=ppt/theme/themeOverride4.xml><?xml version="1.0" encoding="utf-8"?>
<a:themeOverride xmlns:a="http://schemas.openxmlformats.org/drawingml/2006/main">
  <a:clrScheme name="Reporting Progress or Status 1">
    <a:dk1>
      <a:srgbClr val="333300"/>
    </a:dk1>
    <a:lt1>
      <a:srgbClr val="FFFFFF"/>
    </a:lt1>
    <a:dk2>
      <a:srgbClr val="000000"/>
    </a:dk2>
    <a:lt2>
      <a:srgbClr val="969696"/>
    </a:lt2>
    <a:accent1>
      <a:srgbClr val="E5D58A"/>
    </a:accent1>
    <a:accent2>
      <a:srgbClr val="CCCC00"/>
    </a:accent2>
    <a:accent3>
      <a:srgbClr val="FFFFFF"/>
    </a:accent3>
    <a:accent4>
      <a:srgbClr val="2A2A00"/>
    </a:accent4>
    <a:accent5>
      <a:srgbClr val="F0E7C4"/>
    </a:accent5>
    <a:accent6>
      <a:srgbClr val="B9B900"/>
    </a:accent6>
    <a:hlink>
      <a:srgbClr val="999933"/>
    </a:hlink>
    <a:folHlink>
      <a:srgbClr val="666633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1198</TotalTime>
  <Words>973</Words>
  <Application>Microsoft Office PowerPoint</Application>
  <PresentationFormat>Экран (4:3)</PresentationFormat>
  <Paragraphs>570</Paragraphs>
  <Slides>44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44</vt:i4>
      </vt:variant>
    </vt:vector>
  </HeadingPairs>
  <TitlesOfParts>
    <vt:vector size="51" baseType="lpstr">
      <vt:lpstr>Arial</vt:lpstr>
      <vt:lpstr>Wingdings</vt:lpstr>
      <vt:lpstr>Calibri</vt:lpstr>
      <vt:lpstr>Times New Roman</vt:lpstr>
      <vt:lpstr>Symbol</vt:lpstr>
      <vt:lpstr>Rockwell Extra Bold</vt:lpstr>
      <vt:lpstr>Reporting Progress or Status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ЛОГИЧЕСКИЕ БЛОКИ КОМПЬЮТЕРА</vt:lpstr>
      <vt:lpstr>Слайд 9</vt:lpstr>
      <vt:lpstr>Слайд 10</vt:lpstr>
      <vt:lpstr>Слайд 11</vt:lpstr>
      <vt:lpstr>ДЕШИФРАТОРЫ</vt:lpstr>
      <vt:lpstr>Слайд 13</vt:lpstr>
      <vt:lpstr>Слайд 14</vt:lpstr>
      <vt:lpstr>Логическая величина – это величина, которая может принимать только два значения</vt:lpstr>
      <vt:lpstr>Слайд 16</vt:lpstr>
      <vt:lpstr>Слайд 17</vt:lpstr>
      <vt:lpstr>Слайд 18</vt:lpstr>
      <vt:lpstr>Слайд 19</vt:lpstr>
      <vt:lpstr>Слайд 20</vt:lpstr>
      <vt:lpstr>Слайд 21</vt:lpstr>
      <vt:lpstr>ОСНОВНЫЕ ЛОГИЧЕСКИЕ ЭЛЕМЕНТЫ</vt:lpstr>
      <vt:lpstr>Слайд 23</vt:lpstr>
      <vt:lpstr>Слайд 24</vt:lpstr>
      <vt:lpstr>Слайд 25</vt:lpstr>
      <vt:lpstr>Слайд 26</vt:lpstr>
      <vt:lpstr>Слайд 27</vt:lpstr>
      <vt:lpstr>ХАРАКТЕРИСТИКИ ЛОГИЧЕСКИХ СХЕМ</vt:lpstr>
      <vt:lpstr>ОСОБЕННОСТИ ПОСТРОЕНИЯ СХЕМ  ЛОГИЧЕСКИХ УСТРОЙСТВ </vt:lpstr>
      <vt:lpstr>Слайд 30</vt:lpstr>
      <vt:lpstr>Слайд 31</vt:lpstr>
      <vt:lpstr>Слайд 32</vt:lpstr>
      <vt:lpstr>Слайд 33</vt:lpstr>
      <vt:lpstr> СИНТЕЗ   ЛОГИЧЕСКИХ ФУНКЦИИ </vt:lpstr>
      <vt:lpstr>Слайд 35</vt:lpstr>
      <vt:lpstr>Слайд 36</vt:lpstr>
      <vt:lpstr>Слайд 37</vt:lpstr>
      <vt:lpstr>Слайд 38</vt:lpstr>
      <vt:lpstr>Слайд 39</vt:lpstr>
      <vt:lpstr>СОСТАВЛЕНИЕ    ЛОГИЧЕСКИХ ФУНКЦИИ ПО  СХЕМАМ</vt:lpstr>
      <vt:lpstr>Слайд 41</vt:lpstr>
      <vt:lpstr>Слайд 42</vt:lpstr>
      <vt:lpstr>Слайд 43</vt:lpstr>
      <vt:lpstr>Слайд 44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Логические элементы И, ИЛИ, НЕ. Основные логические схемы. </dc:title>
  <dc:creator>Яхина МА</dc:creator>
  <cp:lastModifiedBy>revaz</cp:lastModifiedBy>
  <cp:revision>31</cp:revision>
  <dcterms:created xsi:type="dcterms:W3CDTF">2005-12-03T07:13:32Z</dcterms:created>
  <dcterms:modified xsi:type="dcterms:W3CDTF">2013-04-16T16:04:35Z</dcterms:modified>
</cp:coreProperties>
</file>