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1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441" autoAdjust="0"/>
  </p:normalViewPr>
  <p:slideViewPr>
    <p:cSldViewPr>
      <p:cViewPr varScale="1">
        <p:scale>
          <a:sx n="63" d="100"/>
          <a:sy n="63" d="100"/>
        </p:scale>
        <p:origin x="-120" y="-4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9CFF1-6D60-491C-8B66-F9D402D8A65A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E4A83-C16F-476C-B377-54C792AAE3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A86E1-DCB9-4B48-A360-0890F000CBBA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46E1A-B48B-4593-8471-DDD85E5A8D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5AC0A-06FD-4205-A782-35883E75875F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622F4-C51E-4E63-8A2D-DDB5D32DF8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3570B-F11E-40E0-BCF6-7E8FD9415E16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6FE58-6115-44D6-AA4F-2EA533916C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3CDFD-8419-4C27-AAA9-6A3F45F970AB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7EF60-77D2-4703-A373-3CCC71E8B5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C1CD6-D74B-4E33-9890-77E2F533F317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682C6-6A39-4955-8CEC-63FA9850F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4C83B-1EEB-46CA-B182-E9DE3E7FA92B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AC023-2818-449F-9A17-E2A173AAE8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C947D-CFDB-4E72-AC0F-6D66584AC9A2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71478-0AAE-4A10-BB0C-5A5D54B49F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45FEA-5AF9-45F6-AAD8-582D0028FD34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9DEF8-4076-4FA8-B4D7-762C60C26A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5B6D6-7C02-408D-A6A8-AEBD9190DB9F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49F66-DCD0-4632-BE45-A4115D6C6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DF901-A562-45C5-B265-675C015F9F11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45F76-80C5-436B-9A54-32497F985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8041B4-156C-4AAE-95CE-C55074F15E3B}" type="datetimeFigureOut">
              <a:rPr lang="ru-RU"/>
              <a:pPr>
                <a:defRPr/>
              </a:pPr>
              <a:t>14.03.2013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F72D1B5-1B60-4D26-9FC3-F7782272F3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grpSp>
          <p:nvGrpSpPr>
            <p:cNvPr id="12" name="Полилиния 11"/>
            <p:cNvGrpSpPr>
              <a:grpSpLocks/>
            </p:cNvGrpSpPr>
            <p:nvPr/>
          </p:nvGrpSpPr>
          <p:grpSpPr bwMode="auto">
            <a:xfrm>
              <a:off x="-6124" y="-10242"/>
              <a:ext cx="9137904" cy="1048512"/>
              <a:chOff x="-6096" y="-24384"/>
              <a:chExt cx="9137904" cy="1048512"/>
            </a:xfrm>
          </p:grpSpPr>
          <p:pic>
            <p:nvPicPr>
              <p:cNvPr id="1034" name="Полилиния 11"/>
              <p:cNvPicPr>
                <a:picLocks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-6096" y="-24384"/>
                <a:ext cx="9137904" cy="1048512"/>
              </a:xfrm>
              <a:prstGeom prst="rect">
                <a:avLst/>
              </a:prstGeom>
              <a:noFill/>
            </p:spPr>
          </p:pic>
          <p:sp>
            <p:nvSpPr>
              <p:cNvPr id="1035" name="Text Box 11"/>
              <p:cNvSpPr txBox="1">
                <a:spLocks noChangeArrowheads="1"/>
              </p:cNvSpPr>
              <p:nvPr/>
            </p:nvSpPr>
            <p:spPr bwMode="auto">
              <a:xfrm rot="21435692">
                <a:off x="-29294" y="421671"/>
                <a:ext cx="0" cy="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nstantia" pitchFamily="18" charset="0"/>
                </a:endParaRPr>
              </a:p>
            </p:txBody>
          </p:sp>
        </p:grpSp>
        <p:grpSp>
          <p:nvGrpSpPr>
            <p:cNvPr id="13" name="Полилиния 12"/>
            <p:cNvGrpSpPr>
              <a:grpSpLocks/>
            </p:cNvGrpSpPr>
            <p:nvPr/>
          </p:nvGrpSpPr>
          <p:grpSpPr bwMode="auto">
            <a:xfrm>
              <a:off x="-6124" y="62910"/>
              <a:ext cx="9156192" cy="914400"/>
              <a:chOff x="-6096" y="48768"/>
              <a:chExt cx="9156192" cy="914400"/>
            </a:xfrm>
          </p:grpSpPr>
          <p:pic>
            <p:nvPicPr>
              <p:cNvPr id="1037" name="Полилиния 12"/>
              <p:cNvPicPr>
                <a:picLocks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auto">
              <a:xfrm>
                <a:off x="-6096" y="48768"/>
                <a:ext cx="9156192" cy="914400"/>
              </a:xfrm>
              <a:prstGeom prst="rect">
                <a:avLst/>
              </a:prstGeom>
              <a:noFill/>
            </p:spPr>
          </p:pic>
          <p:sp>
            <p:nvSpPr>
              <p:cNvPr id="1038" name="Text Box 14"/>
              <p:cNvSpPr txBox="1">
                <a:spLocks noChangeArrowheads="1"/>
              </p:cNvSpPr>
              <p:nvPr/>
            </p:nvSpPr>
            <p:spPr bwMode="auto">
              <a:xfrm rot="21435692">
                <a:off x="-21711" y="495361"/>
                <a:ext cx="0" cy="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nstantia" pitchFamily="18" charset="0"/>
                </a:endParaRPr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84" r:id="rId9"/>
    <p:sldLayoutId id="2147483675" r:id="rId10"/>
    <p:sldLayoutId id="214748367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ая прямоугольная выноска 4"/>
          <p:cNvSpPr/>
          <p:nvPr/>
        </p:nvSpPr>
        <p:spPr>
          <a:xfrm>
            <a:off x="428625" y="571500"/>
            <a:ext cx="3357563" cy="1357313"/>
          </a:xfrm>
          <a:prstGeom prst="wedgeRoundRectCallou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Гладит все, чего касается,</a:t>
            </a:r>
            <a:endParaRPr lang="ru-RU" sz="2000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дотронешься – кусается.</a:t>
            </a:r>
            <a:endParaRPr lang="ru-RU" sz="2000" dirty="0">
              <a:solidFill>
                <a:schemeClr val="bg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571500" y="2214563"/>
            <a:ext cx="3357563" cy="1143000"/>
          </a:xfrm>
          <a:prstGeom prst="wedgeRoundRectCallou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Поверчу волшебный круг –</a:t>
            </a:r>
            <a:br>
              <a:rPr lang="en-US" sz="2000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меня услышит друг</a:t>
            </a:r>
            <a:r>
              <a:rPr lang="en-US" dirty="0"/>
              <a:t>.</a:t>
            </a:r>
            <a:br>
              <a:rPr lang="en-US" dirty="0"/>
            </a:br>
            <a:endParaRPr lang="ru-RU" dirty="0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428625" y="3643313"/>
            <a:ext cx="3143250" cy="1643062"/>
          </a:xfrm>
          <a:prstGeom prst="wedgeRoundRectCallou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 с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хоботом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резиновым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желудком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парусиновым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загудит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его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мотор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Глотает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пыль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и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5214938" y="500063"/>
            <a:ext cx="3214687" cy="2000250"/>
          </a:xfrm>
          <a:prstGeom prst="wedgeRoundRectCallou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Летом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папа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наш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привез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белом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ящике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мороз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теперь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мороз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седой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Дома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летом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зимой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Бережет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продукты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Мясо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рыбу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фрукты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5500688" y="2857500"/>
            <a:ext cx="3286125" cy="1500188"/>
          </a:xfrm>
          <a:prstGeom prst="wedgeRoundRectCallou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>
                  <a:lumMod val="25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Стоит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красивый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сундучок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,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Его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не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тронешь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–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он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молчок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.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Но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стоит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руку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повертеть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,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Он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будет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говорить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и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петь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.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</a:rPr>
            </a:b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10" name="Скругленная прямоугольная выноска 9"/>
          <p:cNvSpPr/>
          <p:nvPr/>
        </p:nvSpPr>
        <p:spPr>
          <a:xfrm>
            <a:off x="5643563" y="4572000"/>
            <a:ext cx="3214687" cy="1428750"/>
          </a:xfrm>
          <a:prstGeom prst="wedgeRoundRectCallou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дальним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селам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городам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Кто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идет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городам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Светлое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Величество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/>
              <a:t>…</a:t>
            </a:r>
            <a:br>
              <a:rPr lang="en-US" dirty="0"/>
            </a:br>
            <a:endParaRPr lang="ru-RU" dirty="0"/>
          </a:p>
        </p:txBody>
      </p:sp>
      <p:sp>
        <p:nvSpPr>
          <p:cNvPr id="13" name="Скругленная прямоугольная выноска 12"/>
          <p:cNvSpPr/>
          <p:nvPr/>
        </p:nvSpPr>
        <p:spPr>
          <a:xfrm>
            <a:off x="1928813" y="5357813"/>
            <a:ext cx="3571875" cy="1071562"/>
          </a:xfrm>
          <a:prstGeom prst="wedgeRoundRectCallou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2">
                  <a:lumMod val="25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Сам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металлический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,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</a:rPr>
            </a:b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Мозг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электрический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.</a:t>
            </a:r>
            <a:br>
              <a:rPr lang="en-US" dirty="0">
                <a:solidFill>
                  <a:schemeClr val="tx2">
                    <a:lumMod val="25000"/>
                  </a:schemeClr>
                </a:solidFill>
              </a:rPr>
            </a:br>
            <a:endParaRPr lang="ru-RU" dirty="0">
              <a:solidFill>
                <a:schemeClr val="tx2">
                  <a:lumMod val="25000"/>
                </a:schemeClr>
              </a:solidFill>
            </a:endParaRPr>
          </a:p>
        </p:txBody>
      </p:sp>
      <p:pic>
        <p:nvPicPr>
          <p:cNvPr id="13320" name="Рисунок 3" descr="296279_html_m96f180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38" y="511175"/>
            <a:ext cx="3286125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дю</a:t>
            </a:r>
            <a:r>
              <a:rPr lang="ru-RU" dirty="0" smtClean="0"/>
              <a:t> </a:t>
            </a:r>
            <a:r>
              <a:rPr lang="ru-RU" dirty="0" err="1" smtClean="0"/>
              <a:t>Фэй</a:t>
            </a:r>
            <a:endParaRPr lang="ru-RU" dirty="0"/>
          </a:p>
        </p:txBody>
      </p:sp>
      <p:pic>
        <p:nvPicPr>
          <p:cNvPr id="22530" name="Рисунок 2" descr="http://im5-tub-ru.yandex.net/i?id=332624375-6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5263" y="1857375"/>
            <a:ext cx="4424362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Бенджамин</a:t>
            </a:r>
            <a:r>
              <a:rPr lang="ru-RU" dirty="0" smtClean="0"/>
              <a:t> Франклин</a:t>
            </a:r>
            <a:endParaRPr lang="ru-RU" dirty="0"/>
          </a:p>
        </p:txBody>
      </p:sp>
      <p:pic>
        <p:nvPicPr>
          <p:cNvPr id="23554" name="Рисунок 2" descr="http://im8-tub-ru.yandex.net/i?id=432359774-58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1725" y="2716213"/>
            <a:ext cx="4645025" cy="357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Алессандро</a:t>
            </a:r>
            <a:r>
              <a:rPr lang="ru-RU" dirty="0" smtClean="0"/>
              <a:t> Вольта</a:t>
            </a:r>
            <a:endParaRPr lang="ru-RU" dirty="0"/>
          </a:p>
        </p:txBody>
      </p:sp>
      <p:pic>
        <p:nvPicPr>
          <p:cNvPr id="24578" name="Рисунок 2" descr="http://im7-tub-ru.yandex.net/i?id=244513759-18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38" y="2000250"/>
            <a:ext cx="3500437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гидроэлектростанция</a:t>
            </a:r>
            <a:endParaRPr lang="ru-RU" dirty="0"/>
          </a:p>
        </p:txBody>
      </p:sp>
      <p:pic>
        <p:nvPicPr>
          <p:cNvPr id="25602" name="Рисунок 2" descr="http://im7-tub-ru.yandex.net/i?id=220072516-44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000250"/>
            <a:ext cx="7929562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теплоэлектростанция</a:t>
            </a:r>
            <a:endParaRPr lang="ru-RU" dirty="0"/>
          </a:p>
        </p:txBody>
      </p:sp>
      <p:pic>
        <p:nvPicPr>
          <p:cNvPr id="26626" name="Рисунок 2" descr="http://im0-tub-ru.yandex.net/i?id=246646298-70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" y="1928813"/>
            <a:ext cx="7643813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Атомная электростанция</a:t>
            </a:r>
            <a:endParaRPr lang="ru-RU" dirty="0"/>
          </a:p>
        </p:txBody>
      </p:sp>
      <p:pic>
        <p:nvPicPr>
          <p:cNvPr id="27650" name="Рисунок 2" descr="http://im6-tub-ru.yandex.net/i?id=37126756-17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000250"/>
            <a:ext cx="8215312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Ветровая электростанция</a:t>
            </a:r>
            <a:endParaRPr lang="ru-RU" dirty="0"/>
          </a:p>
        </p:txBody>
      </p:sp>
      <p:pic>
        <p:nvPicPr>
          <p:cNvPr id="28674" name="Рисунок 2" descr="http://im3-tub-ru.yandex.net/i?id=328033081-00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1928813"/>
            <a:ext cx="7572375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Приливная электростанция</a:t>
            </a:r>
            <a:endParaRPr lang="ru-RU" dirty="0"/>
          </a:p>
        </p:txBody>
      </p:sp>
      <p:pic>
        <p:nvPicPr>
          <p:cNvPr id="29698" name="Рисунок 2" descr="http://im8-tub-ru.yandex.net/i?id=17258923-19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2143125"/>
            <a:ext cx="8215313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Солнечная электростанция</a:t>
            </a:r>
            <a:endParaRPr lang="ru-RU" dirty="0"/>
          </a:p>
        </p:txBody>
      </p:sp>
      <p:pic>
        <p:nvPicPr>
          <p:cNvPr id="30722" name="Рисунок 2" descr="http://im5-tub-ru.yandex.net/i?id=493181759-32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2214563"/>
            <a:ext cx="7358062" cy="39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36785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Соблюдайте правила безопасного обращения с электроприборами!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лево 6"/>
          <p:cNvSpPr/>
          <p:nvPr/>
        </p:nvSpPr>
        <p:spPr>
          <a:xfrm rot="1076384">
            <a:off x="2500313" y="1143000"/>
            <a:ext cx="977900" cy="484188"/>
          </a:xfrm>
          <a:prstGeom prst="leftArrow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38138"/>
            <a:ext cx="2143125" cy="194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Стрелка влево 10"/>
          <p:cNvSpPr/>
          <p:nvPr/>
        </p:nvSpPr>
        <p:spPr>
          <a:xfrm>
            <a:off x="2500313" y="3286125"/>
            <a:ext cx="1120775" cy="484188"/>
          </a:xfrm>
          <a:prstGeom prst="leftArrow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2714625"/>
            <a:ext cx="221456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трелка влево 12"/>
          <p:cNvSpPr/>
          <p:nvPr/>
        </p:nvSpPr>
        <p:spPr>
          <a:xfrm rot="19945612">
            <a:off x="2771775" y="5341938"/>
            <a:ext cx="977900" cy="485775"/>
          </a:xfrm>
          <a:prstGeom prst="leftArrow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4342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3" y="4714875"/>
            <a:ext cx="2214562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428625"/>
            <a:ext cx="2071688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Стрелка вправо 16"/>
          <p:cNvSpPr/>
          <p:nvPr/>
        </p:nvSpPr>
        <p:spPr>
          <a:xfrm rot="20957027">
            <a:off x="5822950" y="1301750"/>
            <a:ext cx="977900" cy="484188"/>
          </a:xfrm>
          <a:prstGeom prst="rightArrow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5857875" y="3214688"/>
            <a:ext cx="977900" cy="484187"/>
          </a:xfrm>
          <a:prstGeom prst="rightArrow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4346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58000" y="2786063"/>
            <a:ext cx="20002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Стрелка вправо 20"/>
          <p:cNvSpPr/>
          <p:nvPr/>
        </p:nvSpPr>
        <p:spPr>
          <a:xfrm rot="2233639">
            <a:off x="5973763" y="5326063"/>
            <a:ext cx="977900" cy="484187"/>
          </a:xfrm>
          <a:prstGeom prst="rightArrow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4348" name="Picture 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29438" y="4929188"/>
            <a:ext cx="1928812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1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86250" y="5000625"/>
            <a:ext cx="157162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Рисунок 1" descr="296279_html_m96f180d.pn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86125" y="0"/>
            <a:ext cx="3286125" cy="507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http://im5-tub-ru.yandex.net/i?id=165029612-68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14313"/>
            <a:ext cx="8643938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5362" name="Содержимое 3" descr="68305375_1293260466_9212886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285750" y="1214438"/>
            <a:ext cx="84296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600">
                <a:solidFill>
                  <a:srgbClr val="FF0000"/>
                </a:solidFill>
                <a:latin typeface="Constantia" pitchFamily="18" charset="0"/>
              </a:rPr>
              <a:t>Электричество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850"/>
            <a:ext cx="83058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" name="Содержимое 2"/>
          <p:cNvPicPr>
            <a:picLocks noGrp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-6350" y="1712913"/>
            <a:ext cx="8242300" cy="462121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910" y="3357562"/>
            <a:ext cx="8305800" cy="1143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	Слово </a:t>
            </a:r>
            <a:r>
              <a:rPr lang="ru-RU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«ЭЛЕКТРИЧЕСТВО»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произошло от греческого слова </a:t>
            </a:r>
            <a:r>
              <a:rPr lang="ru-RU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«ЭЛЕКТРОН»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	Слово </a:t>
            </a:r>
            <a:r>
              <a:rPr lang="ru-RU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«ЭЛЕКТРОН»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означает </a:t>
            </a:r>
            <a:r>
              <a:rPr lang="ru-RU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«янтарь».</a:t>
            </a:r>
            <a:endParaRPr lang="ru-RU" sz="4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28625" y="3929063"/>
            <a:ext cx="8229600" cy="1143000"/>
          </a:xfrm>
        </p:spPr>
        <p:txBody>
          <a:bodyPr/>
          <a:lstStyle/>
          <a:p>
            <a:pPr algn="just"/>
            <a:r>
              <a:rPr lang="ru-RU" sz="3600" smtClean="0"/>
              <a:t>	</a:t>
            </a:r>
            <a:br>
              <a:rPr lang="ru-RU" sz="3600" smtClean="0"/>
            </a:b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/>
            </a:r>
            <a:br>
              <a:rPr lang="ru-RU" sz="3600" smtClean="0"/>
            </a:br>
            <a:r>
              <a:rPr lang="ru-RU" sz="3600" smtClean="0"/>
              <a:t>	</a:t>
            </a:r>
            <a:r>
              <a:rPr lang="ru-RU" sz="5400" smtClean="0">
                <a:solidFill>
                  <a:srgbClr val="FFFF00"/>
                </a:solidFill>
              </a:rPr>
              <a:t>Электричество – это поток электронов. Каждый электрон несет небольшой заряд энергии.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Содержимое 4" descr="200px-Lodigin_AN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85750" y="928688"/>
            <a:ext cx="4643438" cy="4857750"/>
          </a:xfrm>
        </p:spPr>
      </p:pic>
      <p:pic>
        <p:nvPicPr>
          <p:cNvPr id="19458" name="Содержимое 5" descr="220px-Lodygin_1874.jpg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3438" y="2576513"/>
            <a:ext cx="4286250" cy="4281487"/>
          </a:xfrm>
        </p:spPr>
      </p:pic>
      <p:sp>
        <p:nvSpPr>
          <p:cNvPr id="19459" name="TextBox 6"/>
          <p:cNvSpPr txBox="1">
            <a:spLocks noChangeArrowheads="1"/>
          </p:cNvSpPr>
          <p:nvPr/>
        </p:nvSpPr>
        <p:spPr bwMode="auto">
          <a:xfrm>
            <a:off x="3143250" y="214313"/>
            <a:ext cx="3738563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>
                <a:solidFill>
                  <a:srgbClr val="FFC000"/>
                </a:solidFill>
                <a:latin typeface="Constantia" pitchFamily="18" charset="0"/>
              </a:rPr>
              <a:t>А.Н. Лодыгин</a:t>
            </a:r>
          </a:p>
          <a:p>
            <a:pPr algn="ctr"/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Отто</a:t>
            </a:r>
            <a:r>
              <a:rPr lang="ru-RU" dirty="0" smtClean="0"/>
              <a:t> фон </a:t>
            </a:r>
            <a:r>
              <a:rPr lang="ru-RU" dirty="0" err="1" smtClean="0"/>
              <a:t>Геррике</a:t>
            </a:r>
            <a:endParaRPr lang="ru-RU" dirty="0"/>
          </a:p>
        </p:txBody>
      </p:sp>
      <p:pic>
        <p:nvPicPr>
          <p:cNvPr id="20482" name="Рисунок 4" descr="http://im4-tub-ru.yandex.net/i?id=911455212-08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0" y="1928813"/>
            <a:ext cx="4429125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Стефан Грей</a:t>
            </a:r>
            <a:endParaRPr lang="ru-RU" dirty="0"/>
          </a:p>
        </p:txBody>
      </p:sp>
      <p:pic>
        <p:nvPicPr>
          <p:cNvPr id="21506" name="Рисунок 2" descr="http://im3-tub-ru.yandex.net/i?id=258638125-08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13" y="2143125"/>
            <a:ext cx="4500562" cy="4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96</Words>
  <Application>Microsoft Office PowerPoint</Application>
  <PresentationFormat>Экран (4:3)</PresentationFormat>
  <Paragraphs>17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Constantia</vt:lpstr>
      <vt:lpstr>Arial</vt:lpstr>
      <vt:lpstr>Calibri</vt:lpstr>
      <vt:lpstr>Wingdings 2</vt:lpstr>
      <vt:lpstr>Times New Roman</vt:lpstr>
      <vt:lpstr>Поток</vt:lpstr>
      <vt:lpstr>Поток</vt:lpstr>
      <vt:lpstr>Слайд 1</vt:lpstr>
      <vt:lpstr>Слайд 2</vt:lpstr>
      <vt:lpstr>Слайд 3</vt:lpstr>
      <vt:lpstr>Слайд 4</vt:lpstr>
      <vt:lpstr>Слайд 5</vt:lpstr>
      <vt:lpstr>      Электричество – это поток электронов. Каждый электрон несет небольшой заряд энергии.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ГАЛА</dc:creator>
  <cp:lastModifiedBy>nadezhda.pronskaya</cp:lastModifiedBy>
  <cp:revision>27</cp:revision>
  <dcterms:created xsi:type="dcterms:W3CDTF">2012-11-17T21:36:44Z</dcterms:created>
  <dcterms:modified xsi:type="dcterms:W3CDTF">2013-03-14T12:55:54Z</dcterms:modified>
</cp:coreProperties>
</file>