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Композиционные особенности построения текста служебных документов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3500438"/>
            <a:ext cx="6400800" cy="2928958"/>
          </a:xfrm>
        </p:spPr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r>
              <a:rPr lang="ru-RU" dirty="0" smtClean="0"/>
              <a:t>Филон С</a:t>
            </a:r>
            <a:r>
              <a:rPr lang="en-US" dirty="0" smtClean="0"/>
              <a:t>.</a:t>
            </a:r>
            <a:r>
              <a:rPr lang="ru-RU" dirty="0" smtClean="0"/>
              <a:t>В</a:t>
            </a:r>
            <a:r>
              <a:rPr lang="en-US" dirty="0" smtClean="0"/>
              <a:t>.,</a:t>
            </a:r>
            <a:endParaRPr lang="ru-RU" dirty="0" smtClean="0"/>
          </a:p>
          <a:p>
            <a:pPr algn="r"/>
            <a:r>
              <a:rPr lang="ru-RU" dirty="0" smtClean="0"/>
              <a:t> учитель русского языка и литературы</a:t>
            </a:r>
          </a:p>
          <a:p>
            <a:pPr algn="r"/>
            <a:r>
              <a:rPr lang="ru-RU" dirty="0" smtClean="0"/>
              <a:t>МБОУ «ООШ №9»</a:t>
            </a:r>
          </a:p>
          <a:p>
            <a:pPr algn="r"/>
            <a:r>
              <a:rPr lang="ru-RU" dirty="0" smtClean="0"/>
              <a:t>г</a:t>
            </a:r>
            <a:r>
              <a:rPr lang="en-US" dirty="0" smtClean="0"/>
              <a:t>.</a:t>
            </a:r>
            <a:r>
              <a:rPr lang="ru-RU" dirty="0" smtClean="0"/>
              <a:t> Ачинск Красноярского края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2356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i="1" dirty="0" smtClean="0"/>
              <a:t>Цифровая  система нумерации</a:t>
            </a:r>
          </a:p>
          <a:p>
            <a:pPr algn="ctr">
              <a:buNone/>
            </a:pPr>
            <a:endParaRPr lang="ru-RU" b="1" i="1" dirty="0" smtClean="0"/>
          </a:p>
          <a:p>
            <a:pPr marL="360000" indent="411480" algn="just">
              <a:lnSpc>
                <a:spcPct val="170000"/>
              </a:lnSpc>
              <a:buNone/>
            </a:pPr>
            <a:r>
              <a:rPr lang="ru-RU" sz="1800" dirty="0" smtClean="0"/>
              <a:t>Стала использоваться в связи с внедрением электронно-вычислительной техники, компьютеризацией. Используется в </a:t>
            </a:r>
            <a:r>
              <a:rPr lang="en-US" sz="1800" dirty="0" smtClean="0"/>
              <a:t>MS WORD</a:t>
            </a:r>
            <a:r>
              <a:rPr lang="ru-RU" sz="1800" dirty="0" smtClean="0"/>
              <a:t>. (Современные компьютерные программы поддерживают  и традиционную систему нумерации).</a:t>
            </a:r>
          </a:p>
          <a:p>
            <a:pPr marL="360000" indent="411480" algn="just">
              <a:buNone/>
            </a:pPr>
            <a:endParaRPr lang="ru-RU" sz="1800" dirty="0" smtClean="0"/>
          </a:p>
          <a:p>
            <a:pPr marL="360000" indent="411480" algn="just">
              <a:buNone/>
            </a:pPr>
            <a:r>
              <a:rPr lang="ru-RU" sz="1800" dirty="0" smtClean="0"/>
              <a:t>1.</a:t>
            </a:r>
          </a:p>
          <a:p>
            <a:pPr marL="360000" indent="411480" algn="just">
              <a:buNone/>
            </a:pPr>
            <a:r>
              <a:rPr lang="ru-RU" sz="1800" dirty="0" smtClean="0"/>
              <a:t>1.1.</a:t>
            </a:r>
          </a:p>
          <a:p>
            <a:pPr marL="360000" indent="411480" algn="just">
              <a:buNone/>
            </a:pPr>
            <a:r>
              <a:rPr lang="ru-RU" sz="1800" dirty="0" smtClean="0"/>
              <a:t>1.1.2.</a:t>
            </a:r>
          </a:p>
          <a:p>
            <a:pPr marL="360000" indent="411480" algn="just">
              <a:buNone/>
            </a:pPr>
            <a:r>
              <a:rPr lang="ru-RU" sz="1800" dirty="0" smtClean="0"/>
              <a:t>1.1.2.1.</a:t>
            </a:r>
          </a:p>
          <a:p>
            <a:pPr marL="360000" indent="411480" algn="just">
              <a:buNone/>
            </a:pPr>
            <a:r>
              <a:rPr lang="ru-RU" sz="1800" dirty="0" smtClean="0"/>
              <a:t>1.1.2.1.1.</a:t>
            </a:r>
          </a:p>
          <a:p>
            <a:pPr marL="360000" indent="411480" algn="just">
              <a:buNone/>
            </a:pPr>
            <a:r>
              <a:rPr lang="ru-RU" sz="1800" dirty="0" smtClean="0"/>
              <a:t>1.1.2.1.2.</a:t>
            </a:r>
          </a:p>
          <a:p>
            <a:pPr marL="360000" indent="411480" algn="just">
              <a:buNone/>
            </a:pPr>
            <a:r>
              <a:rPr lang="ru-RU" sz="1800" dirty="0" smtClean="0"/>
              <a:t>1.1.3.</a:t>
            </a:r>
          </a:p>
          <a:p>
            <a:pPr marL="360000" indent="411480" algn="just">
              <a:buNone/>
            </a:pPr>
            <a:r>
              <a:rPr lang="ru-RU" sz="1800" dirty="0" smtClean="0"/>
              <a:t>1.2.</a:t>
            </a:r>
          </a:p>
          <a:p>
            <a:pPr marL="360000" indent="411480" algn="just">
              <a:buNone/>
            </a:pPr>
            <a:r>
              <a:rPr lang="ru-RU" sz="1800" dirty="0" smtClean="0"/>
              <a:t>1.2.1.</a:t>
            </a:r>
          </a:p>
          <a:p>
            <a:pPr marL="360000" indent="411480" algn="just">
              <a:buNone/>
            </a:pPr>
            <a:r>
              <a:rPr lang="ru-RU" sz="1800" dirty="0" smtClean="0"/>
              <a:t>1.2.2.</a:t>
            </a:r>
          </a:p>
          <a:p>
            <a:pPr marL="360000" indent="411480" algn="just">
              <a:buNone/>
            </a:pPr>
            <a:r>
              <a:rPr lang="ru-RU" sz="1800" dirty="0" smtClean="0"/>
              <a:t>1.2.2.1.</a:t>
            </a:r>
          </a:p>
          <a:p>
            <a:pPr marL="360000" indent="411480" algn="just">
              <a:buNone/>
            </a:pPr>
            <a:r>
              <a:rPr lang="ru-RU" sz="1800" dirty="0" smtClean="0"/>
              <a:t>1.2.2.2.</a:t>
            </a:r>
          </a:p>
          <a:p>
            <a:pPr marL="360000" indent="411480" algn="just">
              <a:buNone/>
            </a:pPr>
            <a:r>
              <a:rPr lang="ru-RU" sz="1800" dirty="0" smtClean="0"/>
              <a:t>1.3.</a:t>
            </a:r>
          </a:p>
          <a:p>
            <a:pPr marL="360000" indent="411480" algn="just">
              <a:buNone/>
            </a:pPr>
            <a:r>
              <a:rPr lang="ru-RU" sz="1800" dirty="0" smtClean="0"/>
              <a:t>1.3.1.</a:t>
            </a:r>
          </a:p>
          <a:p>
            <a:pPr marL="360000" indent="411480" algn="just">
              <a:buNone/>
            </a:pPr>
            <a:endParaRPr lang="ru-RU" sz="1800" dirty="0" smtClean="0"/>
          </a:p>
          <a:p>
            <a:pPr marL="360000" indent="411480" algn="just">
              <a:buNone/>
            </a:pP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7859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Форма документа как совокупность элементов оформления и содержания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2214554"/>
          <a:ext cx="8143932" cy="35579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57478"/>
                <a:gridCol w="5386454"/>
              </a:tblGrid>
              <a:tr h="136338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Элементы оформления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организаций, адреса, даты, регистрационные номера.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6564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cs typeface="Times New Roman" pitchFamily="18" charset="0"/>
                        </a:rPr>
                        <a:t>Элементы содержания</a:t>
                      </a:r>
                      <a:endParaRPr lang="ru-RU" sz="2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Структурные части основного текста: обращение, заголовок, мотивировки, вывод, цифровые перечни, схемы и т.д.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Расположение материалов в документе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Чем произвольная форма отличается      от стандартной?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Какой документ определяет стандартную форму для данной разновидности документов?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Что обеспечивают обязательные элементы оформления документов?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Что такое «Логическая схема документа», для чего она выстраивается?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Расположение материалов в документе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229600" cy="470916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ru-RU" dirty="0" smtClean="0"/>
              <a:t>Служебный документ имеет стандартную форму и составляется в строгом соответствии с типовым формуляром, принятым для данной разновидности документов (ГОСТ).</a:t>
            </a:r>
          </a:p>
          <a:p>
            <a:pPr>
              <a:lnSpc>
                <a:spcPct val="160000"/>
              </a:lnSpc>
            </a:pPr>
            <a:r>
              <a:rPr lang="ru-RU" dirty="0" smtClean="0"/>
              <a:t>В типовом формуляре закрепляется:</a:t>
            </a:r>
          </a:p>
          <a:p>
            <a:pPr>
              <a:lnSpc>
                <a:spcPct val="160000"/>
              </a:lnSpc>
              <a:buNone/>
            </a:pPr>
            <a:r>
              <a:rPr lang="ru-RU" dirty="0" smtClean="0"/>
              <a:t>     </a:t>
            </a:r>
            <a:r>
              <a:rPr lang="ru-RU" i="1" dirty="0" smtClean="0"/>
              <a:t>состав обязательных элементов </a:t>
            </a:r>
            <a:r>
              <a:rPr lang="ru-RU" dirty="0" smtClean="0"/>
              <a:t>оформления документа, обеспечивающих его юридическую и практическую полноценность;</a:t>
            </a:r>
          </a:p>
          <a:p>
            <a:pPr>
              <a:lnSpc>
                <a:spcPct val="160000"/>
              </a:lnSpc>
              <a:buNone/>
            </a:pPr>
            <a:r>
              <a:rPr lang="ru-RU" dirty="0" smtClean="0"/>
              <a:t>     </a:t>
            </a:r>
            <a:r>
              <a:rPr lang="ru-RU" i="1" dirty="0" smtClean="0"/>
              <a:t>логическая схема документа</a:t>
            </a:r>
            <a:r>
              <a:rPr lang="ru-RU" dirty="0" smtClean="0"/>
              <a:t>, то есть такое взаимное расположение его частей, которое дает наибольшие удобства в работе с документами.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Требования, предъявляемые к каждому типу изложения материала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000108"/>
          <a:ext cx="8829708" cy="5740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92"/>
                <a:gridCol w="6858016"/>
              </a:tblGrid>
              <a:tr h="37119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изложения материала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Требования</a:t>
                      </a:r>
                      <a:endParaRPr lang="ru-RU" dirty="0"/>
                    </a:p>
                  </a:txBody>
                  <a:tcPr/>
                </a:tc>
              </a:tr>
              <a:tr h="136018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Повествование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dirty="0" smtClean="0"/>
                        <a:t>Важно выделить узловые события, наиболее </a:t>
                      </a:r>
                      <a:r>
                        <a:rPr lang="ru-RU" sz="1400" i="1" dirty="0" smtClean="0"/>
                        <a:t>существенные факты и детали.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dirty="0" smtClean="0"/>
                        <a:t>Последовательность изложения в повествовании подчиняется </a:t>
                      </a:r>
                      <a:r>
                        <a:rPr lang="ru-RU" sz="1400" i="1" dirty="0" smtClean="0"/>
                        <a:t>хронологическому принципу</a:t>
                      </a:r>
                      <a:r>
                        <a:rPr lang="ru-RU" sz="1400" dirty="0" smtClean="0"/>
                        <a:t>. Отступления от этого принципа возможны, но должны быть логически оправданными,</a:t>
                      </a:r>
                      <a:r>
                        <a:rPr lang="ru-RU" sz="1400" baseline="0" dirty="0" smtClean="0"/>
                        <a:t> мотивированными общим содержанием текста.</a:t>
                      </a:r>
                      <a:endParaRPr lang="ru-RU" sz="1400" dirty="0"/>
                    </a:p>
                  </a:txBody>
                  <a:tcPr/>
                </a:tc>
              </a:tr>
              <a:tr h="135732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Описание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dirty="0" smtClean="0"/>
                        <a:t>Элементы описания должны раскрывать существенные, действительно </a:t>
                      </a:r>
                      <a:r>
                        <a:rPr lang="ru-RU" sz="1400" i="1" dirty="0" smtClean="0"/>
                        <a:t>важные признаки предмета.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dirty="0" smtClean="0"/>
                        <a:t>Элементы описания принято располагать в </a:t>
                      </a:r>
                      <a:r>
                        <a:rPr lang="ru-RU" sz="1400" i="1" dirty="0" smtClean="0"/>
                        <a:t>последовательности</a:t>
                      </a:r>
                      <a:r>
                        <a:rPr lang="ru-RU" sz="1400" dirty="0" smtClean="0"/>
                        <a:t>, которая сама указывает</a:t>
                      </a:r>
                      <a:r>
                        <a:rPr lang="ru-RU" sz="1400" baseline="0" dirty="0" smtClean="0"/>
                        <a:t> на </a:t>
                      </a:r>
                      <a:r>
                        <a:rPr lang="ru-RU" sz="1400" i="1" baseline="0" dirty="0" smtClean="0"/>
                        <a:t>степень важности </a:t>
                      </a:r>
                      <a:r>
                        <a:rPr lang="ru-RU" sz="1400" baseline="0" dirty="0" smtClean="0"/>
                        <a:t>перечисляемых признаков.</a:t>
                      </a:r>
                      <a:endParaRPr lang="ru-RU" sz="1400" dirty="0"/>
                    </a:p>
                  </a:txBody>
                  <a:tcPr/>
                </a:tc>
              </a:tr>
              <a:tr h="235745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Рассуждение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dirty="0" smtClean="0"/>
                        <a:t>В рассуждении находит своё воплощение такая логическая</a:t>
                      </a:r>
                      <a:r>
                        <a:rPr lang="ru-RU" sz="1400" baseline="0" dirty="0" smtClean="0"/>
                        <a:t> форма мысли, как доказательство. </a:t>
                      </a:r>
                      <a:r>
                        <a:rPr lang="ru-RU" sz="1400" i="1" baseline="0" dirty="0" smtClean="0"/>
                        <a:t>Последовательность изложения материала в рассуждении обычно определяется структурой конкретного доказательства</a:t>
                      </a:r>
                      <a:r>
                        <a:rPr lang="ru-RU" sz="1400" baseline="0" dirty="0" smtClean="0"/>
                        <a:t>.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baseline="0" dirty="0" smtClean="0"/>
                        <a:t>По структуре различают </a:t>
                      </a:r>
                      <a:r>
                        <a:rPr lang="ru-RU" sz="1400" i="1" baseline="0" dirty="0" smtClean="0"/>
                        <a:t>два вида доказательств</a:t>
                      </a:r>
                      <a:r>
                        <a:rPr lang="ru-RU" sz="1400" baseline="0" dirty="0" smtClean="0"/>
                        <a:t>: дедуктивное (от общего к частному) и индуктивное (от частного к общему).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AutoNum type="arabicPeriod"/>
                      </a:pPr>
                      <a:r>
                        <a:rPr lang="ru-RU" sz="1400" baseline="0" dirty="0" smtClean="0"/>
                        <a:t>Само </a:t>
                      </a:r>
                      <a:r>
                        <a:rPr lang="ru-RU" sz="1400" i="1" baseline="0" dirty="0" smtClean="0"/>
                        <a:t>доказательство</a:t>
                      </a:r>
                      <a:r>
                        <a:rPr lang="ru-RU" sz="1400" baseline="0" dirty="0" smtClean="0"/>
                        <a:t>, а следовательно, и </a:t>
                      </a:r>
                      <a:r>
                        <a:rPr lang="ru-RU" sz="1400" i="1" baseline="0" dirty="0" smtClean="0"/>
                        <a:t>рассуждение</a:t>
                      </a:r>
                      <a:r>
                        <a:rPr lang="ru-RU" sz="1400" baseline="0" dirty="0" smtClean="0"/>
                        <a:t>, </a:t>
                      </a:r>
                      <a:r>
                        <a:rPr lang="ru-RU" sz="1400" i="1" baseline="0" dirty="0" smtClean="0"/>
                        <a:t>должны быть безупречны с точки зрения логики</a:t>
                      </a:r>
                      <a:r>
                        <a:rPr lang="ru-RU" sz="1400" baseline="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+mn-lt"/>
              </a:rPr>
              <a:t>Соразмерность частей документа</a:t>
            </a:r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11480">
              <a:lnSpc>
                <a:spcPct val="160000"/>
              </a:lnSpc>
              <a:buNone/>
            </a:pPr>
            <a:r>
              <a:rPr lang="ru-RU" dirty="0" smtClean="0"/>
              <a:t>Служебный документ должен быть посвящен одному вопросу. Он не должен содержать тематически разнородных, логически не связанных между собой сведений. </a:t>
            </a:r>
          </a:p>
          <a:p>
            <a:pPr indent="411480">
              <a:lnSpc>
                <a:spcPct val="160000"/>
              </a:lnSpc>
              <a:buNone/>
            </a:pPr>
            <a:r>
              <a:rPr lang="ru-RU" dirty="0" smtClean="0"/>
              <a:t>Автор должен уметь выделить главное, привести решающие аргументы, подкрепить свои соображения лишь самыми необходимыми, самыми важными фактами или цифрами. </a:t>
            </a:r>
          </a:p>
          <a:p>
            <a:pPr indent="411480">
              <a:lnSpc>
                <a:spcPct val="160000"/>
              </a:lnSpc>
              <a:buNone/>
            </a:pPr>
            <a:r>
              <a:rPr lang="ru-RU" dirty="0" smtClean="0"/>
              <a:t>Если эти требования не выполняются, объем основной части документа увеличивается, документ усложняется.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+mn-lt"/>
              </a:rPr>
              <a:t>Правило </a:t>
            </a:r>
            <a:br>
              <a:rPr lang="ru-RU" dirty="0" smtClean="0">
                <a:solidFill>
                  <a:srgbClr val="FF0000"/>
                </a:solidFill>
                <a:latin typeface="+mn-lt"/>
              </a:rPr>
            </a:br>
            <a:r>
              <a:rPr lang="ru-RU" dirty="0" smtClean="0">
                <a:solidFill>
                  <a:srgbClr val="FF0000"/>
                </a:solidFill>
                <a:latin typeface="+mn-lt"/>
              </a:rPr>
              <a:t>«О соразмерности частей служебного документа»</a:t>
            </a: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>
              <a:buNone/>
            </a:pPr>
            <a:endParaRPr lang="ru-RU" dirty="0" smtClean="0"/>
          </a:p>
          <a:p>
            <a:pPr indent="0">
              <a:lnSpc>
                <a:spcPct val="150000"/>
              </a:lnSpc>
              <a:buNone/>
            </a:pPr>
            <a:r>
              <a:rPr lang="ru-RU" dirty="0" smtClean="0"/>
              <a:t>Чтобы части служебного документа были соразмерны (то есть соответствовали заданному типовым формуляром размеру), необходимо:</a:t>
            </a:r>
          </a:p>
          <a:p>
            <a:pPr indent="0">
              <a:lnSpc>
                <a:spcPct val="150000"/>
              </a:lnSpc>
              <a:buNone/>
            </a:pPr>
            <a:r>
              <a:rPr lang="ru-RU" dirty="0" smtClean="0"/>
              <a:t>а) посвящать документ только одному вопросу (проблеме);</a:t>
            </a:r>
          </a:p>
          <a:p>
            <a:pPr indent="0">
              <a:lnSpc>
                <a:spcPct val="150000"/>
              </a:lnSpc>
              <a:buNone/>
            </a:pPr>
            <a:r>
              <a:rPr lang="ru-RU" dirty="0" smtClean="0"/>
              <a:t>б) излагать лишь главные, самые важные, доказательные факты.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  <a:latin typeface="+mn-lt"/>
              </a:rPr>
              <a:t>Рубрикация</a:t>
            </a:r>
            <a:br>
              <a:rPr lang="ru-RU" dirty="0" smtClean="0">
                <a:solidFill>
                  <a:srgbClr val="FF0000"/>
                </a:solidFill>
                <a:latin typeface="+mn-lt"/>
              </a:rPr>
            </a:b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709160"/>
          </a:xfrm>
        </p:spPr>
        <p:txBody>
          <a:bodyPr>
            <a:normAutofit fontScale="92500" lnSpcReduction="10000"/>
          </a:bodyPr>
          <a:lstStyle/>
          <a:p>
            <a:pPr indent="0">
              <a:lnSpc>
                <a:spcPct val="150000"/>
              </a:lnSpc>
              <a:buNone/>
            </a:pPr>
            <a:r>
              <a:rPr lang="ru-RU" b="1" i="1" dirty="0" smtClean="0"/>
              <a:t>Рубрикация </a:t>
            </a:r>
            <a:r>
              <a:rPr lang="ru-RU" dirty="0" smtClean="0"/>
              <a:t>– членение текста на составные части, графическое отделение одной части от другой, а также использование заголовков, нумерации и т.д.</a:t>
            </a:r>
          </a:p>
          <a:p>
            <a:pPr indent="0">
              <a:lnSpc>
                <a:spcPct val="150000"/>
              </a:lnSpc>
              <a:buNone/>
            </a:pPr>
            <a:r>
              <a:rPr lang="ru-RU" b="1" i="1" dirty="0" smtClean="0"/>
              <a:t>Рубрикация</a:t>
            </a:r>
            <a:r>
              <a:rPr lang="ru-RU" dirty="0" smtClean="0"/>
              <a:t> является внешним выражение композиционной структуры произведения. </a:t>
            </a:r>
          </a:p>
          <a:p>
            <a:pPr indent="0">
              <a:lnSpc>
                <a:spcPct val="150000"/>
              </a:lnSpc>
              <a:buNone/>
            </a:pPr>
            <a:r>
              <a:rPr lang="ru-RU" b="1" i="1" dirty="0" smtClean="0"/>
              <a:t>Степень сложности рубрикации </a:t>
            </a:r>
            <a:r>
              <a:rPr lang="ru-RU" dirty="0" smtClean="0"/>
              <a:t>зависит от содержания произведения – его объема, тематики и назначения.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+mn-lt"/>
              </a:rPr>
              <a:t>Две системы нумерации </a:t>
            </a:r>
            <a:endParaRPr lang="ru-RU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 smtClean="0"/>
              <a:t>Традиционная система нумерации</a:t>
            </a:r>
          </a:p>
          <a:p>
            <a:pPr marL="180000" indent="411480" algn="just">
              <a:lnSpc>
                <a:spcPct val="150000"/>
              </a:lnSpc>
              <a:buNone/>
            </a:pPr>
            <a:r>
              <a:rPr lang="ru-RU" sz="1800" dirty="0" smtClean="0"/>
              <a:t>Строится на использовании знаков разных типов: арабских и римских цифр, строчных и прописных букв, сочетающихся с абзацными отступами.</a:t>
            </a:r>
          </a:p>
          <a:p>
            <a:pPr algn="ctr">
              <a:buNone/>
            </a:pPr>
            <a:endParaRPr lang="ru-RU" sz="1800" b="1" i="1" dirty="0" smtClean="0"/>
          </a:p>
          <a:p>
            <a:pPr algn="ctr">
              <a:buNone/>
            </a:pPr>
            <a:r>
              <a:rPr lang="ru-RU" sz="1800" b="1" i="1" dirty="0" smtClean="0"/>
              <a:t>Традиционная система обозначения строится по нисходящей линии</a:t>
            </a:r>
          </a:p>
          <a:p>
            <a:pPr algn="just">
              <a:buNone/>
            </a:pPr>
            <a:r>
              <a:rPr lang="ru-RU" sz="1800" b="1" dirty="0" smtClean="0"/>
              <a:t>А…Б…В…Г…</a:t>
            </a:r>
          </a:p>
          <a:p>
            <a:pPr algn="just">
              <a:buNone/>
            </a:pPr>
            <a:r>
              <a:rPr lang="ru-RU" sz="1800" b="1" dirty="0" smtClean="0"/>
              <a:t>       </a:t>
            </a:r>
            <a:r>
              <a:rPr lang="en-US" sz="1800" b="1" dirty="0" smtClean="0"/>
              <a:t>I… II…III…IV…</a:t>
            </a:r>
          </a:p>
          <a:p>
            <a:pPr algn="just">
              <a:buNone/>
            </a:pPr>
            <a:r>
              <a:rPr lang="en-US" sz="1800" b="1" dirty="0" smtClean="0"/>
              <a:t>              1… 2…  3…  4…</a:t>
            </a:r>
          </a:p>
          <a:p>
            <a:pPr algn="just">
              <a:buNone/>
            </a:pPr>
            <a:r>
              <a:rPr lang="en-US" sz="1800" b="1" dirty="0" smtClean="0"/>
              <a:t>                     1)… 2)… 3)… 4)…</a:t>
            </a:r>
          </a:p>
          <a:p>
            <a:pPr algn="just">
              <a:buNone/>
            </a:pPr>
            <a:r>
              <a:rPr lang="en-US" sz="1800" b="1" dirty="0" smtClean="0"/>
              <a:t>                            </a:t>
            </a:r>
            <a:r>
              <a:rPr lang="ru-RU" sz="1800" b="1" dirty="0" smtClean="0"/>
              <a:t> </a:t>
            </a:r>
            <a:r>
              <a:rPr lang="en-US" sz="1800" b="1" dirty="0" smtClean="0"/>
              <a:t> </a:t>
            </a:r>
            <a:r>
              <a:rPr lang="ru-RU" sz="1800" b="1" dirty="0" smtClean="0"/>
              <a:t>а)… б)… в)… г)… </a:t>
            </a:r>
          </a:p>
          <a:p>
            <a:pPr algn="ctr">
              <a:buNone/>
            </a:pPr>
            <a:endParaRPr lang="ru-RU" sz="1800" b="1" i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00034" y="3786190"/>
            <a:ext cx="1857388" cy="164307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</TotalTime>
  <Words>587</Words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Композиционные особенности построения текста служебных документов</vt:lpstr>
      <vt:lpstr> Форма документа как совокупность элементов оформления и содержания</vt:lpstr>
      <vt:lpstr>Расположение материалов в документе</vt:lpstr>
      <vt:lpstr>Расположение материалов в документе</vt:lpstr>
      <vt:lpstr>Требования, предъявляемые к каждому типу изложения материала</vt:lpstr>
      <vt:lpstr>Соразмерность частей документа</vt:lpstr>
      <vt:lpstr>Правило  «О соразмерности частей служебного документа»</vt:lpstr>
      <vt:lpstr>Рубрикация </vt:lpstr>
      <vt:lpstr>Две системы нумерации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Таблица «Форма документа как совокупность элементов оформления и содержания»</dc:title>
  <cp:lastModifiedBy>Комп</cp:lastModifiedBy>
  <cp:revision>9</cp:revision>
  <dcterms:modified xsi:type="dcterms:W3CDTF">2013-01-30T13:17:56Z</dcterms:modified>
</cp:coreProperties>
</file>