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4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900496-3FFE-448D-8ABF-C9BFF1D783F2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471E28-F496-4AF3-9C20-B5654B79B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B31983-E21A-400C-8422-CB4BB1F40C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6656-BECA-423D-AA1A-17481F94767F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CC75-933C-4067-A003-1D4288BBA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83EE3-C530-4DED-B523-4A6EF79AE263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A3796-80A5-4890-95D0-AA97DB17D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764F-E15F-4F1A-9DFB-A880E9973B8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73322-1E72-460D-A6C4-0458DCDAE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AF10-D745-47B5-988B-26EEC12BD8E4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37A80-B287-49AE-B27D-FD0D2A044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AD528-1AE8-451D-B09D-8DA304F202FD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BF9E6-6E51-449E-B32D-651B5FC99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68DC2-D008-478C-9321-AE66C9DB013C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D896B-D5F5-4DA0-A514-1B56797A3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1657-6E28-4CCC-B0D0-60600445D96F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9C849-76C1-43AC-BABF-732EDC22D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01843-266F-419A-94DF-ABFCF0F99BF9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5602-E484-4919-9450-28B52CB221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DEA3C-A466-429D-9C5F-0F984C522CC0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3B82-9A1F-4403-92A7-F3A42BB53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95014-B152-44B5-A125-CDED6526D152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8B65-0F9A-4AD9-B914-401D288CA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3472-42DD-4C6B-8672-16C49EFBC81F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572E-B785-43A4-8BA9-D4FF94A99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C649BE-003D-4B6F-9DD1-2A03C54232B3}" type="datetimeFigureOut">
              <a:rPr lang="ru-RU"/>
              <a:pPr>
                <a:defRPr/>
              </a:pPr>
              <a:t>13.03.2013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855FD-2C49-468A-A8E4-503044C58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9" r:id="rId8"/>
    <p:sldLayoutId id="2147483700" r:id="rId9"/>
    <p:sldLayoutId id="2147483691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969696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80808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ailander_Madonna.jpg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ru.wikipedia.org/wiki/%D0%A4%D0%B0%D0%B9%D0%BB:KoelnGero-Kreuz_um_970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ru.wikipedia.org/wiki/%D0%A4%D0%B0%D0%B9%D0%BB:Canterbury_-_Hauptschiff_der_Kathedrale.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A4%D0%B0%D0%B9%D0%BB:Reims_Cathedrale_Notre_Dame_interior_008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ru.wikipedia.org/wiki/%D0%A4%D0%B0%D0%B9%D0%BB:Gotic3d2.jpg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ru.wikipedia.org/wiki/%D0%A4%D0%B0%D0%B9%D0%BB:St_Denis_Choir_Glass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ru.wikipedia.org/wiki/%D0%A4%D0%B0%D0%B9%D0%BB:NotreDameDePari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385">
            <a:off x="560388" y="3581400"/>
            <a:ext cx="3989387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176213"/>
            <a:ext cx="12820650" cy="1949451"/>
          </a:xfrm>
          <a:prstGeom prst="rect">
            <a:avLst/>
          </a:prstGeom>
          <a:noFill/>
        </p:spPr>
      </p:pic>
      <p:grpSp>
        <p:nvGrpSpPr>
          <p:cNvPr id="5" name="TextBox 4"/>
          <p:cNvGrpSpPr>
            <a:grpSpLocks/>
          </p:cNvGrpSpPr>
          <p:nvPr/>
        </p:nvGrpSpPr>
        <p:grpSpPr bwMode="auto">
          <a:xfrm>
            <a:off x="5041900" y="4900613"/>
            <a:ext cx="4346575" cy="1963737"/>
            <a:chOff x="3176" y="3087"/>
            <a:chExt cx="2738" cy="1237"/>
          </a:xfrm>
        </p:grpSpPr>
        <p:pic>
          <p:nvPicPr>
            <p:cNvPr id="14339" name="TextBox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76" y="3087"/>
              <a:ext cx="2738" cy="1237"/>
            </a:xfrm>
            <a:prstGeom prst="rect">
              <a:avLst/>
            </a:prstGeom>
            <a:noFill/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330" y="3240"/>
              <a:ext cx="2430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>
                  <a:solidFill>
                    <a:srgbClr val="DFDFDF"/>
                  </a:solidFill>
                </a:rPr>
                <a:t>Выполнила</a:t>
              </a:r>
            </a:p>
            <a:p>
              <a:pPr algn="ctr"/>
              <a:r>
                <a:rPr lang="ru-RU">
                  <a:solidFill>
                    <a:srgbClr val="DFDFDF"/>
                  </a:solidFill>
                </a:rPr>
                <a:t>Учитель музыки </a:t>
              </a:r>
            </a:p>
            <a:p>
              <a:pPr algn="ctr"/>
              <a:r>
                <a:rPr lang="ru-RU">
                  <a:solidFill>
                    <a:srgbClr val="DFDFDF"/>
                  </a:solidFill>
                </a:rPr>
                <a:t>Красновская А.В. </a:t>
              </a:r>
            </a:p>
            <a:p>
              <a:pPr algn="ctr"/>
              <a:r>
                <a:rPr lang="ru-RU">
                  <a:solidFill>
                    <a:srgbClr val="DFDFDF"/>
                  </a:solidFill>
                </a:rPr>
                <a:t>МОБУ СОШ № 26 г.Благовещенск </a:t>
              </a:r>
            </a:p>
            <a:p>
              <a:pPr algn="ctr"/>
              <a:r>
                <a:rPr lang="ru-RU">
                  <a:solidFill>
                    <a:srgbClr val="DFDFDF"/>
                  </a:solidFill>
                </a:rPr>
                <a:t>2012Г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88" y="1714500"/>
            <a:ext cx="2816225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8" name="Rectangle 4"/>
          <p:cNvGrpSpPr>
            <a:grpSpLocks/>
          </p:cNvGrpSpPr>
          <p:nvPr/>
        </p:nvGrpSpPr>
        <p:grpSpPr bwMode="auto">
          <a:xfrm>
            <a:off x="-225425" y="1706563"/>
            <a:ext cx="5145088" cy="1901825"/>
            <a:chOff x="-142" y="1075"/>
            <a:chExt cx="3241" cy="1198"/>
          </a:xfrm>
        </p:grpSpPr>
        <p:pic>
          <p:nvPicPr>
            <p:cNvPr id="14343" name="Rectangle 4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42" y="1075"/>
              <a:ext cx="3241" cy="1198"/>
            </a:xfrm>
            <a:prstGeom prst="rect">
              <a:avLst/>
            </a:prstGeom>
            <a:noFill/>
          </p:spPr>
        </p:pic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 rot="21414163">
              <a:off x="30" y="1308"/>
              <a:ext cx="2897" cy="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ru-RU" sz="1400" i="1">
                  <a:solidFill>
                    <a:srgbClr val="D9D9D9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Готика - венец средневековья, яркие краски, позолота, сияние витражей, экспрессия, взлетающие в небо колючие иглы шпилей, симфония света, камня и стекла...</a:t>
              </a:r>
              <a:r>
                <a:rPr lang="ru-RU" sz="1400">
                  <a:solidFill>
                    <a:srgbClr val="DFDFDF"/>
                  </a:solidFill>
                  <a:latin typeface="Arial Black" pitchFamily="34" charset="0"/>
                  <a:ea typeface="Calibri" pitchFamily="34" charset="0"/>
                  <a:cs typeface="Times New Roman" pitchFamily="18" charset="0"/>
                </a:rPr>
                <a:t> </a:t>
              </a:r>
              <a:endParaRPr lang="ru-RU" sz="2400">
                <a:solidFill>
                  <a:srgbClr val="DFDFD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176213"/>
            <a:ext cx="8997950" cy="1962151"/>
          </a:xfrm>
          <a:prstGeom prst="rect">
            <a:avLst/>
          </a:prstGeom>
          <a:noFill/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85725" y="1444625"/>
            <a:ext cx="5370513" cy="5340350"/>
            <a:chOff x="54" y="910"/>
            <a:chExt cx="3383" cy="3364"/>
          </a:xfrm>
        </p:grpSpPr>
        <p:pic>
          <p:nvPicPr>
            <p:cNvPr id="23554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" y="910"/>
              <a:ext cx="3383" cy="3364"/>
            </a:xfrm>
            <a:prstGeom prst="rect">
              <a:avLst/>
            </a:prstGeom>
            <a:noFill/>
          </p:spPr>
        </p:pic>
        <p:sp>
          <p:nvSpPr>
            <p:cNvPr id="23555" name="Text Box 3"/>
            <p:cNvSpPr txBox="1">
              <a:spLocks noChangeArrowheads="1"/>
            </p:cNvSpPr>
            <p:nvPr/>
          </p:nvSpPr>
          <p:spPr bwMode="auto">
            <a:xfrm>
              <a:off x="135" y="990"/>
              <a:ext cx="3217" cy="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</a:t>
              </a:r>
            </a:p>
            <a:p>
              <a:r>
                <a:rPr lang="ru-RU">
                  <a:solidFill>
                    <a:srgbClr val="FFFF00"/>
                  </a:solidFill>
                </a:rPr>
                <a:t>В интерьере собора доминирует серый цвет камня, из которого сложены стены и своды храма. </a:t>
              </a:r>
            </a:p>
            <a:p>
              <a:r>
                <a:rPr lang="ru-RU"/>
                <a:t>	</a:t>
              </a:r>
            </a:p>
            <a:p>
              <a:r>
                <a:rPr lang="ru-RU">
                  <a:solidFill>
                    <a:srgbClr val="FFC000"/>
                  </a:solidFill>
                </a:rPr>
                <a:t>Как и в других готических храмах, в Нотр-Дам де Пари нет настенной живописи, и единственным источником цвета в однообразно-сером интерьере являются многочисленные витражи, вставленные в переплеты высоких стрельчатых окон. </a:t>
              </a:r>
            </a:p>
            <a:p>
              <a:r>
                <a:rPr lang="ru-RU"/>
                <a:t>	</a:t>
              </a:r>
            </a:p>
            <a:p>
              <a:r>
                <a:rPr lang="ru-RU">
                  <a:solidFill>
                    <a:srgbClr val="FFFF00"/>
                  </a:solidFill>
                </a:rPr>
                <a:t>Солнечный свет, проникая через них, заливает храм целой радугой оттенков. Эта игра света смягчает однотонность постройки и придает интерьеру собора феерическую роскошь и вместе с тем таинственность.</a:t>
              </a:r>
            </a:p>
            <a:p>
              <a:endParaRPr lang="ru-RU">
                <a:solidFill>
                  <a:srgbClr val="0070C0"/>
                </a:solidFill>
              </a:endParaRPr>
            </a:p>
          </p:txBody>
        </p:sp>
      </p:grp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557338"/>
            <a:ext cx="36353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2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5388" y="79375"/>
            <a:ext cx="6832600" cy="1146175"/>
          </a:xfrm>
          <a:prstGeom prst="rect">
            <a:avLst/>
          </a:prstGeom>
          <a:noFill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1484313"/>
            <a:ext cx="314325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109538" y="1524000"/>
            <a:ext cx="5791200" cy="3090863"/>
            <a:chOff x="69" y="960"/>
            <a:chExt cx="3648" cy="1947"/>
          </a:xfrm>
        </p:grpSpPr>
        <p:pic>
          <p:nvPicPr>
            <p:cNvPr id="24579" name="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" y="960"/>
              <a:ext cx="3648" cy="1947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25" y="1117"/>
              <a:ext cx="3330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  <a:p>
              <a:r>
                <a:rPr lang="ru-RU"/>
                <a:t>Строительство: 1248—1437 гг., 1842—1880 гг. </a:t>
              </a:r>
            </a:p>
            <a:p>
              <a:endParaRPr lang="ru-RU"/>
            </a:p>
            <a:p>
              <a:r>
                <a:rPr lang="ru-RU"/>
                <a:t>С высотой в 157 метров, был самым высоким зданием мира с 1880 по 1884 год. </a:t>
              </a:r>
            </a:p>
            <a:p>
              <a:endParaRPr lang="ru-RU"/>
            </a:p>
            <a:p>
              <a:r>
                <a:rPr lang="ru-RU"/>
                <a:t>Занимает третье место в списке самых высоких церквей мира.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457200" y="-115888"/>
            <a:ext cx="7083425" cy="1712913"/>
            <a:chOff x="288" y="-73"/>
            <a:chExt cx="4462" cy="1079"/>
          </a:xfrm>
        </p:grpSpPr>
        <p:pic>
          <p:nvPicPr>
            <p:cNvPr id="25601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-73"/>
              <a:ext cx="4462" cy="1079"/>
            </a:xfrm>
            <a:prstGeom prst="rect">
              <a:avLst/>
            </a:prstGeom>
            <a:noFill/>
          </p:spPr>
        </p:pic>
        <p:sp>
          <p:nvSpPr>
            <p:cNvPr id="25602" name="Text Box 2"/>
            <p:cNvSpPr txBox="1">
              <a:spLocks noChangeArrowheads="1"/>
            </p:cNvSpPr>
            <p:nvPr/>
          </p:nvSpPr>
          <p:spPr bwMode="auto">
            <a:xfrm>
              <a:off x="450" y="90"/>
              <a:ext cx="41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  <a:p>
              <a:r>
                <a:rPr lang="ru-RU"/>
                <a:t>В 1248 году архиепископ Кёльна Конрад фон Гохштаден заложил первый камень в основание Кёльнского собора…</a:t>
              </a:r>
            </a:p>
            <a:p>
              <a:endParaRPr lang="ru-RU"/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484313"/>
            <a:ext cx="7002463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176213"/>
            <a:ext cx="9180513" cy="1962151"/>
          </a:xfrm>
          <a:prstGeom prst="rect">
            <a:avLst/>
          </a:prstGeom>
          <a:noFill/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73025" y="1377950"/>
            <a:ext cx="5041900" cy="5029200"/>
            <a:chOff x="46" y="868"/>
            <a:chExt cx="3176" cy="3168"/>
          </a:xfrm>
        </p:grpSpPr>
        <p:pic>
          <p:nvPicPr>
            <p:cNvPr id="26626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" y="868"/>
              <a:ext cx="3176" cy="3168"/>
            </a:xfrm>
            <a:prstGeom prst="rect">
              <a:avLst/>
            </a:prstGeom>
            <a:noFill/>
          </p:spPr>
        </p:pic>
        <p:sp>
          <p:nvSpPr>
            <p:cNvPr id="26627" name="Text Box 3"/>
            <p:cNvSpPr txBox="1">
              <a:spLocks noChangeArrowheads="1"/>
            </p:cNvSpPr>
            <p:nvPr/>
          </p:nvSpPr>
          <p:spPr bwMode="auto">
            <a:xfrm>
              <a:off x="204" y="1026"/>
              <a:ext cx="2856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  <a:p>
              <a:r>
                <a:rPr lang="ru-RU"/>
                <a:t>В 1164 г. император из династии Гогенштауфенов Фридрих Барбаросса принес в дар кельнскому архиепископу Райнальду Дассельскому мощи трех волхвов, привезенные им в Кельн из Милана…</a:t>
              </a:r>
            </a:p>
            <a:p>
              <a:endParaRPr lang="ru-RU"/>
            </a:p>
            <a:p>
              <a:r>
                <a:rPr lang="ru-RU"/>
                <a:t>С тех пор в город стекались паломники со всей Европы для поклонения реликвиям волхвов... </a:t>
              </a:r>
            </a:p>
            <a:p>
              <a:endParaRPr lang="ru-RU"/>
            </a:p>
            <a:p>
              <a:r>
                <a:rPr lang="ru-RU"/>
                <a:t>Короны трех волхвов по сей день украшают городской герб.</a:t>
              </a:r>
            </a:p>
            <a:p>
              <a:endParaRPr lang="ru-RU"/>
            </a:p>
            <a:p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356100" y="4797425"/>
          <a:ext cx="6096000" cy="731838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7649" name="Picture 1" descr="Золотой реликварий с мощами трех волхв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1335088"/>
            <a:ext cx="3840163" cy="5059362"/>
          </a:xfrm>
          <a:prstGeom prst="rect">
            <a:avLst/>
          </a:prstGeom>
          <a:noFill/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786313" y="6215063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/>
              <a:t>Золотой реликварий с мощами трех волхвов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3749675" y="444500"/>
            <a:ext cx="5473700" cy="4194175"/>
            <a:chOff x="2362" y="280"/>
            <a:chExt cx="3448" cy="2642"/>
          </a:xfrm>
        </p:grpSpPr>
        <p:pic>
          <p:nvPicPr>
            <p:cNvPr id="27649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2" y="280"/>
              <a:ext cx="3448" cy="2642"/>
            </a:xfrm>
            <a:prstGeom prst="rect">
              <a:avLst/>
            </a:prstGeom>
            <a:noFill/>
          </p:spPr>
        </p:pic>
        <p:sp>
          <p:nvSpPr>
            <p:cNvPr id="27650" name="Text Box 2"/>
            <p:cNvSpPr txBox="1">
              <a:spLocks noChangeArrowheads="1"/>
            </p:cNvSpPr>
            <p:nvPr/>
          </p:nvSpPr>
          <p:spPr bwMode="auto">
            <a:xfrm>
              <a:off x="2520" y="436"/>
              <a:ext cx="3127" cy="2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     </a:t>
              </a:r>
            </a:p>
            <a:p>
              <a:r>
                <a:rPr lang="ru-RU"/>
                <a:t>   Архиепископ Дассельский привез из Милана в Кельн и резное изображение мадонны, считавшееся чудодейственным и глубоко почитавшееся верующими. Эта скульптура была, по всей видимости, уничтожена пожаром в соборе в 1248 г.</a:t>
              </a:r>
            </a:p>
            <a:p>
              <a:endParaRPr lang="ru-RU"/>
            </a:p>
            <a:p>
              <a:r>
                <a:rPr lang="ru-RU"/>
                <a:t>  Миланская мадонна считается одним из прекраснейших скульптурных творений периода зрелой готики.</a:t>
              </a:r>
            </a:p>
            <a:p>
              <a:endParaRPr lang="ru-RU"/>
            </a:p>
            <a:p>
              <a:endParaRPr lang="ru-RU"/>
            </a:p>
          </p:txBody>
        </p:sp>
      </p:grp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57250" y="5541963"/>
            <a:ext cx="35702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  <a:p>
            <a:pPr eaLnBrk="0" hangingPunct="0"/>
            <a:r>
              <a:rPr lang="ru-RU" sz="1400"/>
              <a:t>Миланская мадонна</a:t>
            </a:r>
          </a:p>
        </p:txBody>
      </p:sp>
      <p:pic>
        <p:nvPicPr>
          <p:cNvPr id="26626" name="Picture 2" descr="http://upload.wikimedia.org/wikipedia/commons/thumb/7/75/Mailander_Madonna.jpg/220px-Mailander_Madonn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013" y="371475"/>
            <a:ext cx="3108325" cy="511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335713" y="6143625"/>
            <a:ext cx="2808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/>
              <a:t>Распятие Геро</a:t>
            </a:r>
          </a:p>
        </p:txBody>
      </p:sp>
      <p:pic>
        <p:nvPicPr>
          <p:cNvPr id="25602" name="Picture 2" descr="http://upload.wikimedia.org/wikipedia/commons/thumb/5/58/KoelnGero-Kreuz_um_970.jpg/220px-KoelnGero-Kreuz_um_97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4238" y="238125"/>
            <a:ext cx="4437062" cy="5748338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0" y="371475"/>
            <a:ext cx="4968875" cy="5584825"/>
            <a:chOff x="0" y="234"/>
            <a:chExt cx="3130" cy="3518"/>
          </a:xfrm>
        </p:grpSpPr>
        <p:pic>
          <p:nvPicPr>
            <p:cNvPr id="28675" name="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34"/>
              <a:ext cx="3130" cy="3518"/>
            </a:xfrm>
            <a:prstGeom prst="rect">
              <a:avLst/>
            </a:prstGeom>
            <a:noFill/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158" y="391"/>
              <a:ext cx="2812" cy="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</a:t>
              </a:r>
            </a:p>
            <a:p>
              <a:r>
                <a:rPr lang="ru-RU"/>
                <a:t>Этот 2-метровый дубовый крест был подарен собору архиепископом Геро (969—976 гг.). </a:t>
              </a:r>
            </a:p>
            <a:p>
              <a:endParaRPr lang="ru-RU"/>
            </a:p>
            <a:p>
              <a:r>
                <a:rPr lang="ru-RU"/>
                <a:t>Особенность этого распятия заключается не столько в монументальных размерах креста, сколько в необычном для того времени высочайшем реализме изображения. </a:t>
              </a:r>
            </a:p>
            <a:p>
              <a:endParaRPr lang="ru-RU"/>
            </a:p>
            <a:p>
              <a:r>
                <a:rPr lang="ru-RU"/>
                <a:t>На кресте распростерто безжизненное тело Иисуса. Христос изображен не в минуту триумфа, а в момент смерти, которое принесет избавление человеческому роду. </a:t>
              </a:r>
            </a:p>
            <a:p>
              <a:endParaRPr lang="ru-RU"/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4687888" y="3754438"/>
            <a:ext cx="4705350" cy="2805112"/>
            <a:chOff x="2953" y="2365"/>
            <a:chExt cx="2964" cy="1767"/>
          </a:xfrm>
        </p:grpSpPr>
        <p:pic>
          <p:nvPicPr>
            <p:cNvPr id="29697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3" y="2365"/>
              <a:ext cx="2964" cy="1767"/>
            </a:xfrm>
            <a:prstGeom prst="rect">
              <a:avLst/>
            </a:prstGeom>
            <a:noFill/>
          </p:spPr>
        </p:pic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3105" y="2520"/>
              <a:ext cx="2655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Во время Второй мировой войны, когда бомбардировками союзников был уничтожен практически весь Кёльн, не пострадал только Кёльнский собор. По негласному сговору лётчиков, собор берегли как географический ориентир.</a:t>
              </a:r>
            </a:p>
          </p:txBody>
        </p:sp>
      </p:grpSp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152400"/>
            <a:ext cx="9448800" cy="1011238"/>
          </a:xfrm>
          <a:prstGeom prst="rect">
            <a:avLst/>
          </a:prstGeom>
          <a:noFill/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-73025" y="701675"/>
            <a:ext cx="5078413" cy="6411913"/>
            <a:chOff x="-46" y="442"/>
            <a:chExt cx="3199" cy="4039"/>
          </a:xfrm>
        </p:grpSpPr>
        <p:pic>
          <p:nvPicPr>
            <p:cNvPr id="29701" name="Прямоугольник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6" y="442"/>
              <a:ext cx="3199" cy="4039"/>
            </a:xfrm>
            <a:prstGeom prst="rect">
              <a:avLst/>
            </a:prstGeom>
            <a:noFill/>
          </p:spPr>
        </p:pic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13" y="598"/>
              <a:ext cx="2880" cy="3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Архитектор собора Герхард, не в силах выполнить чертежи будущего собора, решил пригласить на помощь дьявола. 	</a:t>
              </a:r>
            </a:p>
            <a:p>
              <a:r>
                <a:rPr lang="ru-RU"/>
                <a:t>	Сатана тут же явился и предложил обмен: архитектор получает долгожданные чертежи, но взамен отдаёт свою душу. Сделку нужно было совершить после первых криков петухов. </a:t>
              </a:r>
            </a:p>
            <a:p>
              <a:r>
                <a:rPr lang="ru-RU"/>
                <a:t>	Архитектор был в безвыходном положении и согласился. Но разговор подслушала жена архитектора и решила уберечь душу своего мужа и заполучить чертежи здания. </a:t>
              </a:r>
            </a:p>
            <a:p>
              <a:r>
                <a:rPr lang="ru-RU"/>
                <a:t>	Она встала рано утром и прокукарекала вместо петуха. Дьявол немедленно явился, передал заветные чертежи. Обман затем вскрылся, но было уже поздно.</a:t>
              </a:r>
            </a:p>
            <a:p>
              <a:endParaRPr lang="ru-RU" b="1"/>
            </a:p>
          </p:txBody>
        </p:sp>
      </p:grpSp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4645025" y="804863"/>
            <a:ext cx="4754563" cy="3090862"/>
            <a:chOff x="2926" y="507"/>
            <a:chExt cx="2995" cy="1947"/>
          </a:xfrm>
        </p:grpSpPr>
        <p:pic>
          <p:nvPicPr>
            <p:cNvPr id="29704" name="Прямоугольник 4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26" y="507"/>
              <a:ext cx="2995" cy="1947"/>
            </a:xfrm>
            <a:prstGeom prst="rect">
              <a:avLst/>
            </a:prstGeom>
            <a:noFill/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3084" y="663"/>
              <a:ext cx="2676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Существует продолжение первой легенды: когда дьявол узнал об обмане, он сказал: </a:t>
              </a:r>
              <a:r>
                <a:rPr lang="ru-RU" i="1"/>
                <a:t>«Да наступит конец света с последним камнем на этом соборе!»</a:t>
              </a:r>
              <a:r>
                <a:rPr lang="ru-RU"/>
                <a:t>. С тех пор собор не перестают строить и достраивать: закончится строительство — наступит Апокалипсис, обещанный дьяволом.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Ка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' </a:t>
            </a: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д’Оро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 или  палаццо Санта-София 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3413" y="993775"/>
            <a:ext cx="4706937" cy="5462588"/>
          </a:xfrm>
          <a:prstGeom prst="rect">
            <a:avLst/>
          </a:prstGeom>
          <a:noFill/>
        </p:spPr>
      </p:pic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-249238" y="1450975"/>
            <a:ext cx="4864101" cy="3370263"/>
            <a:chOff x="-157" y="914"/>
            <a:chExt cx="3064" cy="2123"/>
          </a:xfrm>
        </p:grpSpPr>
        <p:pic>
          <p:nvPicPr>
            <p:cNvPr id="30723" name="Прямоугольник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57" y="914"/>
              <a:ext cx="3064" cy="2123"/>
            </a:xfrm>
            <a:prstGeom prst="rect">
              <a:avLst/>
            </a:prstGeom>
            <a:noFill/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0" y="1071"/>
              <a:ext cx="2745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   Дворец в Венеции, на Гранд-канале в районе Каннареджо. </a:t>
              </a:r>
            </a:p>
            <a:p>
              <a:endParaRPr lang="ru-RU"/>
            </a:p>
            <a:p>
              <a:r>
                <a:rPr lang="ru-RU"/>
                <a:t>   Второе название дворца — «Золотой дом», так как при первоначальной отделке было использовано сусальное золото. 	</a:t>
              </a:r>
            </a:p>
            <a:p>
              <a:endParaRPr lang="ru-RU"/>
            </a:p>
            <a:p>
              <a:r>
                <a:rPr lang="ru-RU"/>
                <a:t>     Дворец считается образцом венецианской готики.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1"/>
          <p:cNvGrpSpPr>
            <a:grpSpLocks/>
          </p:cNvGrpSpPr>
          <p:nvPr/>
        </p:nvGrpSpPr>
        <p:grpSpPr bwMode="auto">
          <a:xfrm>
            <a:off x="36513" y="36513"/>
            <a:ext cx="8967787" cy="1981200"/>
            <a:chOff x="23" y="23"/>
            <a:chExt cx="5649" cy="1248"/>
          </a:xfrm>
        </p:grpSpPr>
        <p:pic>
          <p:nvPicPr>
            <p:cNvPr id="31745" name="Прямоугольник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" y="23"/>
              <a:ext cx="5649" cy="1248"/>
            </a:xfrm>
            <a:prstGeom prst="rect">
              <a:avLst/>
            </a:prstGeom>
            <a:noFill/>
          </p:spPr>
        </p:pic>
        <p:sp>
          <p:nvSpPr>
            <p:cNvPr id="31746" name="Text Box 2"/>
            <p:cNvSpPr txBox="1">
              <a:spLocks noChangeArrowheads="1"/>
            </p:cNvSpPr>
            <p:nvPr/>
          </p:nvSpPr>
          <p:spPr bwMode="auto">
            <a:xfrm>
              <a:off x="180" y="180"/>
              <a:ext cx="533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</a:t>
              </a:r>
            </a:p>
            <a:p>
              <a:pPr algn="ctr"/>
              <a:r>
                <a:rPr lang="ru-RU"/>
                <a:t>  Здание в готическом стиле было построено в XV веке, </a:t>
              </a:r>
            </a:p>
            <a:p>
              <a:pPr algn="ctr"/>
              <a:r>
                <a:rPr lang="ru-RU"/>
                <a:t>между 1425 и 1440 годами, по проекту архитекторов Джованни Бона </a:t>
              </a:r>
            </a:p>
            <a:p>
              <a:pPr algn="ctr"/>
              <a:r>
                <a:rPr lang="ru-RU"/>
                <a:t>и его сына Бартоломео Бона по заказу патриция Марино Контарини.</a:t>
              </a:r>
            </a:p>
            <a:p>
              <a:pPr algn="just"/>
              <a:endParaRPr lang="ru-RU"/>
            </a:p>
          </p:txBody>
        </p:sp>
      </p:grp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6750" y="1706563"/>
            <a:ext cx="5705475" cy="4260850"/>
          </a:xfrm>
          <a:prstGeom prst="rect">
            <a:avLst/>
          </a:prstGeom>
          <a:noFill/>
        </p:spPr>
      </p:pic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-73025" y="1822450"/>
            <a:ext cx="3462338" cy="3365500"/>
            <a:chOff x="-46" y="1148"/>
            <a:chExt cx="2181" cy="2120"/>
          </a:xfrm>
        </p:grpSpPr>
        <p:pic>
          <p:nvPicPr>
            <p:cNvPr id="31749" name="Прямоугольник 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6" y="1148"/>
              <a:ext cx="2181" cy="2120"/>
            </a:xfrm>
            <a:prstGeom prst="rect">
              <a:avLst/>
            </a:prstGeom>
            <a:noFill/>
          </p:spPr>
        </p:pic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113" y="1305"/>
              <a:ext cx="1860" cy="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  <a:p>
              <a:r>
                <a:rPr lang="ru-RU"/>
                <a:t>Считается самым элегантным из дворцов, построенных в венецианском стиле.</a:t>
              </a:r>
            </a:p>
            <a:p>
              <a:endParaRPr lang="ru-RU"/>
            </a:p>
            <a:p>
              <a:r>
                <a:rPr lang="ru-RU"/>
                <a:t>С 1927 года и по сей день в дворце располагается галерея Франкетти.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Кентерберийский</a:t>
            </a:r>
            <a:r>
              <a:rPr lang="ru-RU" sz="5400" b="1" dirty="0">
                <a:latin typeface="+mn-lt"/>
              </a:rPr>
              <a:t> </a:t>
            </a:r>
            <a:r>
              <a:rPr lang="ru-RU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собор</a:t>
            </a:r>
            <a:r>
              <a:rPr lang="ru-RU" sz="5400" dirty="0">
                <a:latin typeface="+mn-lt"/>
              </a:rPr>
              <a:t> 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413" y="1262063"/>
            <a:ext cx="5322887" cy="10264775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-36513" y="1176338"/>
            <a:ext cx="3889376" cy="5035550"/>
            <a:chOff x="-23" y="741"/>
            <a:chExt cx="2450" cy="3172"/>
          </a:xfrm>
        </p:grpSpPr>
        <p:pic>
          <p:nvPicPr>
            <p:cNvPr id="32771" name="Прямоугольник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23" y="741"/>
              <a:ext cx="2450" cy="3172"/>
            </a:xfrm>
            <a:prstGeom prst="rect">
              <a:avLst/>
            </a:prstGeom>
            <a:noFill/>
          </p:spPr>
        </p:pic>
        <p:sp>
          <p:nvSpPr>
            <p:cNvPr id="32772" name="Text Box 4"/>
            <p:cNvSpPr txBox="1">
              <a:spLocks noChangeArrowheads="1"/>
            </p:cNvSpPr>
            <p:nvPr/>
          </p:nvSpPr>
          <p:spPr bwMode="auto">
            <a:xfrm>
              <a:off x="135" y="900"/>
              <a:ext cx="2132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  <a:p>
              <a:r>
                <a:rPr lang="ru-RU"/>
                <a:t>Готический собор в Кентербери. </a:t>
              </a:r>
            </a:p>
            <a:p>
              <a:r>
                <a:rPr lang="ru-RU"/>
                <a:t>Официальное название — </a:t>
              </a:r>
            </a:p>
            <a:p>
              <a:r>
                <a:rPr lang="ru-RU"/>
                <a:t>Собор и Митрополитская Церковь Христа в Кентербери (</a:t>
              </a:r>
              <a:r>
                <a:rPr lang="ru-RU" i="1"/>
                <a:t>Cathedral and Metropolitical Church of Christ at Canterbury</a:t>
              </a:r>
              <a:r>
                <a:rPr lang="ru-RU"/>
                <a:t>).</a:t>
              </a:r>
            </a:p>
            <a:p>
              <a:endParaRPr lang="ru-RU"/>
            </a:p>
            <a:p>
              <a:r>
                <a:rPr lang="ru-RU"/>
                <a:t> Это главный англиканский храм Великобритании. </a:t>
              </a:r>
            </a:p>
            <a:p>
              <a:r>
                <a:rPr lang="ru-RU"/>
                <a:t>Здесь расположена кафедра архиепископа Кентерберийского.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23850" y="-26988"/>
            <a:ext cx="5219700" cy="2032001"/>
          </a:xfrm>
          <a:prstGeom prst="rect">
            <a:avLst/>
          </a:prstGeom>
          <a:noFill/>
          <a:ln w="9525">
            <a:solidFill>
              <a:schemeClr val="tx2">
                <a:lumMod val="90000"/>
              </a:schemeClr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>
              <a:defRPr/>
            </a:pPr>
            <a:r>
              <a:rPr lang="ru-RU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Основным стимулом формирования </a:t>
            </a:r>
            <a:r>
              <a:rPr lang="ru-RU" b="1" i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готики</a:t>
            </a:r>
            <a:r>
              <a:rPr lang="ru-RU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стало уникальное соединение христианского мировоззрения, традиций античной культуры, архитектуры Рима, латинской письменности, книжной миниатюры, романо-кельтских художественных ремесел. Развитию нового стиля способствовал стремительный рост европейских городов и торговли...</a:t>
            </a:r>
          </a:p>
          <a:p>
            <a:pPr indent="449263">
              <a:defRPr/>
            </a:pP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2450" y="-49213"/>
            <a:ext cx="3335338" cy="4713288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895475"/>
            <a:ext cx="3730625" cy="4681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11638" y="4581525"/>
            <a:ext cx="471805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Слово происходит от итал.  «</a:t>
            </a:r>
            <a:r>
              <a:rPr lang="it-IT" i="1"/>
              <a:t>gotico</a:t>
            </a:r>
            <a:r>
              <a:rPr lang="ru-RU" i="1"/>
              <a:t>»</a:t>
            </a:r>
            <a:r>
              <a:rPr lang="ru-RU"/>
              <a:t> — непривычный, варварский; сначала использовалось в качестве бранного. Впервые понятие в современном смысле применил Джорджо Вазари для того, чтобы отделить эпоху Ренессанса от Средневековья.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327650" y="6357938"/>
            <a:ext cx="3816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/>
              <a:t>Центральный неф собора</a:t>
            </a:r>
          </a:p>
        </p:txBody>
      </p:sp>
      <p:pic>
        <p:nvPicPr>
          <p:cNvPr id="32770" name="Picture 2" descr="http://upload.wikimedia.org/wikipedia/commons/thumb/8/80/Canterbury_-_Hauptschiff_der_Kathedrale.1.jpg/220px-Canterbury_-_Hauptschiff_der_Kathedrale.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3088" y="328613"/>
            <a:ext cx="4552950" cy="5986462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-73025" y="225425"/>
            <a:ext cx="4687888" cy="6138863"/>
            <a:chOff x="-46" y="142"/>
            <a:chExt cx="2953" cy="3867"/>
          </a:xfrm>
        </p:grpSpPr>
        <p:pic>
          <p:nvPicPr>
            <p:cNvPr id="33795" name="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46" y="142"/>
              <a:ext cx="2953" cy="3867"/>
            </a:xfrm>
            <a:prstGeom prst="rect">
              <a:avLst/>
            </a:prstGeom>
            <a:noFill/>
          </p:spPr>
        </p:pic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113" y="300"/>
              <a:ext cx="2631" cy="3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</a:t>
              </a:r>
            </a:p>
            <a:p>
              <a:r>
                <a:rPr lang="ru-RU"/>
                <a:t>   Композиция здания очень сложна, она состоит из большого числа следующих друг за другом помещений. 	</a:t>
              </a:r>
            </a:p>
            <a:p>
              <a:r>
                <a:rPr lang="ru-RU"/>
                <a:t>Собор окружен пристройками,  поэтому снаружи не производит цельного впечатления. </a:t>
              </a:r>
            </a:p>
            <a:p>
              <a:endParaRPr lang="ru-RU"/>
            </a:p>
            <a:p>
              <a:r>
                <a:rPr lang="ru-RU"/>
                <a:t>   Над множеством разновременных построек царит огромная четырехгранная башня над средокрестием.</a:t>
              </a:r>
            </a:p>
            <a:p>
              <a:endParaRPr lang="ru-RU"/>
            </a:p>
            <a:p>
              <a:r>
                <a:rPr lang="ru-RU"/>
                <a:t>Еще две башни возвышаются над собором с западной стороны. Большое светлое пространство нефа обрамлено с двух сторон стройными колоннадами.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Прямоугольник 2"/>
          <p:cNvGrpSpPr>
            <a:grpSpLocks/>
          </p:cNvGrpSpPr>
          <p:nvPr/>
        </p:nvGrpSpPr>
        <p:grpSpPr bwMode="auto">
          <a:xfrm>
            <a:off x="396875" y="-30163"/>
            <a:ext cx="4241800" cy="1968501"/>
            <a:chOff x="250" y="-19"/>
            <a:chExt cx="2672" cy="1240"/>
          </a:xfrm>
        </p:grpSpPr>
        <p:pic>
          <p:nvPicPr>
            <p:cNvPr id="34817" name="Прямоугольник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" y="-19"/>
              <a:ext cx="2672" cy="1240"/>
            </a:xfrm>
            <a:prstGeom prst="rect">
              <a:avLst/>
            </a:prstGeom>
            <a:noFill/>
          </p:spPr>
        </p:pic>
        <p:sp>
          <p:nvSpPr>
            <p:cNvPr id="34818" name="Text Box 2"/>
            <p:cNvSpPr txBox="1">
              <a:spLocks noChangeArrowheads="1"/>
            </p:cNvSpPr>
            <p:nvPr/>
          </p:nvSpPr>
          <p:spPr bwMode="auto">
            <a:xfrm>
              <a:off x="405" y="135"/>
              <a:ext cx="235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	Огромные стрельчатые окна боковых нефов с ажурным рисунком переплетов - одни из самых высоких в Англии.</a:t>
              </a:r>
            </a:p>
            <a:p>
              <a:endParaRPr lang="ru-RU"/>
            </a:p>
          </p:txBody>
        </p:sp>
      </p:grp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5325" y="401638"/>
            <a:ext cx="4541838" cy="4090987"/>
          </a:xfrm>
          <a:prstGeom prst="rect">
            <a:avLst/>
          </a:prstGeom>
          <a:noFill/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328613" y="4400550"/>
            <a:ext cx="8851900" cy="2524125"/>
            <a:chOff x="207" y="2772"/>
            <a:chExt cx="5576" cy="1590"/>
          </a:xfrm>
        </p:grpSpPr>
        <p:pic>
          <p:nvPicPr>
            <p:cNvPr id="34821" name="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" y="2772"/>
              <a:ext cx="5576" cy="1590"/>
            </a:xfrm>
            <a:prstGeom prst="rect">
              <a:avLst/>
            </a:prstGeom>
            <a:noFill/>
          </p:spPr>
        </p:pic>
        <p:sp>
          <p:nvSpPr>
            <p:cNvPr id="34822" name="Text Box 6"/>
            <p:cNvSpPr txBox="1">
              <a:spLocks noChangeArrowheads="1"/>
            </p:cNvSpPr>
            <p:nvPr/>
          </p:nvSpPr>
          <p:spPr bwMode="auto">
            <a:xfrm>
              <a:off x="360" y="2925"/>
              <a:ext cx="5265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  <a:p>
              <a:r>
                <a:rPr lang="ru-RU"/>
                <a:t>Здесь находятся гробницы архиепископов Кентерберийских и многих выдающихся деятелей средневековой Англии. В Кентерберийском соборе похоронен знаменитый “Черный Принц” Эдуард (умер в 1376 году), выдающийся английский полководец, одержавший ряд крупных побед над французами в начальный период Столетней войны.</a:t>
              </a:r>
            </a:p>
            <a:p>
              <a:endParaRPr lang="ru-RU"/>
            </a:p>
          </p:txBody>
        </p:sp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773238"/>
            <a:ext cx="38036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Прямоугольник 1"/>
          <p:cNvSpPr>
            <a:spLocks noChangeArrowheads="1"/>
          </p:cNvSpPr>
          <p:nvPr/>
        </p:nvSpPr>
        <p:spPr bwMode="auto">
          <a:xfrm>
            <a:off x="2286000" y="2551113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5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67481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   Готика - художественный стиль завершивший развитие средневекового искусства в Западной, Центральной и отчасти Восточной Европе. В готике отразились кардинальные изменения в структуре средневекового общества.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Архитектура готического собора - символ бесконечности.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Его художественный образ, вопреки обыденным представлениям, выражает не математический расчет и рациональную конструкцию, а иррациональную, мистическую тягу души к неведомому, загадочному...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 эта дерзкая мечта реально, ощутимо воплощена в материальной, осязаемой форме! Камень за камнем, все выше и выше - метафизика духовного порыва, дерзости и, одновременно, христианского смирения, соединения мечты и реальности. Художественный секрет готической архитектуры состоит в том, что ее архитектоника («зрительная конструкция») не совпадает с действительной. Если последняя действует на сжатие, то зрительный образ выражает идею Вознесения, устремленности души к небу, слиянию с Богом. Именно это несоответствие постепенно усиливалось в развитии готического стиля.</a:t>
                      </a:r>
                    </a:p>
                    <a:p>
                      <a:endParaRPr kumimoji="0" lang="ru-RU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260350"/>
            <a:ext cx="27320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2346325"/>
            <a:ext cx="2462213" cy="7883525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6350" y="1719263"/>
            <a:ext cx="91567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231775"/>
            <a:ext cx="6461125" cy="37973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675" y="-23813"/>
            <a:ext cx="3035300" cy="3778251"/>
          </a:xfrm>
          <a:prstGeom prst="rect">
            <a:avLst/>
          </a:prstGeom>
          <a:noFill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16688" y="3573463"/>
            <a:ext cx="23415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Ранняя готика. </a:t>
            </a:r>
          </a:p>
          <a:p>
            <a:r>
              <a:rPr lang="ru-RU" sz="1400"/>
              <a:t>Церковь Св. Елизаветы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6675" y="2968625"/>
            <a:ext cx="3138488" cy="3498850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0825" y="6308725"/>
            <a:ext cx="3168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Период расцвета.</a:t>
            </a:r>
          </a:p>
          <a:p>
            <a:r>
              <a:rPr lang="ru-RU" sz="1400"/>
              <a:t>Собор  </a:t>
            </a:r>
            <a:r>
              <a:rPr lang="ru-RU" sz="1400" i="1"/>
              <a:t>в Солсбери</a:t>
            </a:r>
            <a:endParaRPr lang="ru-RU" sz="140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2338" y="2901950"/>
            <a:ext cx="3078162" cy="3621088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75" y="6237288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Поздняя готика.  </a:t>
            </a:r>
          </a:p>
          <a:p>
            <a:r>
              <a:rPr lang="ru-RU" sz="1400"/>
              <a:t>Собор святых Петра и Павла в Нанте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Rectangle 1"/>
          <p:cNvGrpSpPr>
            <a:grpSpLocks/>
          </p:cNvGrpSpPr>
          <p:nvPr/>
        </p:nvGrpSpPr>
        <p:grpSpPr bwMode="auto">
          <a:xfrm>
            <a:off x="103188" y="-42863"/>
            <a:ext cx="5651500" cy="3067051"/>
            <a:chOff x="65" y="-27"/>
            <a:chExt cx="3560" cy="1932"/>
          </a:xfrm>
        </p:grpSpPr>
        <p:pic>
          <p:nvPicPr>
            <p:cNvPr id="17409" name="Rectang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" y="-27"/>
              <a:ext cx="3560" cy="1932"/>
            </a:xfrm>
            <a:prstGeom prst="rect">
              <a:avLst/>
            </a:prstGeom>
            <a:noFill/>
          </p:spPr>
        </p:pic>
        <p:sp>
          <p:nvSpPr>
            <p:cNvPr id="17410" name="Text Box 2"/>
            <p:cNvSpPr txBox="1">
              <a:spLocks noChangeArrowheads="1"/>
            </p:cNvSpPr>
            <p:nvPr/>
          </p:nvSpPr>
          <p:spPr bwMode="auto">
            <a:xfrm>
              <a:off x="225" y="135"/>
              <a:ext cx="3240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1600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Готический стиль, в основном, проявился в архитектуре храмов, соборов, церквей, монастырей. Развивался на основе романской архитектуры. </a:t>
              </a:r>
            </a:p>
            <a:p>
              <a:r>
                <a:rPr lang="ru-RU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Для готики характерны</a:t>
              </a:r>
              <a:r>
                <a:rPr lang="en-US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:</a:t>
              </a:r>
              <a:r>
                <a:rPr lang="ru-RU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 </a:t>
              </a:r>
            </a:p>
            <a:p>
              <a:r>
                <a:rPr lang="ru-RU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-арки с заострённым верхом, </a:t>
              </a:r>
            </a:p>
            <a:p>
              <a:r>
                <a:rPr lang="ru-RU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-узкие и высокие башни и колонны, </a:t>
              </a:r>
            </a:p>
            <a:p>
              <a:r>
                <a:rPr lang="ru-RU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-богато украшенный фасад с резными деталями и</a:t>
              </a:r>
              <a:r>
                <a:rPr lang="en-US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 </a:t>
              </a:r>
              <a:r>
                <a:rPr lang="ru-RU" sz="1600" i="1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 -многоцветные витражные стрельчатые окна. </a:t>
              </a:r>
            </a:p>
            <a:p>
              <a:r>
                <a:rPr lang="ru-RU" sz="1600">
                  <a:solidFill>
                    <a:srgbClr val="89C4FF"/>
                  </a:solidFill>
                  <a:latin typeface="Arial Unicode MS"/>
                  <a:ea typeface="Arial Unicode MS"/>
                  <a:cs typeface="Arial Unicode MS"/>
                </a:rPr>
                <a:t>Все элементы стиля подчёркивают вертикаль.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1038" y="122238"/>
            <a:ext cx="3286125" cy="3932237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0325" y="2828925"/>
            <a:ext cx="3157538" cy="4052888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763" y="4114800"/>
            <a:ext cx="3413125" cy="2395538"/>
          </a:xfrm>
          <a:prstGeom prst="rect">
            <a:avLst/>
          </a:prstGeo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5300" y="2828925"/>
            <a:ext cx="3000375" cy="4084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96838"/>
            <a:ext cx="9156700" cy="76200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813" y="901700"/>
            <a:ext cx="3248026" cy="1144905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 rot="10800000" flipV="1">
            <a:off x="3348038" y="765175"/>
            <a:ext cx="5545137" cy="714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200" b="1" dirty="0">
                <a:solidFill>
                  <a:srgbClr val="89C4FF"/>
                </a:solidFill>
              </a:rPr>
              <a:t>Аркбутан</a:t>
            </a:r>
            <a:r>
              <a:rPr lang="ru-RU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это наружная каменная упорная арка, которая передает распор сводов главного нефа на опорные столбы, отстоящие от основного корпуса здания — контрфорсы. Завершается аркбутан наклонной плоскостью по направлению ската кровли. В ранний период развития готики встречаются аркбутаны, скрытые под крыши, но они мешали освещать соборы, поэтому вскоре они были выведены наружу, и стали открытыми для обозрения извне. Аркбутаны бывают двухпролетные, двухъярусные, и комбинирующие оба этих варианта. </a:t>
            </a:r>
          </a:p>
          <a:p>
            <a:pPr eaLnBrk="0" hangingPunct="0">
              <a:buFontTx/>
              <a:buChar char="•"/>
              <a:defRPr/>
            </a:pPr>
            <a:endParaRPr lang="ru-RU" sz="1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200" b="1" dirty="0">
                <a:solidFill>
                  <a:srgbClr val="89C4FF"/>
                </a:solidFill>
              </a:rPr>
              <a:t>Контрфорс</a:t>
            </a:r>
            <a:r>
              <a:rPr lang="ru-RU" sz="1200" dirty="0">
                <a:solidFill>
                  <a:srgbClr val="89C4FF"/>
                </a:solidFill>
              </a:rPr>
              <a:t> </a:t>
            </a:r>
            <a:r>
              <a:rPr lang="ru-RU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— в готике вертикальная конструкция, мощный столб, способствующий устойчивости стены тем, что своей массой противодействует распору сводов. В средневековой архитектуре догадались не прислонять его к стене здания, а вынести его наружу, на расстояние в несколько метров, соединив со зданием перекинутыми арками — аркбутанами. Этого было достаточно для эффективного переноса нагрузки со стены на опорные колонны. Внешняя поверхность контрфорса могла быть вертикальной, ступенчатой или непрерывно наклонной. </a:t>
            </a:r>
          </a:p>
          <a:p>
            <a:pPr eaLnBrk="0" hangingPunct="0">
              <a:buFontTx/>
              <a:buChar char="•"/>
              <a:defRPr/>
            </a:pPr>
            <a:endParaRPr lang="ru-RU" sz="1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200" b="1" dirty="0">
                <a:solidFill>
                  <a:srgbClr val="89C4FF"/>
                </a:solidFill>
              </a:rPr>
              <a:t>Пинакль</a:t>
            </a:r>
            <a:r>
              <a:rPr lang="ru-RU" sz="1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— остроконечная башенка, которой нагружали вершину контрфорса в месте примыкания к нему аркбутана. Это делалось с целью предотвращения сдвигающих усилий.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Столб-устой</a:t>
            </a:r>
            <a:r>
              <a:rPr lang="ru-RU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— мог быть простого сечения, или же представлять собой </a:t>
            </a:r>
            <a:r>
              <a:rPr lang="ru-RU" sz="11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«пучок колонн»</a:t>
            </a:r>
            <a:r>
              <a:rPr lang="ru-RU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100" b="1" dirty="0">
              <a:solidFill>
                <a:schemeClr val="accent3">
                  <a:lumMod val="40000"/>
                  <a:lumOff val="6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100" b="1" dirty="0">
                <a:solidFill>
                  <a:srgbClr val="89C4FF"/>
                </a:solidFill>
                <a:latin typeface="+mn-lt"/>
              </a:rPr>
              <a:t>Нервюра</a:t>
            </a:r>
            <a:r>
              <a:rPr lang="ru-RU" sz="1100" dirty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 — ребро арки свода, выступающее из кладки и профилированное. Система нервюров образует каркас, поддерживающий облегченную кладку свода.</a:t>
            </a:r>
          </a:p>
          <a:p>
            <a:pPr eaLnBrk="0" hangingPunct="0">
              <a:buFontTx/>
              <a:buChar char="•"/>
              <a:defRPr/>
            </a:pPr>
            <a:endParaRPr lang="ru-RU" sz="1200" dirty="0"/>
          </a:p>
          <a:p>
            <a:pPr eaLnBrk="0" hangingPunct="0">
              <a:defRPr/>
            </a:pPr>
            <a:r>
              <a:rPr lang="ru-RU" sz="1200" dirty="0"/>
              <a:t>  </a:t>
            </a:r>
            <a:r>
              <a:rPr lang="ru-RU" sz="8000" dirty="0"/>
              <a:t> </a:t>
            </a:r>
            <a:endParaRPr lang="ru-RU" sz="1200" dirty="0">
              <a:hlinkClick r:id="rId4" tooltip="Увеличить"/>
            </a:endParaRPr>
          </a:p>
          <a:p>
            <a:pPr eaLnBrk="0" hangingPunct="0">
              <a:defRPr/>
            </a:pPr>
            <a:r>
              <a:rPr lang="ru-RU" dirty="0">
                <a:hlinkClick r:id="rId4" tooltip="Увеличить"/>
              </a:rPr>
              <a:t>  </a:t>
            </a:r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Rectangle 1"/>
          <p:cNvGrpSpPr>
            <a:grpSpLocks/>
          </p:cNvGrpSpPr>
          <p:nvPr/>
        </p:nvGrpSpPr>
        <p:grpSpPr bwMode="auto">
          <a:xfrm>
            <a:off x="3084513" y="536575"/>
            <a:ext cx="3335337" cy="2060575"/>
            <a:chOff x="1943" y="338"/>
            <a:chExt cx="2101" cy="1298"/>
          </a:xfrm>
        </p:grpSpPr>
        <p:pic>
          <p:nvPicPr>
            <p:cNvPr id="19457" name="Rectang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43" y="338"/>
              <a:ext cx="2101" cy="1298"/>
            </a:xfrm>
            <a:prstGeom prst="rect">
              <a:avLst/>
            </a:prstGeom>
            <a:noFill/>
          </p:spPr>
        </p:pic>
        <p:sp>
          <p:nvSpPr>
            <p:cNvPr id="19458" name="Text Box 2"/>
            <p:cNvSpPr txBox="1">
              <a:spLocks noChangeArrowheads="1"/>
            </p:cNvSpPr>
            <p:nvPr/>
          </p:nvSpPr>
          <p:spPr bwMode="auto">
            <a:xfrm>
              <a:off x="2018" y="414"/>
              <a:ext cx="1951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1400">
                  <a:solidFill>
                    <a:srgbClr val="EAEAEA"/>
                  </a:solidFill>
                  <a:latin typeface="Comic Sans MS" pitchFamily="66" charset="0"/>
                  <a:ea typeface="Arial Unicode MS"/>
                  <a:cs typeface="Arial Unicode MS"/>
                </a:rPr>
                <a:t>C появлением крестового свода, системы колонн, аркбутанов и контрфорсов, соборы приобрели вид громадных ажурных фантастических сооружений. Погашение нагрузок системой контрфорсов позволило сделать более тонкими и стены.</a:t>
              </a:r>
            </a:p>
          </p:txBody>
        </p:sp>
      </p:grpSp>
      <p:pic>
        <p:nvPicPr>
          <p:cNvPr id="3" name="Рисунок 2" descr="http://upload.wikimedia.org/wikipedia/commons/thumb/5/51/Gotic3d2.jpg/250px-Gotic3d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3168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22" name="Rectangle 2"/>
          <p:cNvGrpSpPr>
            <a:grpSpLocks/>
          </p:cNvGrpSpPr>
          <p:nvPr/>
        </p:nvGrpSpPr>
        <p:grpSpPr bwMode="auto">
          <a:xfrm>
            <a:off x="2603500" y="2755900"/>
            <a:ext cx="4303713" cy="2303463"/>
            <a:chOff x="1640" y="1736"/>
            <a:chExt cx="2711" cy="1451"/>
          </a:xfrm>
        </p:grpSpPr>
        <p:pic>
          <p:nvPicPr>
            <p:cNvPr id="19461" name="Rectangle 2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0" y="1736"/>
              <a:ext cx="2711" cy="1451"/>
            </a:xfrm>
            <a:prstGeom prst="rect">
              <a:avLst/>
            </a:prstGeom>
            <a:noFill/>
          </p:spPr>
        </p:pic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791" y="1888"/>
              <a:ext cx="2404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sz="1400">
                  <a:solidFill>
                    <a:srgbClr val="EAEAEA"/>
                  </a:solidFill>
                  <a:latin typeface="Arial Unicode MS"/>
                  <a:ea typeface="Arial Unicode MS"/>
                  <a:cs typeface="Arial Unicode MS"/>
                </a:rPr>
                <a:t>Освобождение стен от нагрузки позволяло прорезать их огромными окнами — это стимулировало искусство витража. Интерьер храма становился высоким и светлым. Так техническая необходимость привела к созданию новой конструкции, а та, в свою очередь, - оригинального художественного образа.</a:t>
              </a:r>
              <a:endParaRPr lang="ru-RU" sz="2400">
                <a:solidFill>
                  <a:srgbClr val="EAEAEA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260350"/>
            <a:ext cx="2819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213100"/>
            <a:ext cx="1800225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3800" y="5084763"/>
            <a:ext cx="35718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Rectangle 1"/>
          <p:cNvGrpSpPr>
            <a:grpSpLocks/>
          </p:cNvGrpSpPr>
          <p:nvPr/>
        </p:nvGrpSpPr>
        <p:grpSpPr bwMode="auto">
          <a:xfrm>
            <a:off x="30163" y="-285750"/>
            <a:ext cx="8942387" cy="2419350"/>
            <a:chOff x="19" y="-180"/>
            <a:chExt cx="5633" cy="1524"/>
          </a:xfrm>
        </p:grpSpPr>
        <p:pic>
          <p:nvPicPr>
            <p:cNvPr id="20481" name="Rectangle 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" y="-180"/>
              <a:ext cx="5633" cy="1524"/>
            </a:xfrm>
            <a:prstGeom prst="rect">
              <a:avLst/>
            </a:prstGeom>
            <a:noFill/>
          </p:spPr>
        </p:pic>
        <p:sp>
          <p:nvSpPr>
            <p:cNvPr id="20482" name="Text Box 2"/>
            <p:cNvSpPr txBox="1">
              <a:spLocks noChangeArrowheads="1"/>
            </p:cNvSpPr>
            <p:nvPr/>
          </p:nvSpPr>
          <p:spPr bwMode="auto">
            <a:xfrm>
              <a:off x="180" y="-20"/>
              <a:ext cx="5310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F0F0F0"/>
                </a:solidFill>
                <a:cs typeface="Times New Roman" pitchFamily="18" charset="0"/>
              </a:endParaRPr>
            </a:p>
            <a:p>
              <a:r>
                <a:rPr lang="ru-RU">
                  <a:solidFill>
                    <a:srgbClr val="F0F0F0"/>
                  </a:solidFill>
                  <a:cs typeface="Times New Roman" pitchFamily="18" charset="0"/>
                </a:rPr>
                <a:t>Церковь монастыря Сен-Дени, созданная по проекту аббата Сугерия, считается первым готическим архитектурным сооружением. При её постройке были убраны многие опоры и внутренние стены, и церковь приобрела более грациозный облик…</a:t>
              </a:r>
            </a:p>
            <a:p>
              <a:endParaRPr lang="ru-RU" sz="2800">
                <a:solidFill>
                  <a:srgbClr val="F0F0F0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25" y="2200275"/>
            <a:ext cx="5292725" cy="3968750"/>
          </a:xfrm>
          <a:prstGeom prst="rect">
            <a:avLst/>
          </a:prstGeom>
          <a:noFill/>
        </p:spPr>
      </p:pic>
      <p:sp>
        <p:nvSpPr>
          <p:cNvPr id="20485" name="AutoShape 5" descr="http://bits.wikimedia.org/skins-1.17/common/images/magnify-clip.png">
            <a:hlinkClick r:id="rId4" tooltip="Увеличить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142875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0" name="Picture 4" descr="http://upload.wikimedia.org/wikipedia/commons/thumb/9/9f/St_Denis_Choir_Glass.jpg/220px-St_Denis_Choir_Glas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" y="4054475"/>
            <a:ext cx="3084513" cy="2492375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8313" y="6453188"/>
            <a:ext cx="2663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Витражное убранство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5" y="1676400"/>
            <a:ext cx="3163888" cy="249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-55563"/>
            <a:ext cx="7010400" cy="8875713"/>
          </a:xfrm>
          <a:prstGeom prst="rect">
            <a:avLst/>
          </a:prstGeom>
          <a:noFill/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-60325"/>
            <a:ext cx="9156700" cy="4430713"/>
          </a:xfrm>
          <a:prstGeom prst="rect">
            <a:avLst/>
          </a:prstGeom>
          <a:noFill/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6738" y="2962275"/>
            <a:ext cx="390525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14938" y="6215063"/>
            <a:ext cx="35321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/>
              <a:t>Собор Парижской Богоматери ночью</a:t>
            </a:r>
          </a:p>
        </p:txBody>
      </p:sp>
      <p:pic>
        <p:nvPicPr>
          <p:cNvPr id="2050" name="Picture 2" descr="http://upload.wikimedia.org/wikipedia/commons/thumb/a/a4/NotreDameDeParis.jpg/220px-NotreDameDePari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49275"/>
            <a:ext cx="412432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Прямоугольник 4"/>
          <p:cNvGrpSpPr>
            <a:grpSpLocks/>
          </p:cNvGrpSpPr>
          <p:nvPr/>
        </p:nvGrpSpPr>
        <p:grpSpPr bwMode="auto">
          <a:xfrm>
            <a:off x="0" y="371475"/>
            <a:ext cx="5078413" cy="2536825"/>
            <a:chOff x="0" y="234"/>
            <a:chExt cx="3199" cy="1598"/>
          </a:xfrm>
        </p:grpSpPr>
        <p:pic>
          <p:nvPicPr>
            <p:cNvPr id="22531" name="Прямоугольник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234"/>
              <a:ext cx="3199" cy="1598"/>
            </a:xfrm>
            <a:prstGeom prst="rect">
              <a:avLst/>
            </a:prstGeom>
            <a:noFill/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58" y="391"/>
              <a:ext cx="2880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>
                <a:solidFill>
                  <a:srgbClr val="F0F0F0"/>
                </a:solidFill>
              </a:endParaRPr>
            </a:p>
            <a:p>
              <a:r>
                <a:rPr lang="ru-RU">
                  <a:solidFill>
                    <a:srgbClr val="F0F0F0"/>
                  </a:solidFill>
                </a:rPr>
                <a:t>Главными создателями Нотр-Дам считаются два архитектора — </a:t>
              </a:r>
            </a:p>
            <a:p>
              <a:r>
                <a:rPr lang="ru-RU">
                  <a:solidFill>
                    <a:srgbClr val="F0F0F0"/>
                  </a:solidFill>
                </a:rPr>
                <a:t>Жан де Шель, работавший с 1250 по 1265 год и Пьер де Монтрей, работавший с 1250 по 1267 год.</a:t>
              </a:r>
            </a:p>
            <a:p>
              <a:endParaRPr lang="ru-RU">
                <a:solidFill>
                  <a:srgbClr val="F0F0F0"/>
                </a:solidFill>
              </a:endParaRPr>
            </a:p>
          </p:txBody>
        </p:sp>
      </p:grpSp>
      <p:grpSp>
        <p:nvGrpSpPr>
          <p:cNvPr id="6" name="Прямоугольник 5"/>
          <p:cNvGrpSpPr>
            <a:grpSpLocks/>
          </p:cNvGrpSpPr>
          <p:nvPr/>
        </p:nvGrpSpPr>
        <p:grpSpPr bwMode="auto">
          <a:xfrm>
            <a:off x="0" y="3681413"/>
            <a:ext cx="5114925" cy="1987550"/>
            <a:chOff x="0" y="2319"/>
            <a:chExt cx="3222" cy="1252"/>
          </a:xfrm>
        </p:grpSpPr>
        <p:pic>
          <p:nvPicPr>
            <p:cNvPr id="22534" name="Прямоугольник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319"/>
              <a:ext cx="3222" cy="1252"/>
            </a:xfrm>
            <a:prstGeom prst="rect">
              <a:avLst/>
            </a:prstGeom>
            <a:noFill/>
          </p:spPr>
        </p:pic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58" y="2478"/>
              <a:ext cx="2903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  <a:p>
              <a:r>
                <a:rPr lang="ru-RU"/>
                <a:t>В соборе хранится одна из великих христианских реликвий — Терновый венец Иисуса Христа. 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504</TotalTime>
  <Words>1210</Words>
  <Application>Microsoft Office PowerPoint</Application>
  <PresentationFormat>Экран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Franklin Gothic Book</vt:lpstr>
      <vt:lpstr>Wingdings 2</vt:lpstr>
      <vt:lpstr>Calibri</vt:lpstr>
      <vt:lpstr>Arial Black</vt:lpstr>
      <vt:lpstr>Times New Roman</vt:lpstr>
      <vt:lpstr>Arial Unicode MS</vt:lpstr>
      <vt:lpstr>Comic Sans MS</vt:lpstr>
      <vt:lpstr>Техническая</vt:lpstr>
      <vt:lpstr>Техническая</vt:lpstr>
      <vt:lpstr>Техническая</vt:lpstr>
      <vt:lpstr>Техническая</vt:lpstr>
      <vt:lpstr>Техническая</vt:lpstr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54</cp:revision>
  <dcterms:modified xsi:type="dcterms:W3CDTF">2013-03-12T20:12:42Z</dcterms:modified>
</cp:coreProperties>
</file>