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70" r:id="rId12"/>
    <p:sldId id="268" r:id="rId13"/>
    <p:sldId id="271" r:id="rId14"/>
    <p:sldId id="272" r:id="rId15"/>
    <p:sldId id="273" r:id="rId16"/>
    <p:sldId id="269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4953" autoAdjust="0"/>
    <p:restoredTop sz="94660"/>
  </p:normalViewPr>
  <p:slideViewPr>
    <p:cSldViewPr>
      <p:cViewPr varScale="1">
        <p:scale>
          <a:sx n="72" d="100"/>
          <a:sy n="72" d="100"/>
        </p:scale>
        <p:origin x="-108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6A1CD-A745-4954-A89A-0A9DB6FC7E51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88EF7-680A-49C3-96F9-8CDADE9E6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2EF7C-C299-4213-8B1F-A8D3CFF8BDA7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CA89D-BCEB-4BC9-8342-BFF8CA162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E66DB-7FAF-495F-AEF6-EA1AE3840412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62E26-B950-4AF3-BBA9-E7F477483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C874F-77B1-4587-AE78-682045F25937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8DCCF-C007-43BF-9299-3A671B1880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E8A4B-875E-488F-A8E3-D5493EC99CE4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CF102-707D-4B95-86A8-F2EE95FF0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B6AF3-0BCB-4BAE-8244-07560EC105FB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D61F8-AF70-4F37-AACD-F117FCF1E0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3E153-05FA-4244-AF64-28AF0CA952FB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2DC60-39DF-45C1-AF53-F480E9A298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35371-3C7D-4F1E-92BA-64814BBE8397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2A473-851B-442E-8DE5-91B9C4EED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EF330-DE6E-4421-8009-11C349F7E706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CFA85-7BAE-4DCE-9A35-92D594CAA6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B28F3-469B-4B5D-8D1F-F7BED7342197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F28B-AC46-449B-AEA9-670DCAF140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89BDC-D5DF-4226-BFBF-EC4ACE91C70C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ACA57-6D9C-4F2D-BC15-FF46A32BFC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531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FC4EA0-123D-4183-9E0F-DC21F4A60BFA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7855A6-B76A-4698-9FBE-7C3CA83C29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8" r:id="rId3"/>
    <p:sldLayoutId id="2147483705" r:id="rId4"/>
    <p:sldLayoutId id="2147483704" r:id="rId5"/>
    <p:sldLayoutId id="2147483703" r:id="rId6"/>
    <p:sldLayoutId id="2147483702" r:id="rId7"/>
    <p:sldLayoutId id="2147483701" r:id="rId8"/>
    <p:sldLayoutId id="2147483700" r:id="rId9"/>
    <p:sldLayoutId id="2147483699" r:id="rId10"/>
    <p:sldLayoutId id="21474836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6438" y="268288"/>
            <a:ext cx="7785100" cy="2109787"/>
          </a:xfrm>
        </p:spPr>
      </p:pic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357438"/>
            <a:ext cx="6400800" cy="4071937"/>
          </a:xfrm>
        </p:spPr>
        <p:txBody>
          <a:bodyPr/>
          <a:lstStyle/>
          <a:p>
            <a:r>
              <a:rPr lang="ru-RU" sz="6600" smtClean="0">
                <a:solidFill>
                  <a:srgbClr val="FF0000"/>
                </a:solidFill>
              </a:rPr>
              <a:t>«С думой о родной земле» </a:t>
            </a:r>
            <a:r>
              <a:rPr lang="ru-RU" sz="3200" smtClean="0">
                <a:solidFill>
                  <a:srgbClr val="002060"/>
                </a:solidFill>
              </a:rPr>
              <a:t>выполнила: учитель русского языка и литературы Аникьева Н.Г.  МКОУ Аталанская ООШ</a:t>
            </a:r>
            <a:endParaRPr lang="ru-RU" sz="720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головок 4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</p:spPr>
      </p:pic>
      <p:sp>
        <p:nvSpPr>
          <p:cNvPr id="23555" name="Содержимое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75"/>
          </a:xfrm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Эта повесть близка жителям нашего края, ведь живы ещё в памяти старожилов те горестные минуты прощания с родными местами, где до слёз знакомы каждая травинка, каждый кустик, где остались под водой родные могилы. «Сковырнули за-ради электричества ангарские деревни, свалили как попало в одну кучу, затопили поля и луга, нарушили вековечный порядок – всё за-ради электричества, а им-то и обнесли ангарские деревни, пустив провода далеко в стороне.»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solidFill>
                  <a:schemeClr val="bg1"/>
                </a:solidFill>
              </a:rPr>
              <a:t>Самая известная повесть, которая принесла писателю славу, успех и известность –это  «Последний срок». Главная героиня – старуха Анна. «Старуха Анна лежала на узкой кровати возле русской печки и дожидалась смерти, время для которой вроде приспело. Старухе было под восемьдесят.» Совсем слабая и больная Анна вдруг ожила, встала и даже попросила каши. Все словно от чего-то освободились…За всем происходящим стоит нечеловеческое усилие старухи дождаться дочери </a:t>
            </a:r>
            <a:r>
              <a:rPr lang="ru-RU" dirty="0" err="1" smtClean="0">
                <a:solidFill>
                  <a:schemeClr val="bg1"/>
                </a:solidFill>
              </a:rPr>
              <a:t>Танчоры</a:t>
            </a:r>
            <a:r>
              <a:rPr lang="ru-RU" dirty="0" smtClean="0">
                <a:solidFill>
                  <a:schemeClr val="bg1"/>
                </a:solidFill>
              </a:rPr>
              <a:t>. И старуха,  не вынеся психологического напряжения, умирает.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0688" y="280988"/>
            <a:ext cx="8242300" cy="1150937"/>
          </a:xfrm>
        </p:spPr>
      </p:pic>
      <p:pic>
        <p:nvPicPr>
          <p:cNvPr id="25603" name="Picture 2" descr="C:\Users\1\Desktop\фото школа\последний срок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33513" y="1600200"/>
            <a:ext cx="6276975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</p:spPr>
      </p:pic>
      <p:pic>
        <p:nvPicPr>
          <p:cNvPr id="26627" name="Picture 2" descr="C:\Users\1\Desktop\фото школа\прощание с Матёрой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33513" y="1600200"/>
            <a:ext cx="6276975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96838"/>
            <a:ext cx="8455025" cy="1446212"/>
          </a:xfrm>
        </p:spPr>
      </p:pic>
      <p:pic>
        <p:nvPicPr>
          <p:cNvPr id="2765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1571625"/>
            <a:ext cx="5038725" cy="4357688"/>
          </a:xfrm>
        </p:spPr>
      </p:pic>
      <p:sp>
        <p:nvSpPr>
          <p:cNvPr id="27652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chemeClr val="bg1"/>
                </a:solidFill>
              </a:rPr>
              <a:t>В очерке «Откуда есть пошли мои книги Распутин В.Г. пишет: «Писатель начинается с детства от впечатлений, которыми он напитывается именно тогда.»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36513"/>
            <a:ext cx="8858250" cy="1444625"/>
          </a:xfrm>
        </p:spPr>
      </p:pic>
      <p:pic>
        <p:nvPicPr>
          <p:cNvPr id="28675" name="Содержимое 3" descr="сканирование0018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4375" y="1643063"/>
            <a:ext cx="7643813" cy="4929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</p:spPr>
      </p:pic>
      <p:pic>
        <p:nvPicPr>
          <p:cNvPr id="29699" name="Picture 2" descr="C:\Users\1\Desktop\день культуры 1\день культуры\SDC1263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35100" y="1600200"/>
            <a:ext cx="6273800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96838"/>
            <a:ext cx="8242300" cy="144621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solidFill>
                  <a:schemeClr val="bg1"/>
                </a:solidFill>
              </a:rPr>
              <a:t>В.Г.Распутин: «Судьба моих односельчан и моей деревни почти во всех книгах, и их, этих судеб, хватило бы ещё на многие».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dirty="0" smtClean="0">
                <a:solidFill>
                  <a:schemeClr val="bg1"/>
                </a:solidFill>
              </a:rPr>
              <a:t>Почти все произведения писателя посвящены русской деревне, а герои- односельчане – земляки.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24" name="Picture 2" descr="C:\Users\1\Desktop\в.г.распутин\SDC102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70463" y="1600200"/>
            <a:ext cx="33940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головок 4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96838"/>
            <a:ext cx="8242300" cy="1446212"/>
          </a:xfrm>
        </p:spPr>
      </p:pic>
      <p:pic>
        <p:nvPicPr>
          <p:cNvPr id="31747" name="Picture 2" descr="C:\Users\1\Desktop\в.г.распутин\SDC1021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33513" y="1600200"/>
            <a:ext cx="6276975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165100"/>
            <a:ext cx="8242300" cy="968375"/>
          </a:xfrm>
        </p:spPr>
      </p:pic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0068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1.Назовите дату рождения писателя.</a:t>
            </a:r>
          </a:p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2.Какие псевдонимы были у писателя?</a:t>
            </a:r>
          </a:p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3.В редакциях каких газет работал В.Г.Распутин?</a:t>
            </a:r>
          </a:p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4.В каком году он занялся профессиональной литературной работой?</a:t>
            </a:r>
          </a:p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5.Перечислите крупные произведения В.Г.Распутина.</a:t>
            </a:r>
          </a:p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6.В каких странах печатались книги писателя?</a:t>
            </a:r>
          </a:p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7.Каким орденом награждён писатель в 1971 году?</a:t>
            </a:r>
          </a:p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8.За какую повесть Валентину Григорьевичу присуждена Государственная премия?</a:t>
            </a:r>
          </a:p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9.С каким писателем-сибиряком связывала В.Г.Распутина дружба со студенческой скамьи?</a:t>
            </a:r>
          </a:p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10.По каким произведениям созданы художественные фильмы?</a:t>
            </a:r>
          </a:p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11.Какое звание присвоено писателю в 1992 году?</a:t>
            </a:r>
          </a:p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12.Из какого произведения эти слова: «Странно, почему мы так же, как и перед родителями, всякий раз чувствуем свою вину перед учителями? И не за то, что было в школе, - нет, а за то, сталось с нами позже?</a:t>
            </a:r>
          </a:p>
          <a:p>
            <a:pPr>
              <a:buFont typeface="Wingdings 2" pitchFamily="18" charset="2"/>
              <a:buNone/>
            </a:pPr>
            <a:r>
              <a:rPr lang="ru-RU" sz="1800" smtClean="0">
                <a:solidFill>
                  <a:schemeClr val="bg1"/>
                </a:solidFill>
              </a:rPr>
              <a:t>13.Как вы думаете, что является главным в книгах писателя?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663700"/>
          </a:xfrm>
        </p:spPr>
      </p:pic>
      <p:sp useBgFill="1"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457200" y="2214563"/>
            <a:ext cx="8229600" cy="4094162"/>
          </a:xfrm>
        </p:spPr>
        <p:txBody>
          <a:bodyPr/>
          <a:lstStyle/>
          <a:p>
            <a:r>
              <a:rPr lang="ru-RU" smtClean="0">
                <a:solidFill>
                  <a:srgbClr val="002060"/>
                </a:solidFill>
              </a:rPr>
              <a:t>Писатель В.Г.Распутин родился 15 марта 1937 года в селе Аталанка Усть-Удинского района Иркутской области. Детство прошло в глухой деревушке, что стояла  на берегу любимой писателем Ангары, которую он называл «изумрудной красавицей, протекающей по моему сердцу». Здесь были когда-то, до затопления, дивные и благословенные места</a:t>
            </a:r>
            <a:r>
              <a:rPr lang="ru-RU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головок 3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1493838"/>
            <a:ext cx="8242300" cy="3370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головок 3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22450" y="603250"/>
            <a:ext cx="5499100" cy="615950"/>
          </a:xfrm>
        </p:spPr>
      </p:pic>
      <p:pic>
        <p:nvPicPr>
          <p:cNvPr id="7" name="Рисунок 6" descr="25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3088" y="1316038"/>
            <a:ext cx="8034337" cy="5505450"/>
          </a:xfrm>
          <a:noFill/>
          <a:ln w="9525">
            <a:noFill/>
          </a:ln>
          <a:effectLst/>
          <a:scene3d>
            <a:camera prst="orthographicFront"/>
            <a:lightRig rig="balanced" dir="t"/>
          </a:scene3d>
          <a:sp3d prstMaterial="plastic"/>
        </p:spPr>
      </p:pic>
      <p:sp>
        <p:nvSpPr>
          <p:cNvPr id="15364" name="Текст 5"/>
          <p:cNvSpPr>
            <a:spLocks noGrp="1"/>
          </p:cNvSpPr>
          <p:nvPr>
            <p:ph type="body" sz="half" idx="2"/>
          </p:nvPr>
        </p:nvSpPr>
        <p:spPr>
          <a:xfrm>
            <a:off x="1828800" y="142875"/>
            <a:ext cx="5486400" cy="500063"/>
          </a:xfrm>
        </p:spPr>
        <p:txBody>
          <a:bodyPr/>
          <a:lstStyle/>
          <a:p>
            <a:r>
              <a:rPr lang="ru-RU" sz="2000" smtClean="0">
                <a:solidFill>
                  <a:srgbClr val="FF0000"/>
                </a:solidFill>
              </a:rPr>
              <a:t>Малая родина В.Г.Распутина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</p:spPr>
      </p:pic>
      <p:pic>
        <p:nvPicPr>
          <p:cNvPr id="16387" name="Содержимое 4" descr="099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" y="1214438"/>
            <a:ext cx="4210050" cy="5429250"/>
          </a:xfrm>
          <a:noFill/>
        </p:spPr>
      </p:pic>
      <p:pic>
        <p:nvPicPr>
          <p:cNvPr id="16388" name="Содержимое 5" descr="SDC11231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1214438"/>
            <a:ext cx="4210050" cy="5429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96838"/>
            <a:ext cx="8242300" cy="1446212"/>
          </a:xfrm>
        </p:spPr>
      </p:pic>
      <p:pic>
        <p:nvPicPr>
          <p:cNvPr id="17411" name="Содержимое 4" descr="179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2875" y="1500188"/>
            <a:ext cx="4352925" cy="5143500"/>
          </a:xfrm>
        </p:spPr>
      </p:pic>
      <p:pic>
        <p:nvPicPr>
          <p:cNvPr id="17412" name="Содержимое 5" descr="150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3438" y="1500188"/>
            <a:ext cx="4281487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</p:spPr>
      </p:pic>
      <p:sp>
        <p:nvSpPr>
          <p:cNvPr id="18435" name="Содержимое 2"/>
          <p:cNvSpPr>
            <a:spLocks noGrp="1"/>
          </p:cNvSpPr>
          <p:nvPr>
            <p:ph sz="half" idx="1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ru-RU" smtClean="0">
                <a:solidFill>
                  <a:srgbClr val="002060"/>
                </a:solidFill>
              </a:rPr>
              <a:t>Мать- Нина Ивановна по рождению не была аталанской. Отец привёз её с Верхней Ангары. Писатель говорит о матери: «Не было у моей Нины Ивановны других заслуг, кроме доброго сердца, но это так много!»</a:t>
            </a:r>
          </a:p>
        </p:txBody>
      </p:sp>
      <p:sp>
        <p:nvSpPr>
          <p:cNvPr id="18436" name="Содержимое 3"/>
          <p:cNvSpPr>
            <a:spLocks noGrp="1"/>
          </p:cNvSpPr>
          <p:nvPr>
            <p:ph sz="half" idx="2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ru-RU" smtClean="0">
                <a:solidFill>
                  <a:srgbClr val="002060"/>
                </a:solidFill>
              </a:rPr>
              <a:t>Об отце вспоминает писатель с болью. Вернувшись с войны, заступил на должность начальника почты. На пароходе срезали сумку с казёнными деньгами, был осуждён, вернулся из заключения больным и прожил недолго.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головок 4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7988" y="165100"/>
            <a:ext cx="8424862" cy="968375"/>
          </a:xfrm>
        </p:spPr>
      </p:pic>
      <p:pic>
        <p:nvPicPr>
          <p:cNvPr id="19458" name="Содержимое 6" descr="сканирование0044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0" y="1214438"/>
            <a:ext cx="8429625" cy="5357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850" y="268288"/>
            <a:ext cx="8242300" cy="1158875"/>
          </a:xfrm>
        </p:spPr>
      </p:pic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ru-RU" smtClean="0">
                <a:solidFill>
                  <a:srgbClr val="002060"/>
                </a:solidFill>
              </a:rPr>
              <a:t>После окончания начальной школы в Аталанке в семье было решено отправить Валентина в среднюю школу в Усть-Уду (в райцентр), которую он закончил в 1954 году в числе отличников. И поступил на историко – филологический факультет Иркутского государственного университета. После окончания университета В.Г.Распутин работал в издательствах иркутских и красноярских газет.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головок 3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850" y="231775"/>
            <a:ext cx="8242300" cy="987425"/>
          </a:xfrm>
        </p:spPr>
      </p:pic>
      <p:sp>
        <p:nvSpPr>
          <p:cNvPr id="1029" name="Содержимое 4"/>
          <p:cNvSpPr>
            <a:spLocks noGrp="1"/>
          </p:cNvSpPr>
          <p:nvPr>
            <p:ph sz="half" idx="1"/>
          </p:nvPr>
        </p:nvSpPr>
        <p:spPr>
          <a:xfrm>
            <a:off x="500063" y="1428750"/>
            <a:ext cx="4038600" cy="4525963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030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>
                <a:solidFill>
                  <a:schemeClr val="bg1"/>
                </a:solidFill>
              </a:rPr>
              <a:t>Повесть «Пожар» посвящена событию в деревне – горели склады магазина. Кто помогал, выносил ящики, мешки, посуду. А были и такие «помощники», которые пользуясь суматохой, успевали красть.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8625" y="1357313"/>
          <a:ext cx="4143375" cy="4572000"/>
        </p:xfrm>
        <a:graphic>
          <a:graphicData uri="http://schemas.openxmlformats.org/presentationml/2006/ole">
            <p:oleObj spid="_x0000_s1026" name="Document" r:id="rId4" imgW="4334364" imgH="3370364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282</TotalTime>
  <Words>503</Words>
  <Application>Microsoft Office PowerPoint</Application>
  <PresentationFormat>Экран (4:3)</PresentationFormat>
  <Paragraphs>25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Times New Roman</vt:lpstr>
      <vt:lpstr>Arial</vt:lpstr>
      <vt:lpstr>Wingdings 2</vt:lpstr>
      <vt:lpstr>Wingdings</vt:lpstr>
      <vt:lpstr>Wingdings 3</vt:lpstr>
      <vt:lpstr>Calibri</vt:lpstr>
      <vt:lpstr>Апекс</vt:lpstr>
      <vt:lpstr>Апекс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Литературная гостиная</dc:title>
  <dc:creator>Аникьева</dc:creator>
  <cp:lastModifiedBy>User</cp:lastModifiedBy>
  <cp:revision>37</cp:revision>
  <dcterms:created xsi:type="dcterms:W3CDTF">2013-01-30T14:16:40Z</dcterms:created>
  <dcterms:modified xsi:type="dcterms:W3CDTF">2013-03-11T18:10:25Z</dcterms:modified>
</cp:coreProperties>
</file>