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8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BBC5651-66FA-4E78-BA97-6008CC8A8E29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4B64BF1-647D-4D2D-A87E-97118CF988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02A3A-8209-4E83-9366-C30934BEC6DB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AE42D-ECDF-4841-959A-C4AADE98FB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F7277-9D73-4212-8044-839453E2C3C6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EE0A9-BD93-470C-8D79-1574F30DD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0E3A9-A76C-41C5-BE93-7275D18803C8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741CF-E2AD-4692-A842-97CD3533F5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0FB44-422A-4BA9-AF05-80C9157C02B3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ECBA2-FE3B-4642-B881-89E4C21C85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41470-7A28-424D-B745-DADAF4CC829A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B3177-2B05-4082-A981-041DD65B8A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AC41B-0765-4FDE-9F22-1D45C7DFEF6C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39C85-480A-40A6-A2E9-ADC32A3CED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04DFA-A71B-407C-86B3-3CBB9750A7F4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A0403-251B-405F-A999-DCCC83E9AA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F79C2-8A2C-465B-832D-766AC80962EF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E76B4-D5EE-4B3C-BE56-2263E11F74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2F86F-557C-49B5-99D2-E691776515B8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756DD-661C-4BBA-BCAC-F723950B42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276AA-F744-4E37-B2AA-C3A6A9B749F9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65B1C-4D84-4AD1-900A-F19D3018BD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C5EEE-825A-43E3-A81B-3271047CAFAD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8C484-860F-4B7D-9947-2F4CC151B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8BA9EB-EDAA-4954-A2E9-BEE0172602A2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23F868-8B42-442C-9C66-6F3A17FFB5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im3-tub-ru.yandex.net/i?id=364979600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I. </a:t>
            </a:r>
            <a:r>
              <a:rPr lang="ru-RU" b="1" dirty="0" smtClean="0"/>
              <a:t>Проверка домашнего  задания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827088" y="1412875"/>
            <a:ext cx="20462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FF0000"/>
                </a:solidFill>
                <a:latin typeface="Calibri" pitchFamily="34" charset="0"/>
              </a:rPr>
              <a:t>жи – ши</a:t>
            </a:r>
            <a:endParaRPr lang="ru-RU" sz="4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132138" y="1366838"/>
            <a:ext cx="56165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</a:pPr>
            <a:r>
              <a:rPr lang="ru-RU" sz="4000">
                <a:latin typeface="Calibri" pitchFamily="34" charset="0"/>
                <a:ea typeface="Cambria Math" pitchFamily="18" charset="0"/>
                <a:cs typeface="Arial" charset="0"/>
              </a:rPr>
              <a:t>Пиши</a:t>
            </a:r>
            <a:r>
              <a:rPr lang="ru-RU" sz="4000">
                <a:latin typeface="Cambria Math" pitchFamily="18" charset="0"/>
                <a:ea typeface="Cambria Math" pitchFamily="18" charset="0"/>
                <a:cs typeface="Arial" charset="0"/>
              </a:rPr>
              <a:t> с </a:t>
            </a:r>
            <a:r>
              <a:rPr lang="ru-RU" sz="4000">
                <a:latin typeface="Cambria" pitchFamily="18" charset="0"/>
                <a:ea typeface="Cambria Math" pitchFamily="18" charset="0"/>
                <a:cs typeface="Arial" charset="0"/>
              </a:rPr>
              <a:t>буквой</a:t>
            </a:r>
            <a:r>
              <a:rPr lang="ru-RU" sz="4000">
                <a:latin typeface="Cambria Math" pitchFamily="18" charset="0"/>
                <a:ea typeface="Cambria Math" pitchFamily="18" charset="0"/>
                <a:cs typeface="Arial" charset="0"/>
              </a:rPr>
              <a:t> </a:t>
            </a:r>
            <a:r>
              <a:rPr lang="ru-RU" sz="4800" b="1" i="1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Arial" charset="0"/>
              </a:rPr>
              <a:t>и.</a:t>
            </a:r>
            <a:endParaRPr lang="ru-RU" sz="4800">
              <a:solidFill>
                <a:srgbClr val="FF0000"/>
              </a:solidFill>
              <a:latin typeface="Cambria Math" pitchFamily="18" charset="0"/>
              <a:ea typeface="Cambria Math" pitchFamily="18" charset="0"/>
              <a:cs typeface="Arial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971550" y="3213100"/>
            <a:ext cx="17287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i="1">
                <a:solidFill>
                  <a:srgbClr val="FF0000"/>
                </a:solidFill>
                <a:latin typeface="Calibri" pitchFamily="34" charset="0"/>
              </a:rPr>
              <a:t>ча-ща</a:t>
            </a:r>
            <a:endParaRPr lang="ru-RU" sz="4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132138" y="3141663"/>
            <a:ext cx="43926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</a:pPr>
            <a:r>
              <a:rPr lang="ru-RU" sz="4000">
                <a:latin typeface="Calibri" pitchFamily="34" charset="0"/>
                <a:ea typeface="Times New Roman" pitchFamily="18" charset="0"/>
                <a:cs typeface="Arial" charset="0"/>
              </a:rPr>
              <a:t>Пиши с буквой </a:t>
            </a:r>
            <a:r>
              <a:rPr lang="ru-RU" sz="4800" b="1" i="1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а.</a:t>
            </a:r>
            <a:endParaRPr lang="ru-RU" sz="480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Arial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042988" y="4508500"/>
            <a:ext cx="1489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FF0000"/>
                </a:solidFill>
                <a:latin typeface="Calibri" pitchFamily="34" charset="0"/>
              </a:rPr>
              <a:t>чу-щу</a:t>
            </a:r>
            <a:endParaRPr lang="ru-RU" sz="4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203575" y="4365625"/>
            <a:ext cx="4889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4000">
                <a:latin typeface="Calibri" pitchFamily="34" charset="0"/>
              </a:rPr>
              <a:t>Пиши с буквой </a:t>
            </a:r>
            <a:r>
              <a:rPr lang="ru-RU" sz="4800" b="1" i="1">
                <a:solidFill>
                  <a:srgbClr val="FF0000"/>
                </a:solidFill>
                <a:latin typeface="Calibri" pitchFamily="34" charset="0"/>
              </a:rPr>
              <a:t>у.</a:t>
            </a:r>
            <a:endParaRPr lang="ru-RU" sz="48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10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25" grpId="0"/>
      <p:bldP spid="5" grpId="0"/>
      <p:bldP spid="102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im3-tub-ru.yandex.net/i?id=364979600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8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Найдите в стихотворении слова, в  которых встречается это правило:</a:t>
            </a:r>
            <a:br>
              <a:rPr lang="ru-RU" dirty="0" smtClean="0"/>
            </a:br>
            <a:r>
              <a:rPr lang="ru-RU" i="1" dirty="0" smtClean="0">
                <a:solidFill>
                  <a:srgbClr val="FF0000"/>
                </a:solidFill>
              </a:rPr>
              <a:t>-</a:t>
            </a:r>
            <a:r>
              <a:rPr lang="ru-RU" i="1" dirty="0" err="1" smtClean="0">
                <a:solidFill>
                  <a:srgbClr val="FF0000"/>
                </a:solidFill>
              </a:rPr>
              <a:t>чк</a:t>
            </a:r>
            <a:r>
              <a:rPr lang="ru-RU" i="1" dirty="0" smtClean="0">
                <a:solidFill>
                  <a:srgbClr val="FF0000"/>
                </a:solidFill>
              </a:rPr>
              <a:t>-  -</a:t>
            </a:r>
            <a:r>
              <a:rPr lang="ru-RU" i="1" dirty="0" err="1" smtClean="0">
                <a:solidFill>
                  <a:srgbClr val="FF0000"/>
                </a:solidFill>
              </a:rPr>
              <a:t>чн</a:t>
            </a:r>
            <a:r>
              <a:rPr lang="ru-RU" i="1" dirty="0" smtClean="0">
                <a:solidFill>
                  <a:srgbClr val="FF0000"/>
                </a:solidFill>
              </a:rPr>
              <a:t>-  -</a:t>
            </a:r>
            <a:r>
              <a:rPr lang="ru-RU" i="1" dirty="0" err="1" smtClean="0">
                <a:solidFill>
                  <a:srgbClr val="FF0000"/>
                </a:solidFill>
              </a:rPr>
              <a:t>чт</a:t>
            </a:r>
            <a:r>
              <a:rPr lang="ru-RU" i="1" dirty="0" smtClean="0">
                <a:solidFill>
                  <a:srgbClr val="FF0000"/>
                </a:solidFill>
              </a:rPr>
              <a:t>-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468313" y="2492375"/>
            <a:ext cx="76327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i="1">
                <a:latin typeface="Times New Roman" pitchFamily="18" charset="0"/>
                <a:cs typeface="Times New Roman" pitchFamily="18" charset="0"/>
              </a:rPr>
              <a:t>Прилетела к нам сини</a:t>
            </a:r>
            <a:r>
              <a:rPr lang="ru-RU" sz="3600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а. Села прямо под окном.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>
              <a:lnSpc>
                <a:spcPct val="150000"/>
              </a:lnSpc>
            </a:pPr>
            <a:r>
              <a:rPr lang="ru-RU" sz="2400" i="1">
                <a:latin typeface="Times New Roman" pitchFamily="18" charset="0"/>
                <a:cs typeface="Times New Roman" pitchFamily="18" charset="0"/>
              </a:rPr>
              <a:t>Эту маленькую пти</a:t>
            </a:r>
            <a:r>
              <a:rPr lang="ru-RU" sz="3600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у с нетерпением мы ждём.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>
              <a:lnSpc>
                <a:spcPct val="150000"/>
              </a:lnSpc>
            </a:pPr>
            <a:r>
              <a:rPr lang="ru-RU" sz="2400" i="1">
                <a:latin typeface="Times New Roman" pitchFamily="18" charset="0"/>
                <a:cs typeface="Times New Roman" pitchFamily="18" charset="0"/>
              </a:rPr>
              <a:t>И чтоб ей полегче стало, ведь исчезли червя</a:t>
            </a:r>
            <a:r>
              <a:rPr lang="ru-RU" sz="3600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и,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>
              <a:lnSpc>
                <a:spcPct val="150000"/>
              </a:lnSpc>
            </a:pPr>
            <a:r>
              <a:rPr lang="ru-RU" sz="2400" i="1">
                <a:latin typeface="Times New Roman" pitchFamily="18" charset="0"/>
                <a:cs typeface="Times New Roman" pitchFamily="18" charset="0"/>
              </a:rPr>
              <a:t>Для неё кусо</a:t>
            </a:r>
            <a:r>
              <a:rPr lang="ru-RU" sz="3600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и сала, мы повесим на су</a:t>
            </a:r>
            <a:r>
              <a:rPr lang="ru-RU" sz="3600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и.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im3-tub-ru.yandex.net/i?id=364979600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Вывод </a:t>
            </a:r>
          </a:p>
        </p:txBody>
      </p:sp>
      <p:sp>
        <p:nvSpPr>
          <p:cNvPr id="12292" name="Прямоугольник 3"/>
          <p:cNvSpPr>
            <a:spLocks noChangeArrowheads="1"/>
          </p:cNvSpPr>
          <p:nvPr/>
        </p:nvSpPr>
        <p:spPr bwMode="auto">
          <a:xfrm>
            <a:off x="1042988" y="1700213"/>
            <a:ext cx="49053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-чк-, -чн-, -чт-, -нщ-, -щн-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258888" y="2843213"/>
            <a:ext cx="7058025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</a:pPr>
            <a:r>
              <a:rPr lang="ru-RU" sz="4000">
                <a:latin typeface="Calibri" pitchFamily="34" charset="0"/>
                <a:ea typeface="Cambria Math" pitchFamily="18" charset="0"/>
                <a:cs typeface="Arial" charset="0"/>
              </a:rPr>
              <a:t>Пиши</a:t>
            </a:r>
            <a:r>
              <a:rPr lang="ru-RU" sz="4000">
                <a:latin typeface="Cambria Math" pitchFamily="18" charset="0"/>
                <a:ea typeface="Cambria Math" pitchFamily="18" charset="0"/>
                <a:cs typeface="Arial" charset="0"/>
              </a:rPr>
              <a:t> без мягкого знака!</a:t>
            </a:r>
            <a:endParaRPr lang="ru-RU" sz="4800">
              <a:solidFill>
                <a:srgbClr val="FF0000"/>
              </a:solidFill>
              <a:latin typeface="Cambria Math" pitchFamily="18" charset="0"/>
              <a:ea typeface="Cambria Math" pitchFamily="18" charset="0"/>
              <a:cs typeface="Arial" charset="0"/>
            </a:endParaRPr>
          </a:p>
        </p:txBody>
      </p:sp>
      <p:sp>
        <p:nvSpPr>
          <p:cNvPr id="122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7200"/>
            <a:endParaRPr lang="ru-RU">
              <a:cs typeface="Arial" charset="0"/>
            </a:endParaRPr>
          </a:p>
        </p:txBody>
      </p:sp>
      <p:sp>
        <p:nvSpPr>
          <p:cNvPr id="12295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m3-tub-ru.yandex.net/i?id=364979600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II. </a:t>
            </a:r>
            <a:r>
              <a:rPr lang="ru-RU" smtClean="0"/>
              <a:t>Тема  урока</a:t>
            </a:r>
          </a:p>
        </p:txBody>
      </p:sp>
      <p:sp>
        <p:nvSpPr>
          <p:cNvPr id="307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2988" y="3886200"/>
            <a:ext cx="7345362" cy="1752600"/>
          </a:xfrm>
        </p:spPr>
        <p:txBody>
          <a:bodyPr/>
          <a:lstStyle/>
          <a:p>
            <a:pPr eaLnBrk="1" hangingPunct="1"/>
            <a:r>
              <a:rPr lang="ru-RU" sz="4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Правописание </a:t>
            </a:r>
          </a:p>
          <a:p>
            <a:pPr eaLnBrk="1" hangingPunct="1"/>
            <a:r>
              <a:rPr lang="ru-RU" sz="4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-чк-, -чн-, -чт-, -нщ-, -щн-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3-tub-ru.yandex.net/i?id=364979600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III. </a:t>
            </a:r>
            <a:r>
              <a:rPr lang="ru-RU" smtClean="0"/>
              <a:t> Минутка чистописания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971550" y="1474788"/>
            <a:ext cx="5472113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ru-RU" sz="3200" i="1">
                <a:latin typeface="Times New Roman" pitchFamily="18" charset="0"/>
                <a:cs typeface="Times New Roman" pitchFamily="18" charset="0"/>
              </a:rPr>
              <a:t>Четыре Анюто</a:t>
            </a:r>
            <a:r>
              <a:rPr lang="ru-RU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3200" i="1">
                <a:latin typeface="Times New Roman" pitchFamily="18" charset="0"/>
                <a:cs typeface="Times New Roman" pitchFamily="18" charset="0"/>
              </a:rPr>
              <a:t>и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3200" i="1">
                <a:latin typeface="Times New Roman" pitchFamily="18" charset="0"/>
                <a:cs typeface="Times New Roman" pitchFamily="18" charset="0"/>
              </a:rPr>
              <a:t>Ни устав, ни чуто</a:t>
            </a:r>
            <a:r>
              <a:rPr lang="ru-RU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3200" i="1">
                <a:latin typeface="Times New Roman" pitchFamily="18" charset="0"/>
                <a:cs typeface="Times New Roman" pitchFamily="18" charset="0"/>
              </a:rPr>
              <a:t>и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3200" i="1">
                <a:latin typeface="Times New Roman" pitchFamily="18" charset="0"/>
                <a:cs typeface="Times New Roman" pitchFamily="18" charset="0"/>
              </a:rPr>
              <a:t>Пляшут третьи суто</a:t>
            </a:r>
            <a:r>
              <a:rPr lang="ru-RU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3200" i="1">
                <a:latin typeface="Times New Roman" pitchFamily="18" charset="0"/>
                <a:cs typeface="Times New Roman" pitchFamily="18" charset="0"/>
              </a:rPr>
              <a:t>и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3200" i="1">
                <a:latin typeface="Times New Roman" pitchFamily="18" charset="0"/>
                <a:cs typeface="Times New Roman" pitchFamily="18" charset="0"/>
              </a:rPr>
              <a:t>Всё под прибауто</a:t>
            </a:r>
            <a:r>
              <a:rPr lang="ru-RU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3200" i="1">
                <a:latin typeface="Times New Roman" pitchFamily="18" charset="0"/>
                <a:cs typeface="Times New Roman" pitchFamily="18" charset="0"/>
              </a:rPr>
              <a:t>и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3200" i="1">
                <a:latin typeface="Times New Roman" pitchFamily="18" charset="0"/>
                <a:cs typeface="Times New Roman" pitchFamily="18" charset="0"/>
              </a:rPr>
              <a:t>Чок-чок, каблучок,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3200" i="1">
                <a:latin typeface="Times New Roman" pitchFamily="18" charset="0"/>
                <a:cs typeface="Times New Roman" pitchFamily="18" charset="0"/>
              </a:rPr>
              <a:t>Чуки-чуки-чуки!  Чок!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973138" y="4857750"/>
            <a:ext cx="71977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7200" algn="just"/>
            <a:r>
              <a:rPr lang="ru-RU" sz="3600" i="1">
                <a:latin typeface="Times New Roman" pitchFamily="18" charset="0"/>
                <a:cs typeface="Times New Roman" pitchFamily="18" charset="0"/>
              </a:rPr>
              <a:t>Запишем: </a:t>
            </a:r>
          </a:p>
          <a:p>
            <a:pPr indent="457200" algn="just" eaLnBrk="0" hangingPunct="0"/>
            <a:r>
              <a:rPr lang="ru-RU" sz="3600" b="1" i="1">
                <a:latin typeface="Times New Roman" pitchFamily="18" charset="0"/>
                <a:cs typeface="Times New Roman" pitchFamily="18" charset="0"/>
              </a:rPr>
              <a:t>Чч</a:t>
            </a:r>
            <a:r>
              <a:rPr lang="ru-RU" sz="3600" i="1">
                <a:latin typeface="Times New Roman" pitchFamily="18" charset="0"/>
                <a:cs typeface="Times New Roman" pitchFamily="18" charset="0"/>
              </a:rPr>
              <a:t>   ча   чу   оч    уч</a:t>
            </a:r>
            <a:r>
              <a:rPr lang="ru-RU" sz="3600" i="1" u="sng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600" i="1">
                <a:latin typeface="Times New Roman" pitchFamily="18" charset="0"/>
                <a:cs typeface="Times New Roman" pitchFamily="18" charset="0"/>
              </a:rPr>
              <a:t>ни́к учи́т</a:t>
            </a:r>
            <a:r>
              <a:rPr lang="ru-RU" sz="3600" u="sng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600" i="1">
                <a:latin typeface="Times New Roman" pitchFamily="18" charset="0"/>
                <a:cs typeface="Times New Roman" pitchFamily="18" charset="0"/>
              </a:rPr>
              <a:t>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638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m3-tub-ru.yandex.net/i?id=364979600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Словарные слова: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755650" y="2708275"/>
            <a:ext cx="7848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4000" i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4000" i="1" u="sng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i="1">
                <a:latin typeface="Times New Roman" pitchFamily="18" charset="0"/>
                <a:cs typeface="Times New Roman" pitchFamily="18" charset="0"/>
              </a:rPr>
              <a:t>ньки́, м</a:t>
            </a:r>
            <a:r>
              <a:rPr lang="ru-RU" sz="4000" i="1" u="sng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i="1">
                <a:latin typeface="Times New Roman" pitchFamily="18" charset="0"/>
                <a:cs typeface="Times New Roman" pitchFamily="18" charset="0"/>
              </a:rPr>
              <a:t>ши́на, м</a:t>
            </a:r>
            <a:r>
              <a:rPr lang="ru-RU" sz="4000" i="1" u="sng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i="1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000" i="1" u="sng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i="1">
                <a:latin typeface="Times New Roman" pitchFamily="18" charset="0"/>
                <a:cs typeface="Times New Roman" pitchFamily="18" charset="0"/>
              </a:rPr>
              <a:t>ко́, М</a:t>
            </a:r>
            <a:r>
              <a:rPr lang="ru-RU" sz="4000" i="1" u="sng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i="1">
                <a:latin typeface="Times New Roman" pitchFamily="18" charset="0"/>
                <a:cs typeface="Times New Roman" pitchFamily="18" charset="0"/>
              </a:rPr>
              <a:t>сква́, р</a:t>
            </a:r>
            <a:r>
              <a:rPr lang="ru-RU" sz="4000" i="1" u="sng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i="1">
                <a:latin typeface="Times New Roman" pitchFamily="18" charset="0"/>
                <a:cs typeface="Times New Roman" pitchFamily="18" charset="0"/>
              </a:rPr>
              <a:t>бя́та, с</a:t>
            </a:r>
            <a:r>
              <a:rPr lang="ru-RU" sz="4000" i="1" u="sng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i="1">
                <a:latin typeface="Times New Roman" pitchFamily="18" charset="0"/>
                <a:cs typeface="Times New Roman" pitchFamily="18" charset="0"/>
              </a:rPr>
              <a:t>ро́ка, в</a:t>
            </a:r>
            <a:r>
              <a:rPr lang="ru-RU" sz="4000" i="1" u="sng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i="1">
                <a:latin typeface="Times New Roman" pitchFamily="18" charset="0"/>
                <a:cs typeface="Times New Roman" pitchFamily="18" charset="0"/>
              </a:rPr>
              <a:t>ро́на, р</a:t>
            </a:r>
            <a:r>
              <a:rPr lang="ru-RU" sz="4000" i="1" u="sng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i="1">
                <a:latin typeface="Times New Roman" pitchFamily="18" charset="0"/>
                <a:cs typeface="Times New Roman" pitchFamily="18" charset="0"/>
              </a:rPr>
              <a:t>бо́та.</a:t>
            </a:r>
            <a:endParaRPr lang="ru-RU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im3-tub-ru.yandex.net/i?id=364979600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Напиши слова-отгадки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50825" y="1557338"/>
            <a:ext cx="43211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/>
            <a:r>
              <a:rPr lang="ru-RU" sz="2400" i="1">
                <a:latin typeface="Times New Roman" pitchFamily="18" charset="0"/>
                <a:cs typeface="Times New Roman" pitchFamily="18" charset="0"/>
              </a:rPr>
              <a:t>Я весь день ловлю жу</a:t>
            </a:r>
            <a:r>
              <a:rPr lang="ru-RU" sz="24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ов,</a:t>
            </a:r>
          </a:p>
          <a:p>
            <a:pPr indent="457200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Уплетаю червя</a:t>
            </a:r>
            <a:r>
              <a:rPr lang="ru-RU" sz="24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чк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ов.</a:t>
            </a:r>
          </a:p>
          <a:p>
            <a:pPr indent="457200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В теплый край не улетаю</a:t>
            </a:r>
          </a:p>
          <a:p>
            <a:pPr indent="457200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Здесь под крышей обитаю.</a:t>
            </a:r>
          </a:p>
          <a:p>
            <a:pPr indent="457200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Чик-чирик! Не робей! </a:t>
            </a:r>
          </a:p>
          <a:p>
            <a:pPr indent="457200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Я бывалый … 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051050" y="4724400"/>
            <a:ext cx="2449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ru-RU" sz="2400" i="1">
                <a:latin typeface="Times New Roman" pitchFamily="18" charset="0"/>
                <a:cs typeface="Times New Roman" pitchFamily="18" charset="0"/>
              </a:rPr>
              <a:t>Воробей</a:t>
            </a:r>
            <a:r>
              <a:rPr lang="ru-RU" sz="1400" i="1">
                <a:ea typeface="Times New Roman" pitchFamily="18" charset="0"/>
                <a:cs typeface="Arial" charset="0"/>
              </a:rPr>
              <a:t>!</a:t>
            </a:r>
            <a:endParaRPr lang="ru-RU">
              <a:cs typeface="Arial" charset="0"/>
            </a:endParaRPr>
          </a:p>
        </p:txBody>
      </p:sp>
      <p:pic>
        <p:nvPicPr>
          <p:cNvPr id="18438" name="Picture 6" descr="http://www.stihi.ru/pics/2012/07/18/337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424238"/>
            <a:ext cx="4572000" cy="343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84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85" decel="100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385" decel="100000"/>
                                        <p:tgtEl>
                                          <p:spTgt spid="184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385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385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im3-tub-ru.yandex.net/i?id=364979600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50825" y="1268413"/>
            <a:ext cx="4176713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ru-RU" sz="2400" i="1">
                <a:latin typeface="Times New Roman" pitchFamily="18" charset="0"/>
                <a:cs typeface="Times New Roman" pitchFamily="18" charset="0"/>
              </a:rPr>
              <a:t>Заворчал живой замок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Лёг у двери поперёк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Две медали на груди,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Лучше в дом не заходи!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484438" y="3213100"/>
            <a:ext cx="12176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Собака.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5" descr="http://www.symbolsbook.ru/images/S/Dog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438525"/>
            <a:ext cx="381000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94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85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385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im3-tub-ru.yandex.net/i?id=364979600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23850" y="1557338"/>
            <a:ext cx="48958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ru-RU" sz="2400" i="1">
                <a:latin typeface="Times New Roman" pitchFamily="18" charset="0"/>
                <a:cs typeface="Times New Roman" pitchFamily="18" charset="0"/>
              </a:rPr>
              <a:t>Кто альбом раскрасит ваш?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Ну, конечно, … 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627313" y="2420938"/>
            <a:ext cx="2124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ru-RU" sz="2400" i="1">
                <a:latin typeface="Times New Roman" pitchFamily="18" charset="0"/>
                <a:cs typeface="Times New Roman" pitchFamily="18" charset="0"/>
              </a:rPr>
              <a:t>Каранда́ш.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4" name="Picture 6" descr="http://www.lenagold.ru/fon/clipart/k/kar/karanda5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59563" y="1484313"/>
            <a:ext cx="1944687" cy="175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23850" y="4149725"/>
            <a:ext cx="54721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ru-RU" sz="2400" i="1">
                <a:latin typeface="Times New Roman" pitchFamily="18" charset="0"/>
                <a:cs typeface="Times New Roman" pitchFamily="18" charset="0"/>
              </a:rPr>
              <a:t>Портфель у меня не велик и не мал: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Лежат в нём задачник,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Букварь и …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3348038" y="5445125"/>
            <a:ext cx="1871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ru-RU" sz="2400" i="1">
                <a:latin typeface="Times New Roman" pitchFamily="18" charset="0"/>
                <a:cs typeface="Times New Roman" pitchFamily="18" charset="0"/>
              </a:rPr>
              <a:t>Пенал.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8" name="Picture 10" descr="http://im8-tub-ru.yandex.net/i?id=229922251-40-72&amp;n=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59563" y="4149725"/>
            <a:ext cx="1944687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225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85" decel="100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385" decel="100000"/>
                                        <p:tgtEl>
                                          <p:spTgt spid="225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385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385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225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385" decel="100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385" decel="100000"/>
                                        <p:tgtEl>
                                          <p:spTgt spid="225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385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385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22530" grpId="0"/>
      <p:bldP spid="22535" grpId="0"/>
      <p:bldP spid="225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im3-tub-ru.yandex.net/i?id=364979600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50825" y="884238"/>
            <a:ext cx="5148263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/>
            <a:r>
              <a:rPr lang="ru-RU" sz="2400" i="1">
                <a:latin typeface="Times New Roman" pitchFamily="18" charset="0"/>
                <a:cs typeface="Times New Roman" pitchFamily="18" charset="0"/>
              </a:rPr>
              <a:t>Хвост пушистый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Мех золотистый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В лесу живет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В деревне кур крадёт.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0" hangingPunct="0"/>
            <a:r>
              <a:rPr lang="ru-RU" sz="2400" i="1">
                <a:latin typeface="Times New Roman" pitchFamily="18" charset="0"/>
                <a:cs typeface="Times New Roman" pitchFamily="18" charset="0"/>
              </a:rPr>
              <a:t>Кто это?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3" descr="http://im0-tub-ru.yandex.net/i?id=336562717-00-72&amp;n=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6388" y="3068638"/>
            <a:ext cx="5051425" cy="378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411413" y="2924175"/>
            <a:ext cx="1225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  <a:cs typeface="Times New Roman" pitchFamily="18" charset="0"/>
              </a:rPr>
              <a:t>Лисица.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204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im3-tub-ru.yandex.net/i?id=364979600-0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IV</a:t>
            </a:r>
            <a:r>
              <a:rPr lang="ru-RU" smtClean="0"/>
              <a:t>. Новый материал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700338" y="1566863"/>
            <a:ext cx="349091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ctr"/>
            <a:r>
              <a:rPr lang="ru-RU" sz="4400" i="1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4400" i="1" u="sng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400" i="1">
                <a:latin typeface="Times New Roman" pitchFamily="18" charset="0"/>
                <a:cs typeface="Times New Roman" pitchFamily="18" charset="0"/>
              </a:rPr>
              <a:t>си́чка</a:t>
            </a:r>
            <a:endParaRPr lang="ru-RU" sz="4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3" cstate="print"/>
          <a:srcRect l="28220" t="69940" r="35062" b="20641"/>
          <a:stretch>
            <a:fillRect/>
          </a:stretch>
        </p:blipFill>
        <p:spPr bwMode="auto">
          <a:xfrm>
            <a:off x="2124075" y="3141663"/>
            <a:ext cx="509428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2000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2000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2000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269</Words>
  <Application>Microsoft Office PowerPoint</Application>
  <PresentationFormat>Экран 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Cambria</vt:lpstr>
      <vt:lpstr>Times New Roman</vt:lpstr>
      <vt:lpstr>Тема Office</vt:lpstr>
      <vt:lpstr>I. Проверка домашнего  задания   </vt:lpstr>
      <vt:lpstr>II. Тема  урока</vt:lpstr>
      <vt:lpstr>III.  Минутка чистописания</vt:lpstr>
      <vt:lpstr>Словарные слова:</vt:lpstr>
      <vt:lpstr>Напиши слова-отгадки</vt:lpstr>
      <vt:lpstr>Слайд 6</vt:lpstr>
      <vt:lpstr>Слайд 7</vt:lpstr>
      <vt:lpstr>Слайд 8</vt:lpstr>
      <vt:lpstr>IV. Новый материал</vt:lpstr>
      <vt:lpstr>Найдите в стихотворении слова, в  которых встречается это правило: -чк-  -чн-  -чт-</vt:lpstr>
      <vt:lpstr>Вывод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Проверка домашнего  задания.</dc:title>
  <dc:creator>3</dc:creator>
  <cp:lastModifiedBy>re</cp:lastModifiedBy>
  <cp:revision>20</cp:revision>
  <dcterms:created xsi:type="dcterms:W3CDTF">2013-01-28T11:02:12Z</dcterms:created>
  <dcterms:modified xsi:type="dcterms:W3CDTF">2013-04-20T05:28:32Z</dcterms:modified>
</cp:coreProperties>
</file>