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4" r:id="rId2"/>
    <p:sldId id="273" r:id="rId3"/>
    <p:sldId id="275" r:id="rId4"/>
    <p:sldId id="277" r:id="rId5"/>
    <p:sldId id="278" r:id="rId6"/>
    <p:sldId id="279" r:id="rId7"/>
    <p:sldId id="281" r:id="rId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643" autoAdjust="0"/>
  </p:normalViewPr>
  <p:slideViewPr>
    <p:cSldViewPr>
      <p:cViewPr>
        <p:scale>
          <a:sx n="66" d="100"/>
          <a:sy n="66" d="100"/>
        </p:scale>
        <p:origin x="-486" y="3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6AD0715E-3F6D-418E-9142-704D2A6988D4}" type="datetimeFigureOut">
              <a:rPr lang="ru-RU"/>
              <a:pPr>
                <a:defRPr/>
              </a:pPr>
              <a:t>20.04.2013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9662A3CA-4FB8-40C2-9740-277DB26982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1A4209-1EE2-43FA-879E-5C5FB737A0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3ECA9B-46CE-45AE-BCD3-0EDE2B19F5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6BC620-73FF-4B92-B15D-5A87BD48EB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373133-E3F9-4987-8501-E0AFFC8D44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86E773-7ABA-4B0A-9EBD-1B13BD9EFE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45E690-7EAF-4EBE-81E1-E04F7CF4A4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22B1D2-2236-4397-BD08-E6348F8BBE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B95248-F39A-4B23-9FF1-62843317BA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D7F6C5-6DE9-4B2E-9C5B-37C19E5BAB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2D2518-B032-47AA-B1E8-64F33002BC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EF2D1C-B5FB-4665-9CE5-DAB95876BD8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98F152-3B82-47EA-AF36-9917EF00131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68F4E083-1F9E-4DD4-96EA-5DB5341F01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642938" y="1214438"/>
            <a:ext cx="7993062" cy="5143500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ru-RU" sz="2800" b="1" i="1" kern="0" dirty="0">
                <a:solidFill>
                  <a:srgbClr val="660066"/>
                </a:solidFill>
                <a:latin typeface="+mn-lt"/>
                <a:ea typeface="+mj-ea"/>
                <a:cs typeface="+mj-cs"/>
              </a:rPr>
              <a:t>Термин </a:t>
            </a:r>
            <a:r>
              <a:rPr lang="ru-RU" sz="2800" b="1" i="1" u="sng" kern="0" dirty="0">
                <a:solidFill>
                  <a:srgbClr val="C00000"/>
                </a:solidFill>
                <a:latin typeface="+mn-lt"/>
                <a:ea typeface="+mj-ea"/>
                <a:cs typeface="+mj-cs"/>
              </a:rPr>
              <a:t>«фотография»</a:t>
            </a:r>
            <a:r>
              <a:rPr lang="ru-RU" sz="2800" b="1" i="1" kern="0" dirty="0">
                <a:solidFill>
                  <a:srgbClr val="C00000"/>
                </a:solidFill>
                <a:latin typeface="+mn-lt"/>
                <a:ea typeface="+mj-ea"/>
                <a:cs typeface="+mj-cs"/>
              </a:rPr>
              <a:t> </a:t>
            </a:r>
            <a:endParaRPr lang="ru-RU" sz="2800" b="1" i="1" kern="0" dirty="0">
              <a:solidFill>
                <a:srgbClr val="C00000"/>
              </a:solidFill>
              <a:latin typeface="+mn-lt"/>
              <a:ea typeface="+mj-ea"/>
              <a:cs typeface="+mj-cs"/>
            </a:endParaRPr>
          </a:p>
          <a:p>
            <a:pPr algn="ctr">
              <a:defRPr/>
            </a:pPr>
            <a:r>
              <a:rPr lang="ru-RU" sz="2800" b="1" i="1" kern="0" dirty="0">
                <a:solidFill>
                  <a:srgbClr val="660066"/>
                </a:solidFill>
                <a:latin typeface="+mn-lt"/>
                <a:ea typeface="+mj-ea"/>
                <a:cs typeface="+mj-cs"/>
              </a:rPr>
              <a:t>происходит </a:t>
            </a:r>
            <a:r>
              <a:rPr lang="ru-RU" sz="2800" b="1" i="1" kern="0" dirty="0">
                <a:solidFill>
                  <a:srgbClr val="660066"/>
                </a:solidFill>
                <a:latin typeface="+mn-lt"/>
                <a:ea typeface="+mj-ea"/>
                <a:cs typeface="+mj-cs"/>
              </a:rPr>
              <a:t>от греческих слов </a:t>
            </a:r>
          </a:p>
          <a:p>
            <a:pPr algn="ctr">
              <a:defRPr/>
            </a:pPr>
            <a:r>
              <a:rPr lang="ru-RU" sz="2800" b="1" i="1" u="sng" kern="0" dirty="0">
                <a:solidFill>
                  <a:srgbClr val="C00000"/>
                </a:solidFill>
                <a:latin typeface="+mn-lt"/>
                <a:ea typeface="+mj-ea"/>
                <a:cs typeface="+mj-cs"/>
              </a:rPr>
              <a:t>фото</a:t>
            </a:r>
            <a:r>
              <a:rPr lang="ru-RU" sz="2800" b="1" i="1" kern="0" dirty="0">
                <a:solidFill>
                  <a:srgbClr val="C00000"/>
                </a:solidFill>
                <a:latin typeface="+mn-lt"/>
                <a:ea typeface="+mj-ea"/>
                <a:cs typeface="+mj-cs"/>
              </a:rPr>
              <a:t> – свет </a:t>
            </a:r>
            <a:r>
              <a:rPr lang="ru-RU" sz="2800" b="1" i="1" kern="0" dirty="0">
                <a:solidFill>
                  <a:srgbClr val="660066"/>
                </a:solidFill>
                <a:latin typeface="+mn-lt"/>
                <a:ea typeface="+mj-ea"/>
                <a:cs typeface="+mj-cs"/>
              </a:rPr>
              <a:t>и </a:t>
            </a:r>
            <a:r>
              <a:rPr lang="ru-RU" sz="2800" b="1" i="1" u="sng" kern="0" dirty="0">
                <a:solidFill>
                  <a:srgbClr val="C00000"/>
                </a:solidFill>
                <a:latin typeface="+mn-lt"/>
                <a:ea typeface="+mj-ea"/>
                <a:cs typeface="+mj-cs"/>
              </a:rPr>
              <a:t>графо</a:t>
            </a:r>
            <a:r>
              <a:rPr lang="ru-RU" sz="2800" b="1" i="1" kern="0" dirty="0">
                <a:solidFill>
                  <a:srgbClr val="C00000"/>
                </a:solidFill>
                <a:latin typeface="+mn-lt"/>
                <a:ea typeface="+mj-ea"/>
                <a:cs typeface="+mj-cs"/>
              </a:rPr>
              <a:t> – пишу</a:t>
            </a:r>
            <a:r>
              <a:rPr lang="ru-RU" sz="2800" b="1" i="1" kern="0" dirty="0">
                <a:solidFill>
                  <a:srgbClr val="660066"/>
                </a:solidFill>
                <a:latin typeface="+mn-lt"/>
                <a:ea typeface="+mj-ea"/>
                <a:cs typeface="+mj-cs"/>
              </a:rPr>
              <a:t>. </a:t>
            </a:r>
          </a:p>
          <a:p>
            <a:pPr algn="ctr">
              <a:defRPr/>
            </a:pPr>
            <a:endParaRPr lang="ru-RU" sz="2800" b="1" i="1" kern="0" dirty="0">
              <a:solidFill>
                <a:srgbClr val="660066"/>
              </a:solidFill>
              <a:latin typeface="+mn-lt"/>
              <a:ea typeface="+mj-ea"/>
              <a:cs typeface="+mj-cs"/>
            </a:endParaRPr>
          </a:p>
          <a:p>
            <a:pPr algn="ctr">
              <a:defRPr/>
            </a:pPr>
            <a:r>
              <a:rPr lang="ru-RU" sz="2800" b="1" i="1" kern="0" dirty="0">
                <a:solidFill>
                  <a:srgbClr val="660066"/>
                </a:solidFill>
                <a:latin typeface="+mn-lt"/>
                <a:ea typeface="+mj-ea"/>
                <a:cs typeface="+mj-cs"/>
              </a:rPr>
              <a:t>Таким образом, фотография в переводе на </a:t>
            </a:r>
            <a:r>
              <a:rPr lang="ru-RU" sz="2800" b="1" i="1" kern="0" dirty="0">
                <a:solidFill>
                  <a:srgbClr val="660066"/>
                </a:solidFill>
                <a:latin typeface="+mn-lt"/>
                <a:ea typeface="+mj-ea"/>
                <a:cs typeface="+mj-cs"/>
              </a:rPr>
              <a:t> русский </a:t>
            </a:r>
            <a:r>
              <a:rPr lang="ru-RU" sz="2800" b="1" i="1" kern="0" dirty="0">
                <a:solidFill>
                  <a:srgbClr val="660066"/>
                </a:solidFill>
                <a:latin typeface="+mn-lt"/>
                <a:ea typeface="+mj-ea"/>
                <a:cs typeface="+mj-cs"/>
              </a:rPr>
              <a:t>язык дословно означает </a:t>
            </a:r>
            <a:r>
              <a:rPr lang="ru-RU" sz="2800" b="1" i="1" kern="0" dirty="0">
                <a:solidFill>
                  <a:srgbClr val="C00000"/>
                </a:solidFill>
                <a:latin typeface="+mn-lt"/>
                <a:ea typeface="+mj-ea"/>
                <a:cs typeface="+mj-cs"/>
              </a:rPr>
              <a:t>светопись</a:t>
            </a:r>
            <a:r>
              <a:rPr lang="ru-RU" sz="2800" b="1" i="1" kern="0" dirty="0">
                <a:solidFill>
                  <a:srgbClr val="C00000"/>
                </a:solidFill>
                <a:latin typeface="+mn-lt"/>
                <a:ea typeface="+mj-ea"/>
                <a:cs typeface="+mj-cs"/>
              </a:rPr>
              <a:t>.</a:t>
            </a:r>
          </a:p>
          <a:p>
            <a:pPr algn="ctr">
              <a:defRPr/>
            </a:pPr>
            <a:r>
              <a:rPr lang="ru-RU" sz="2800" b="1" i="1" kern="0" dirty="0">
                <a:solidFill>
                  <a:srgbClr val="660066"/>
                </a:solidFill>
                <a:latin typeface="+mn-lt"/>
                <a:ea typeface="+mj-ea"/>
                <a:cs typeface="+mj-cs"/>
              </a:rPr>
              <a:t> В </a:t>
            </a:r>
            <a:r>
              <a:rPr lang="ru-RU" sz="2800" b="1" i="1" kern="0" dirty="0">
                <a:solidFill>
                  <a:srgbClr val="660066"/>
                </a:solidFill>
                <a:latin typeface="+mn-lt"/>
                <a:ea typeface="+mj-ea"/>
                <a:cs typeface="+mj-cs"/>
              </a:rPr>
              <a:t>современном </a:t>
            </a:r>
            <a:r>
              <a:rPr lang="ru-RU" sz="2800" b="1" i="1" kern="0" dirty="0">
                <a:solidFill>
                  <a:srgbClr val="660066"/>
                </a:solidFill>
                <a:latin typeface="+mn-lt"/>
                <a:ea typeface="+mj-ea"/>
                <a:cs typeface="+mj-cs"/>
              </a:rPr>
              <a:t> широком </a:t>
            </a:r>
            <a:r>
              <a:rPr lang="ru-RU" sz="2800" b="1" i="1" kern="0" dirty="0">
                <a:solidFill>
                  <a:srgbClr val="660066"/>
                </a:solidFill>
                <a:latin typeface="+mn-lt"/>
                <a:ea typeface="+mj-ea"/>
                <a:cs typeface="+mj-cs"/>
              </a:rPr>
              <a:t>смысле фотография – </a:t>
            </a:r>
            <a:r>
              <a:rPr lang="ru-RU" sz="2800" b="1" i="1" kern="0" dirty="0">
                <a:solidFill>
                  <a:srgbClr val="660066"/>
                </a:solidFill>
                <a:latin typeface="+mn-lt"/>
                <a:ea typeface="+mj-ea"/>
                <a:cs typeface="+mj-cs"/>
              </a:rPr>
              <a:t> это </a:t>
            </a:r>
            <a:r>
              <a:rPr lang="ru-RU" sz="2800" b="1" i="1" kern="0" dirty="0">
                <a:solidFill>
                  <a:srgbClr val="660066"/>
                </a:solidFill>
                <a:latin typeface="+mn-lt"/>
                <a:ea typeface="+mj-ea"/>
                <a:cs typeface="+mj-cs"/>
              </a:rPr>
              <a:t>регистрация изображения на </a:t>
            </a:r>
            <a:r>
              <a:rPr lang="ru-RU" sz="2800" b="1" i="1" kern="0" dirty="0">
                <a:solidFill>
                  <a:srgbClr val="660066"/>
                </a:solidFill>
                <a:latin typeface="+mn-lt"/>
                <a:ea typeface="+mj-ea"/>
                <a:cs typeface="+mj-cs"/>
              </a:rPr>
              <a:t> специальном материале (бумаге, пленке, пластинке).</a:t>
            </a:r>
            <a:endParaRPr lang="ru-RU" sz="2800" b="1" i="1" kern="0" dirty="0">
              <a:solidFill>
                <a:srgbClr val="660066"/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714375" y="285750"/>
            <a:ext cx="7772400" cy="1470025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ru-RU" sz="4400" b="1" kern="0" dirty="0">
                <a:solidFill>
                  <a:srgbClr val="660066"/>
                </a:solidFill>
                <a:latin typeface="Times New Roman" pitchFamily="18" charset="0"/>
                <a:ea typeface="+mj-ea"/>
                <a:cs typeface="+mj-cs"/>
              </a:rPr>
              <a:t>История фотографии</a:t>
            </a:r>
            <a:endParaRPr lang="ru-RU" sz="4400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r>
              <a:rPr lang="ru-RU" sz="6000" b="1" smtClean="0">
                <a:solidFill>
                  <a:srgbClr val="660066"/>
                </a:solidFill>
                <a:latin typeface="Times New Roman" pitchFamily="18" charset="0"/>
              </a:rPr>
              <a:t>Х век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445125"/>
            <a:ext cx="8229600" cy="681038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ru-RU" sz="2800" smtClean="0">
                <a:solidFill>
                  <a:srgbClr val="660066"/>
                </a:solidFill>
                <a:latin typeface="Times New Roman" pitchFamily="18" charset="0"/>
              </a:rPr>
              <a:t>     Самую первую камеру-обскуру создал арабский физик и математик Альхазен</a:t>
            </a:r>
          </a:p>
        </p:txBody>
      </p:sp>
      <p:pic>
        <p:nvPicPr>
          <p:cNvPr id="3076" name="Picture 5" descr="cam-obscur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613" y="1196975"/>
            <a:ext cx="5340350" cy="401796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7030A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r>
              <a:rPr lang="ru-RU" sz="6000" b="1" smtClean="0">
                <a:solidFill>
                  <a:srgbClr val="660066"/>
                </a:solidFill>
              </a:rPr>
              <a:t>1769 год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589588"/>
            <a:ext cx="8362950" cy="576262"/>
          </a:xfrm>
        </p:spPr>
        <p:txBody>
          <a:bodyPr/>
          <a:lstStyle/>
          <a:p>
            <a:pPr algn="ctr">
              <a:lnSpc>
                <a:spcPct val="80000"/>
              </a:lnSpc>
              <a:buFontTx/>
              <a:buNone/>
            </a:pPr>
            <a:r>
              <a:rPr lang="ru-RU" sz="2800" smtClean="0">
                <a:solidFill>
                  <a:srgbClr val="660066"/>
                </a:solidFill>
              </a:rPr>
              <a:t>Камера – обскура:  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ru-RU" sz="2800" smtClean="0">
                <a:solidFill>
                  <a:srgbClr val="660066"/>
                </a:solidFill>
              </a:rPr>
              <a:t>светонепроницаемый ящик с зеркалом</a:t>
            </a:r>
            <a:r>
              <a:rPr lang="ru-RU" sz="2800" smtClean="0"/>
              <a:t>.</a:t>
            </a:r>
          </a:p>
        </p:txBody>
      </p:sp>
      <p:pic>
        <p:nvPicPr>
          <p:cNvPr id="4100" name="Picture 4" descr="cam-obscur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2275" y="1196975"/>
            <a:ext cx="5903913" cy="417353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7030A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0"/>
            <a:ext cx="8229600" cy="1143000"/>
          </a:xfrm>
        </p:spPr>
        <p:txBody>
          <a:bodyPr/>
          <a:lstStyle/>
          <a:p>
            <a:r>
              <a:rPr lang="ru-RU" sz="6000" b="1" smtClean="0">
                <a:solidFill>
                  <a:srgbClr val="660066"/>
                </a:solidFill>
              </a:rPr>
              <a:t>1727 год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313" y="2286000"/>
            <a:ext cx="4249737" cy="3633788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smtClean="0"/>
              <a:t>   </a:t>
            </a:r>
            <a:r>
              <a:rPr lang="ru-RU" sz="2800" smtClean="0">
                <a:solidFill>
                  <a:srgbClr val="660066"/>
                </a:solidFill>
              </a:rPr>
              <a:t>Иоганн Шульц внедрил в процесс фотографирования соли серебра, реагирующие на свет. </a:t>
            </a:r>
          </a:p>
        </p:txBody>
      </p:sp>
      <p:pic>
        <p:nvPicPr>
          <p:cNvPr id="5124" name="Picture 4" descr="CH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463" y="1484313"/>
            <a:ext cx="3490912" cy="453707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7030A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0"/>
            <a:ext cx="8229600" cy="1143000"/>
          </a:xfrm>
        </p:spPr>
        <p:txBody>
          <a:bodyPr/>
          <a:lstStyle/>
          <a:p>
            <a:r>
              <a:rPr lang="ru-RU" sz="6000" b="1" smtClean="0">
                <a:solidFill>
                  <a:srgbClr val="660066"/>
                </a:solidFill>
              </a:rPr>
              <a:t>1826 год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5013325"/>
            <a:ext cx="2674937" cy="825500"/>
          </a:xfrm>
        </p:spPr>
        <p:txBody>
          <a:bodyPr/>
          <a:lstStyle/>
          <a:p>
            <a:pPr>
              <a:buFontTx/>
              <a:buNone/>
            </a:pPr>
            <a:r>
              <a:rPr lang="ru-RU" sz="2400" smtClean="0">
                <a:solidFill>
                  <a:srgbClr val="660066"/>
                </a:solidFill>
              </a:rPr>
              <a:t>Жозеф Нисефор Ньепс</a:t>
            </a:r>
          </a:p>
        </p:txBody>
      </p:sp>
      <p:pic>
        <p:nvPicPr>
          <p:cNvPr id="6148" name="Picture 4" descr="1619_63v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288" y="1268413"/>
            <a:ext cx="2703512" cy="356076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7030A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6149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35375" y="1233488"/>
            <a:ext cx="4968875" cy="359568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7030A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6150" name="Rectangle 9"/>
          <p:cNvSpPr>
            <a:spLocks noChangeArrowheads="1"/>
          </p:cNvSpPr>
          <p:nvPr/>
        </p:nvSpPr>
        <p:spPr bwMode="auto">
          <a:xfrm>
            <a:off x="3571875" y="5041900"/>
            <a:ext cx="5214938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2400">
                <a:solidFill>
                  <a:srgbClr val="660066"/>
                </a:solidFill>
              </a:rPr>
              <a:t>Первый в мире гелиографический снимок Ньепса, сделанный с натуры в 1826 году.</a:t>
            </a:r>
          </a:p>
          <a:p>
            <a:pPr algn="just"/>
            <a:r>
              <a:rPr lang="ru-RU" sz="2400">
                <a:solidFill>
                  <a:srgbClr val="660066"/>
                </a:solidFill>
              </a:rPr>
              <a:t>Вид из окна его мастерской.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0"/>
            <a:ext cx="8229600" cy="1143000"/>
          </a:xfrm>
        </p:spPr>
        <p:txBody>
          <a:bodyPr/>
          <a:lstStyle/>
          <a:p>
            <a:r>
              <a:rPr lang="ru-RU" sz="6000" b="1" smtClean="0">
                <a:solidFill>
                  <a:srgbClr val="660066"/>
                </a:solidFill>
              </a:rPr>
              <a:t>1835 год 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5373688"/>
            <a:ext cx="8893175" cy="752475"/>
          </a:xfrm>
        </p:spPr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ru-RU" sz="2800" smtClean="0">
                <a:solidFill>
                  <a:srgbClr val="660066"/>
                </a:solidFill>
              </a:rPr>
              <a:t>Уильям Генри Фокс Тальбот изобрел способ получения негативного фотографического изображения</a:t>
            </a: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3781425" y="324643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3781425" y="324643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pic>
        <p:nvPicPr>
          <p:cNvPr id="7174" name="Picture 4" descr="talbot_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750" y="1268413"/>
            <a:ext cx="3311525" cy="385603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7030A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7175" name="Picture 4" descr="talbot-pictur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11638" y="1268413"/>
            <a:ext cx="4676775" cy="388937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7030A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0"/>
            <a:ext cx="8229600" cy="1143000"/>
          </a:xfrm>
        </p:spPr>
        <p:txBody>
          <a:bodyPr/>
          <a:lstStyle/>
          <a:p>
            <a:r>
              <a:rPr lang="ru-RU" sz="6000" b="1" smtClean="0">
                <a:solidFill>
                  <a:srgbClr val="660066"/>
                </a:solidFill>
              </a:rPr>
              <a:t>1839 год   Россия</a:t>
            </a:r>
          </a:p>
        </p:txBody>
      </p:sp>
      <p:pic>
        <p:nvPicPr>
          <p:cNvPr id="8195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8313" y="1557338"/>
            <a:ext cx="2957512" cy="352901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7030A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8196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08400" y="1557338"/>
            <a:ext cx="5111750" cy="347662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7030A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8197" name="Прямоугольник 4"/>
          <p:cNvSpPr>
            <a:spLocks noChangeArrowheads="1"/>
          </p:cNvSpPr>
          <p:nvPr>
            <p:ph type="body" idx="1"/>
          </p:nvPr>
        </p:nvSpPr>
        <p:spPr>
          <a:xfrm>
            <a:off x="395288" y="5300663"/>
            <a:ext cx="3097212" cy="752475"/>
          </a:xfrm>
          <a:noFill/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ru-RU" sz="2400" smtClean="0">
                <a:solidFill>
                  <a:srgbClr val="660066"/>
                </a:solidFill>
              </a:rPr>
              <a:t>Юлий Федорович Фрицше</a:t>
            </a:r>
          </a:p>
        </p:txBody>
      </p:sp>
      <p:sp>
        <p:nvSpPr>
          <p:cNvPr id="8198" name="Rectangle 7"/>
          <p:cNvSpPr>
            <a:spLocks noChangeArrowheads="1"/>
          </p:cNvSpPr>
          <p:nvPr/>
        </p:nvSpPr>
        <p:spPr bwMode="auto">
          <a:xfrm>
            <a:off x="3635375" y="5157788"/>
            <a:ext cx="5329238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solidFill>
                  <a:srgbClr val="660066"/>
                </a:solidFill>
              </a:rPr>
              <a:t>Фотограммы листьев растений, выполненные по способу Тальбота</a:t>
            </a:r>
            <a:r>
              <a:rPr lang="ru-RU" sz="240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363</TotalTime>
  <Words>142</Words>
  <Application>Microsoft Office PowerPoint</Application>
  <PresentationFormat>Экран (4:3)</PresentationFormat>
  <Paragraphs>23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Оформление по умолчанию</vt:lpstr>
      <vt:lpstr>Слайд 1</vt:lpstr>
      <vt:lpstr>Х век</vt:lpstr>
      <vt:lpstr>1769 год</vt:lpstr>
      <vt:lpstr>1727 год</vt:lpstr>
      <vt:lpstr>1826 год</vt:lpstr>
      <vt:lpstr>1835 год </vt:lpstr>
      <vt:lpstr>1839 год   Россия</vt:lpstr>
    </vt:vector>
  </TitlesOfParts>
  <Company>Организация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Customer</dc:creator>
  <cp:lastModifiedBy>re</cp:lastModifiedBy>
  <cp:revision>16</cp:revision>
  <dcterms:created xsi:type="dcterms:W3CDTF">2008-10-10T12:18:50Z</dcterms:created>
  <dcterms:modified xsi:type="dcterms:W3CDTF">2013-04-20T05:45:59Z</dcterms:modified>
</cp:coreProperties>
</file>