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59920-A030-48B9-A975-8A5D4C31313E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C7FE8-D6E8-4C33-8C9A-4C56A0C76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32718-8CFF-4F81-86B6-FE8C98A97832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222AB-F27D-4DE0-946E-DBCC75E02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1311-549A-4261-9B78-DC76BAFBDFE9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56C5A-E3AF-47A7-A108-DBE463547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A111C-C5DD-4531-9015-0022776B96CE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46068-EB9C-4BB9-BC06-E286CE976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699D0-6569-4581-8435-E518338B9C5E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F251-4B36-47F7-B53E-26E8D3564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35D77-28F3-4A73-AA96-CA800F48FB4C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7B641-5D26-46F8-9906-88D8F3EA2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F01ED-8B1B-478F-BC4F-76479B0D2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69F58-3862-4C59-BE53-569B1F1FE8A7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06E8A-F2BA-47F4-9783-341C74AF16DA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23F65-53D3-4E91-A90B-3DF38CA8A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D0FFE-737B-4C74-A85A-6FAB97EF3D93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A2862-212E-422E-80E2-060343118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9A32B-6AFD-4BE6-8662-8BD30CCEF632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308DE-FFAD-4AFB-8F2E-3288585F9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5DB7A-B2E5-4566-A9FE-5E695EBD067B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77DED-BA7B-4ADE-AE83-D639DA7E6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5F571CE-0704-4DF5-84EC-02A144A5A872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4C98DEE-08BE-463B-B814-EF21D7957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8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hyperlink" Target="../../&#1055;&#1088;&#1077;&#1079;&#1077;&#1085;&#1090;&#1072;&#1094;&#1080;&#1103;%20&#1082;%20&#1080;&#1075;&#1088;&#1077;/&#1047;&#1040;&#1043;&#1051;&#1040;&#1042;&#1053;&#1040;&#1071;.%20&#1055;&#1077;&#1088;&#1074;&#1099;&#1077;%20&#1056;&#1086;&#1084;&#1072;&#1085;&#1086;&#1074;&#1099;%20_%206.%20&#1040;&#1091;&#1082;&#1094;&#1080;&#1086;&#1085;.pptx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26" Type="http://schemas.openxmlformats.org/officeDocument/2006/relationships/image" Target="../media/image29.png"/><Relationship Id="rId3" Type="http://schemas.openxmlformats.org/officeDocument/2006/relationships/hyperlink" Target="../../&#1055;&#1088;&#1077;&#1079;&#1077;&#1085;&#1090;&#1072;&#1094;&#1080;&#1103;%20&#1082;%20&#1080;&#1075;&#1088;&#1077;/&#1047;&#1040;&#1051;%202.%20&#1043;&#1072;&#1083;&#1077;&#1088;&#1077;&#1103;%20&#1087;&#1086;&#1088;&#1090;&#1088;&#1077;&#1090;&#1086;&#1074;.pptx" TargetMode="External"/><Relationship Id="rId21" Type="http://schemas.openxmlformats.org/officeDocument/2006/relationships/slide" Target="slide6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slide" Target="slide4.xml"/><Relationship Id="rId25" Type="http://schemas.openxmlformats.org/officeDocument/2006/relationships/slide" Target="slide8.xml"/><Relationship Id="rId2" Type="http://schemas.openxmlformats.org/officeDocument/2006/relationships/image" Target="../media/image12.png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28.png"/><Relationship Id="rId5" Type="http://schemas.openxmlformats.org/officeDocument/2006/relationships/image" Target="../media/image14.png"/><Relationship Id="rId15" Type="http://schemas.openxmlformats.org/officeDocument/2006/relationships/slide" Target="slide3.xml"/><Relationship Id="rId23" Type="http://schemas.openxmlformats.org/officeDocument/2006/relationships/slide" Target="slide7.xml"/><Relationship Id="rId28" Type="http://schemas.openxmlformats.org/officeDocument/2006/relationships/image" Target="../media/image30.png"/><Relationship Id="rId10" Type="http://schemas.openxmlformats.org/officeDocument/2006/relationships/image" Target="../media/image19.png"/><Relationship Id="rId19" Type="http://schemas.openxmlformats.org/officeDocument/2006/relationships/slide" Target="slide5.xml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27.png"/><Relationship Id="rId27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3550" y="1547813"/>
            <a:ext cx="8315325" cy="2017712"/>
          </a:xfrm>
        </p:spPr>
      </p:pic>
      <p:pic>
        <p:nvPicPr>
          <p:cNvPr id="3074" name="Picture 2" descr="C:\Documents and Settings\Admin\Рабочий стол\ПЕРВЫЕ РОМАНОВЫ _ Историческая игра 2013\ИЛЛ. _ ИГРА 2012 - 2013. ПЕРВЫЕ РОМАНОВЫ\Внешняя политика\НИ Богдан Хмельницкий 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7700" y="103188"/>
            <a:ext cx="2932113" cy="2620962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ПЕРВЫЕ РОМАНОВЫ _ Историческая игра 2013\ИЛЛ. _ ИГРА 2012 - 2013. ПЕРВЫЕ РОМАНОВЫ\Алексей Михайлович Романов\Алексей Михайлович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175" y="103188"/>
            <a:ext cx="2090738" cy="2487612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ПЕРВЫЕ РОМАНОВЫ _ Историческая игра 2013\ИЛЛ. _ ИГРА 2012 - 2013. ПЕРВЫЕ РОМАНОВЫ\Освоение Сибири\Ермак _ _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1150" y="3413125"/>
            <a:ext cx="2578100" cy="3268663"/>
          </a:xfrm>
          <a:prstGeom prst="rect">
            <a:avLst/>
          </a:prstGeom>
          <a:noFill/>
        </p:spPr>
      </p:pic>
      <p:pic>
        <p:nvPicPr>
          <p:cNvPr id="3078" name="Picture 6" descr="C:\Documents and Settings\Admin\Рабочий стол\ПЕРВЫЕ РОМАНОВЫ _ Историческая игра 2013\ИЛЛ. _ ИГРА 2012 - 2013. ПЕРВЫЕ РОМАНОВЫ\Земский Собор 1613 г. Устный журнал\д.пожарский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64350" y="103188"/>
            <a:ext cx="1828800" cy="2506662"/>
          </a:xfrm>
          <a:prstGeom prst="rect">
            <a:avLst/>
          </a:prstGeom>
          <a:noFill/>
        </p:spPr>
      </p:pic>
      <p:pic>
        <p:nvPicPr>
          <p:cNvPr id="3079" name="Picture 7" descr="C:\Documents and Settings\Admin\Рабочий стол\ПЕРВЫЕ РОМАНОВЫ _ Историческая игра 2013\ИЛЛ. _ ИГРА 2012 - 2013. ПЕРВЫЕ РОМАНОВЫ\Земский Собор 1613 г. Устный журнал\Инокиня Марфа, в миру Ксения Ивановна Романова (до замужества Шестова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50013" y="3413125"/>
            <a:ext cx="2528887" cy="3268663"/>
          </a:xfrm>
          <a:prstGeom prst="rect">
            <a:avLst/>
          </a:prstGeom>
          <a:noFill/>
        </p:spPr>
      </p:pic>
      <p:pic>
        <p:nvPicPr>
          <p:cNvPr id="3080" name="Picture 8" descr="C:\Documents and Settings\Admin\Рабочий стол\ПЕРВЫЕ РОМАНОВЫ _ Историческая игра 2013\ИЛЛ. _ ИГРА 2012 - 2013. ПЕРВЫЕ РОМАНОВЫ\Земский Собор 1613 г. Устный журнал\кузьма минин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33750" y="3633788"/>
            <a:ext cx="2586038" cy="2833687"/>
          </a:xfrm>
          <a:prstGeom prst="rect">
            <a:avLst/>
          </a:prstGeom>
          <a:noFill/>
        </p:spPr>
      </p:pic>
      <p:grpSp>
        <p:nvGrpSpPr>
          <p:cNvPr id="10" name="Скругленный прямоугольник 9"/>
          <p:cNvGrpSpPr>
            <a:grpSpLocks/>
          </p:cNvGrpSpPr>
          <p:nvPr/>
        </p:nvGrpSpPr>
        <p:grpSpPr bwMode="auto">
          <a:xfrm>
            <a:off x="8455025" y="6529388"/>
            <a:ext cx="798513" cy="438150"/>
            <a:chOff x="5326" y="4113"/>
            <a:chExt cx="503" cy="276"/>
          </a:xfrm>
        </p:grpSpPr>
        <p:pic>
          <p:nvPicPr>
            <p:cNvPr id="13321" name="Скругленный прямоугольник 9">
              <a:hlinkClick r:id="rId9" action="ppaction://hlinkpres?slideindex=2&amp;slidetitle="/>
            </p:cNvPr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326" y="4113"/>
              <a:ext cx="503" cy="276"/>
            </a:xfrm>
            <a:prstGeom prst="rect">
              <a:avLst/>
            </a:prstGeom>
            <a:noFill/>
          </p:spPr>
        </p:pic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5407" y="4192"/>
              <a:ext cx="346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ЕРВЫЕ РОМАНОВЫ _ Историческая игра 2013\ИЛЛ. _ ИГРА 2012 - 2013. ПЕРВЫЕ РОМАНОВЫ\Алексей Михайлович Романов\Портрет Алексея Михайловича Романова, конец XVIII - начало XIX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92075"/>
            <a:ext cx="2755900" cy="3303588"/>
          </a:xfrm>
          <a:prstGeom prst="rect">
            <a:avLst/>
          </a:prstGeom>
          <a:noFill/>
        </p:spPr>
      </p:pic>
      <p:grpSp>
        <p:nvGrpSpPr>
          <p:cNvPr id="3" name="Прямоугольник 2"/>
          <p:cNvGrpSpPr>
            <a:grpSpLocks/>
          </p:cNvGrpSpPr>
          <p:nvPr/>
        </p:nvGrpSpPr>
        <p:grpSpPr bwMode="auto">
          <a:xfrm>
            <a:off x="2084388" y="60325"/>
            <a:ext cx="701675" cy="744538"/>
            <a:chOff x="1313" y="38"/>
            <a:chExt cx="442" cy="469"/>
          </a:xfrm>
        </p:grpSpPr>
        <p:pic>
          <p:nvPicPr>
            <p:cNvPr id="14338" name="Прямоугольник 2">
              <a:hlinkClick r:id="rId3" action="ppaction://hlinkpres?slideindex=1&amp;slidetitle="/>
            </p:cNvPr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13" y="38"/>
              <a:ext cx="442" cy="469"/>
            </a:xfrm>
            <a:prstGeom prst="rect">
              <a:avLst/>
            </a:prstGeom>
            <a:noFill/>
          </p:spPr>
        </p:pic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1383" y="119"/>
              <a:ext cx="304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solidFill>
                    <a:srgbClr val="000000"/>
                  </a:solidFill>
                  <a:latin typeface="Constantia" pitchFamily="18" charset="0"/>
                </a:rPr>
                <a:t>1</a:t>
              </a:r>
            </a:p>
          </p:txBody>
        </p:sp>
      </p:grpSp>
      <p:pic>
        <p:nvPicPr>
          <p:cNvPr id="1027" name="Picture 3" descr="C:\Documents and Settings\Admin\Рабочий стол\ПЕРВЫЕ РОМАНОВЫ _ Историческая игра 2013\ИЛЛ. _ ИГРА 2012 - 2013. ПЕРВЫЕ РОМАНОВЫ\Ордин-Нащокин\Неизвестный - Воевода А.Н.Ордын-Нащокин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57538" y="92075"/>
            <a:ext cx="2524125" cy="3108325"/>
          </a:xfrm>
          <a:prstGeom prst="rect">
            <a:avLst/>
          </a:prstGeom>
          <a:noFill/>
        </p:spPr>
      </p:pic>
      <p:grpSp>
        <p:nvGrpSpPr>
          <p:cNvPr id="5" name="Прямоугольник 4"/>
          <p:cNvGrpSpPr>
            <a:grpSpLocks/>
          </p:cNvGrpSpPr>
          <p:nvPr/>
        </p:nvGrpSpPr>
        <p:grpSpPr bwMode="auto">
          <a:xfrm>
            <a:off x="4956175" y="60325"/>
            <a:ext cx="719138" cy="744538"/>
            <a:chOff x="3122" y="38"/>
            <a:chExt cx="453" cy="469"/>
          </a:xfrm>
        </p:grpSpPr>
        <p:pic>
          <p:nvPicPr>
            <p:cNvPr id="14342" name="Прямоугольник 4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22" y="38"/>
              <a:ext cx="453" cy="469"/>
            </a:xfrm>
            <a:prstGeom prst="rect">
              <a:avLst/>
            </a:prstGeom>
            <a:noFill/>
          </p:spPr>
        </p:pic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3198" y="119"/>
              <a:ext cx="303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solidFill>
                    <a:srgbClr val="000000"/>
                  </a:solidFill>
                  <a:latin typeface="Constantia" pitchFamily="18" charset="0"/>
                </a:rPr>
                <a:t>2</a:t>
              </a:r>
            </a:p>
          </p:txBody>
        </p:sp>
      </p:grpSp>
      <p:pic>
        <p:nvPicPr>
          <p:cNvPr id="1028" name="Picture 4" descr="C:\Documents and Settings\Admin\Рабочий стол\ПЕРВЫЕ РОМАНОВЫ _ Историческая игра 2013\ИЛЛ. _ ИГРА 2012 - 2013. ПЕРВЫЕ РОМАНОВЫ\Социальные протесты\Степан Разин\Разин Степан (гравюра, Фюрст) _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67413" y="92075"/>
            <a:ext cx="3024187" cy="3065463"/>
          </a:xfrm>
          <a:prstGeom prst="rect">
            <a:avLst/>
          </a:prstGeom>
          <a:noFill/>
        </p:spPr>
      </p:pic>
      <p:grpSp>
        <p:nvGrpSpPr>
          <p:cNvPr id="7" name="Прямоугольник 6"/>
          <p:cNvGrpSpPr>
            <a:grpSpLocks/>
          </p:cNvGrpSpPr>
          <p:nvPr/>
        </p:nvGrpSpPr>
        <p:grpSpPr bwMode="auto">
          <a:xfrm>
            <a:off x="8272463" y="60325"/>
            <a:ext cx="712787" cy="744538"/>
            <a:chOff x="5211" y="38"/>
            <a:chExt cx="449" cy="469"/>
          </a:xfrm>
        </p:grpSpPr>
        <p:pic>
          <p:nvPicPr>
            <p:cNvPr id="14346" name="Прямоугольник 6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211" y="38"/>
              <a:ext cx="449" cy="469"/>
            </a:xfrm>
            <a:prstGeom prst="rect">
              <a:avLst/>
            </a:prstGeom>
            <a:noFill/>
          </p:spPr>
        </p:pic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5284" y="119"/>
              <a:ext cx="304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solidFill>
                    <a:srgbClr val="000000"/>
                  </a:solidFill>
                  <a:latin typeface="Constantia" pitchFamily="18" charset="0"/>
                </a:rPr>
                <a:t>3</a:t>
              </a:r>
            </a:p>
          </p:txBody>
        </p:sp>
      </p:grpSp>
      <p:pic>
        <p:nvPicPr>
          <p:cNvPr id="1030" name="Picture 6" descr="C:\Documents and Settings\Admin\Рабочий стол\ПЕРВЫЕ РОМАНОВЫ _ Историческая игра 2013\ИЛЛ. _ ИГРА 2012 - 2013. ПЕРВЫЕ РОМАНОВЫ\Церковный раскол\Патриарх Никон\Патриарх Никон - портрет.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0563" y="3333750"/>
            <a:ext cx="2463800" cy="3414713"/>
          </a:xfrm>
          <a:prstGeom prst="rect">
            <a:avLst/>
          </a:prstGeom>
          <a:noFill/>
        </p:spPr>
      </p:pic>
      <p:grpSp>
        <p:nvGrpSpPr>
          <p:cNvPr id="12" name="Прямоугольник 11"/>
          <p:cNvGrpSpPr>
            <a:grpSpLocks/>
          </p:cNvGrpSpPr>
          <p:nvPr/>
        </p:nvGrpSpPr>
        <p:grpSpPr bwMode="auto">
          <a:xfrm>
            <a:off x="3236913" y="3322638"/>
            <a:ext cx="725487" cy="792162"/>
            <a:chOff x="2039" y="2093"/>
            <a:chExt cx="457" cy="499"/>
          </a:xfrm>
        </p:grpSpPr>
        <p:pic>
          <p:nvPicPr>
            <p:cNvPr id="14350" name="Прямоугольник 11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039" y="2093"/>
              <a:ext cx="457" cy="499"/>
            </a:xfrm>
            <a:prstGeom prst="rect">
              <a:avLst/>
            </a:prstGeom>
            <a:noFill/>
          </p:spPr>
        </p:pic>
        <p:sp>
          <p:nvSpPr>
            <p:cNvPr id="14351" name="Text Box 15"/>
            <p:cNvSpPr txBox="1">
              <a:spLocks noChangeArrowheads="1"/>
            </p:cNvSpPr>
            <p:nvPr/>
          </p:nvSpPr>
          <p:spPr bwMode="auto">
            <a:xfrm>
              <a:off x="2109" y="2160"/>
              <a:ext cx="317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solidFill>
                    <a:srgbClr val="000000"/>
                  </a:solidFill>
                  <a:latin typeface="Constantia" pitchFamily="18" charset="0"/>
                </a:rPr>
                <a:t>5</a:t>
              </a:r>
            </a:p>
          </p:txBody>
        </p:sp>
      </p:grpSp>
      <p:pic>
        <p:nvPicPr>
          <p:cNvPr id="1031" name="Picture 7" descr="C:\Documents and Settings\Admin\Рабочий стол\ПЕРВЫЕ РОМАНОВЫ _ Историческая игра 2013\ИЛЛ. _ ИГРА 2012 - 2013. ПЕРВЫЕ РОМАНОВЫ\Внешняя политика\Богдан Хмельницкий Художник С.Землюков.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40438" y="3260725"/>
            <a:ext cx="2974975" cy="3554413"/>
          </a:xfrm>
          <a:prstGeom prst="rect">
            <a:avLst/>
          </a:prstGeom>
          <a:noFill/>
        </p:spPr>
      </p:pic>
      <p:grpSp>
        <p:nvGrpSpPr>
          <p:cNvPr id="14" name="Прямоугольник 13"/>
          <p:cNvGrpSpPr>
            <a:grpSpLocks/>
          </p:cNvGrpSpPr>
          <p:nvPr/>
        </p:nvGrpSpPr>
        <p:grpSpPr bwMode="auto">
          <a:xfrm>
            <a:off x="6040438" y="3230563"/>
            <a:ext cx="738187" cy="738187"/>
            <a:chOff x="3805" y="2035"/>
            <a:chExt cx="465" cy="465"/>
          </a:xfrm>
        </p:grpSpPr>
        <p:pic>
          <p:nvPicPr>
            <p:cNvPr id="14354" name="Прямоугольник 13"/>
            <p:cNvPicPr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805" y="2035"/>
              <a:ext cx="465" cy="465"/>
            </a:xfrm>
            <a:prstGeom prst="rect">
              <a:avLst/>
            </a:prstGeom>
            <a:noFill/>
          </p:spPr>
        </p:pic>
        <p:sp>
          <p:nvSpPr>
            <p:cNvPr id="14355" name="Text Box 19"/>
            <p:cNvSpPr txBox="1">
              <a:spLocks noChangeArrowheads="1"/>
            </p:cNvSpPr>
            <p:nvPr/>
          </p:nvSpPr>
          <p:spPr bwMode="auto">
            <a:xfrm>
              <a:off x="3878" y="2115"/>
              <a:ext cx="31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solidFill>
                    <a:srgbClr val="000000"/>
                  </a:solidFill>
                  <a:latin typeface="Constantia" pitchFamily="18" charset="0"/>
                </a:rPr>
                <a:t>6</a:t>
              </a:r>
            </a:p>
          </p:txBody>
        </p:sp>
      </p:grpSp>
      <p:pic>
        <p:nvPicPr>
          <p:cNvPr id="15" name="Picture 3" descr="C:\Documents and Settings\Admin\Рабочий стол\ПЕРВЫЕ РОМАНОВЫ _ Историческая игра 2013\ИЛЛ. _ ИГРА 2012 - 2013. ПЕРВЫЕ РОМАНОВЫ\Земский Собор 1613 г. Устный журнал\Патриарх Филарет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1450" y="3333750"/>
            <a:ext cx="2498725" cy="3438525"/>
          </a:xfrm>
          <a:prstGeom prst="rect">
            <a:avLst/>
          </a:prstGeom>
          <a:noFill/>
        </p:spPr>
      </p:pic>
      <p:grpSp>
        <p:nvGrpSpPr>
          <p:cNvPr id="16" name="Прямоугольник 15"/>
          <p:cNvGrpSpPr>
            <a:grpSpLocks/>
          </p:cNvGrpSpPr>
          <p:nvPr/>
        </p:nvGrpSpPr>
        <p:grpSpPr bwMode="auto">
          <a:xfrm>
            <a:off x="176213" y="3303588"/>
            <a:ext cx="774700" cy="738187"/>
            <a:chOff x="111" y="2081"/>
            <a:chExt cx="488" cy="465"/>
          </a:xfrm>
        </p:grpSpPr>
        <p:pic>
          <p:nvPicPr>
            <p:cNvPr id="14358" name="Прямоугольник 15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11" y="2081"/>
              <a:ext cx="488" cy="465"/>
            </a:xfrm>
            <a:prstGeom prst="rect">
              <a:avLst/>
            </a:prstGeom>
            <a:noFill/>
          </p:spPr>
        </p:pic>
        <p:sp>
          <p:nvSpPr>
            <p:cNvPr id="14359" name="Text Box 23"/>
            <p:cNvSpPr txBox="1">
              <a:spLocks noChangeArrowheads="1"/>
            </p:cNvSpPr>
            <p:nvPr/>
          </p:nvSpPr>
          <p:spPr bwMode="auto">
            <a:xfrm>
              <a:off x="180" y="2160"/>
              <a:ext cx="351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400" b="1">
                  <a:solidFill>
                    <a:srgbClr val="000000"/>
                  </a:solidFill>
                  <a:latin typeface="Constantia" pitchFamily="18" charset="0"/>
                </a:rPr>
                <a:t>4</a:t>
              </a:r>
              <a:endParaRPr lang="ru-RU" sz="2400" b="1">
                <a:solidFill>
                  <a:srgbClr val="000000"/>
                </a:solidFill>
                <a:latin typeface="Constantia" pitchFamily="18" charset="0"/>
              </a:endParaRPr>
            </a:p>
          </p:txBody>
        </p:sp>
      </p:grpSp>
      <p:grpSp>
        <p:nvGrpSpPr>
          <p:cNvPr id="17" name="Управляющая кнопка: далее 16"/>
          <p:cNvGrpSpPr>
            <a:grpSpLocks/>
          </p:cNvGrpSpPr>
          <p:nvPr/>
        </p:nvGrpSpPr>
        <p:grpSpPr bwMode="auto">
          <a:xfrm>
            <a:off x="207963" y="2951163"/>
            <a:ext cx="444500" cy="371475"/>
            <a:chOff x="131" y="1859"/>
            <a:chExt cx="280" cy="234"/>
          </a:xfrm>
        </p:grpSpPr>
        <p:pic>
          <p:nvPicPr>
            <p:cNvPr id="14361" name="Управляющая кнопка: далее 16">
              <a:hlinkClick r:id="rId15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31" y="1859"/>
              <a:ext cx="280" cy="234"/>
            </a:xfrm>
            <a:prstGeom prst="rect">
              <a:avLst/>
            </a:prstGeom>
            <a:noFill/>
          </p:spPr>
        </p:pic>
        <p:sp>
          <p:nvSpPr>
            <p:cNvPr id="14362" name="Text Box 26"/>
            <p:cNvSpPr txBox="1">
              <a:spLocks noChangeArrowheads="1"/>
            </p:cNvSpPr>
            <p:nvPr/>
          </p:nvSpPr>
          <p:spPr bwMode="auto">
            <a:xfrm>
              <a:off x="204" y="1933"/>
              <a:ext cx="136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grpSp>
        <p:nvGrpSpPr>
          <p:cNvPr id="18" name="Управляющая кнопка: далее 17"/>
          <p:cNvGrpSpPr>
            <a:grpSpLocks/>
          </p:cNvGrpSpPr>
          <p:nvPr/>
        </p:nvGrpSpPr>
        <p:grpSpPr bwMode="auto">
          <a:xfrm>
            <a:off x="3230563" y="2663825"/>
            <a:ext cx="476250" cy="444500"/>
            <a:chOff x="2035" y="1678"/>
            <a:chExt cx="300" cy="280"/>
          </a:xfrm>
        </p:grpSpPr>
        <p:pic>
          <p:nvPicPr>
            <p:cNvPr id="14364" name="Управляющая кнопка: далее 17">
              <a:hlinkClick r:id="rId17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035" y="1678"/>
              <a:ext cx="300" cy="280"/>
            </a:xfrm>
            <a:prstGeom prst="rect">
              <a:avLst/>
            </a:prstGeom>
            <a:noFill/>
          </p:spPr>
        </p:pic>
        <p:sp>
          <p:nvSpPr>
            <p:cNvPr id="14365" name="Text Box 29"/>
            <p:cNvSpPr txBox="1">
              <a:spLocks noChangeArrowheads="1"/>
            </p:cNvSpPr>
            <p:nvPr/>
          </p:nvSpPr>
          <p:spPr bwMode="auto">
            <a:xfrm>
              <a:off x="2109" y="1752"/>
              <a:ext cx="15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grpSp>
        <p:nvGrpSpPr>
          <p:cNvPr id="19" name="Управляющая кнопка: далее 18"/>
          <p:cNvGrpSpPr>
            <a:grpSpLocks/>
          </p:cNvGrpSpPr>
          <p:nvPr/>
        </p:nvGrpSpPr>
        <p:grpSpPr bwMode="auto">
          <a:xfrm>
            <a:off x="6040438" y="2736850"/>
            <a:ext cx="403225" cy="371475"/>
            <a:chOff x="3805" y="1724"/>
            <a:chExt cx="254" cy="234"/>
          </a:xfrm>
        </p:grpSpPr>
        <p:pic>
          <p:nvPicPr>
            <p:cNvPr id="14367" name="Управляющая кнопка: далее 18">
              <a:hlinkClick r:id="rId19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805" y="1724"/>
              <a:ext cx="254" cy="234"/>
            </a:xfrm>
            <a:prstGeom prst="rect">
              <a:avLst/>
            </a:prstGeom>
            <a:noFill/>
          </p:spPr>
        </p:pic>
        <p:sp>
          <p:nvSpPr>
            <p:cNvPr id="14368" name="Text Box 32"/>
            <p:cNvSpPr txBox="1">
              <a:spLocks noChangeArrowheads="1"/>
            </p:cNvSpPr>
            <p:nvPr/>
          </p:nvSpPr>
          <p:spPr bwMode="auto">
            <a:xfrm>
              <a:off x="3878" y="1797"/>
              <a:ext cx="112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grpSp>
        <p:nvGrpSpPr>
          <p:cNvPr id="20" name="Управляющая кнопка: далее 19"/>
          <p:cNvGrpSpPr>
            <a:grpSpLocks/>
          </p:cNvGrpSpPr>
          <p:nvPr/>
        </p:nvGrpSpPr>
        <p:grpSpPr bwMode="auto">
          <a:xfrm>
            <a:off x="2078038" y="6267450"/>
            <a:ext cx="512762" cy="401638"/>
            <a:chOff x="1309" y="3948"/>
            <a:chExt cx="323" cy="253"/>
          </a:xfrm>
        </p:grpSpPr>
        <p:pic>
          <p:nvPicPr>
            <p:cNvPr id="14370" name="Управляющая кнопка: далее 19">
              <a:hlinkClick r:id="rId21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1309" y="3948"/>
              <a:ext cx="323" cy="253"/>
            </a:xfrm>
            <a:prstGeom prst="rect">
              <a:avLst/>
            </a:prstGeom>
            <a:noFill/>
          </p:spPr>
        </p:pic>
        <p:sp>
          <p:nvSpPr>
            <p:cNvPr id="14371" name="Text Box 35"/>
            <p:cNvSpPr txBox="1">
              <a:spLocks noChangeArrowheads="1"/>
            </p:cNvSpPr>
            <p:nvPr/>
          </p:nvSpPr>
          <p:spPr bwMode="auto">
            <a:xfrm>
              <a:off x="1383" y="4020"/>
              <a:ext cx="182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grpSp>
        <p:nvGrpSpPr>
          <p:cNvPr id="21" name="Управляющая кнопка: далее 20"/>
          <p:cNvGrpSpPr>
            <a:grpSpLocks/>
          </p:cNvGrpSpPr>
          <p:nvPr/>
        </p:nvGrpSpPr>
        <p:grpSpPr bwMode="auto">
          <a:xfrm>
            <a:off x="5102225" y="6267450"/>
            <a:ext cx="549275" cy="401638"/>
            <a:chOff x="3214" y="3948"/>
            <a:chExt cx="346" cy="253"/>
          </a:xfrm>
        </p:grpSpPr>
        <p:pic>
          <p:nvPicPr>
            <p:cNvPr id="14373" name="Управляющая кнопка: далее 20">
              <a:hlinkClick r:id="rId23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3214" y="3948"/>
              <a:ext cx="346" cy="253"/>
            </a:xfrm>
            <a:prstGeom prst="rect">
              <a:avLst/>
            </a:prstGeom>
            <a:noFill/>
          </p:spPr>
        </p:pic>
        <p:sp>
          <p:nvSpPr>
            <p:cNvPr id="14374" name="Text Box 38"/>
            <p:cNvSpPr txBox="1">
              <a:spLocks noChangeArrowheads="1"/>
            </p:cNvSpPr>
            <p:nvPr/>
          </p:nvSpPr>
          <p:spPr bwMode="auto">
            <a:xfrm>
              <a:off x="3288" y="4020"/>
              <a:ext cx="203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sp>
        <p:nvSpPr>
          <p:cNvPr id="22" name="Управляющая кнопка: далее 21">
            <a:hlinkClick r:id="rId25" action="ppaction://hlinksldjump" highlightClick="1"/>
          </p:cNvPr>
          <p:cNvSpPr/>
          <p:nvPr/>
        </p:nvSpPr>
        <p:spPr>
          <a:xfrm>
            <a:off x="7235825" y="6021388"/>
            <a:ext cx="73025" cy="4603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3" name="Управляющая кнопка: далее 22"/>
          <p:cNvGrpSpPr>
            <a:grpSpLocks/>
          </p:cNvGrpSpPr>
          <p:nvPr/>
        </p:nvGrpSpPr>
        <p:grpSpPr bwMode="auto">
          <a:xfrm>
            <a:off x="8418513" y="6340475"/>
            <a:ext cx="512762" cy="401638"/>
            <a:chOff x="5303" y="3994"/>
            <a:chExt cx="323" cy="253"/>
          </a:xfrm>
        </p:grpSpPr>
        <p:pic>
          <p:nvPicPr>
            <p:cNvPr id="14377" name="Управляющая кнопка: далее 22">
              <a:hlinkClick r:id="rId25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5303" y="3994"/>
              <a:ext cx="323" cy="253"/>
            </a:xfrm>
            <a:prstGeom prst="rect">
              <a:avLst/>
            </a:prstGeom>
            <a:noFill/>
          </p:spPr>
        </p:pic>
        <p:sp>
          <p:nvSpPr>
            <p:cNvPr id="14378" name="Text Box 42"/>
            <p:cNvSpPr txBox="1">
              <a:spLocks noChangeArrowheads="1"/>
            </p:cNvSpPr>
            <p:nvPr/>
          </p:nvSpPr>
          <p:spPr bwMode="auto">
            <a:xfrm>
              <a:off x="5375" y="4065"/>
              <a:ext cx="181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grpSp>
        <p:nvGrpSpPr>
          <p:cNvPr id="25" name="Управляющая кнопка: назад 24"/>
          <p:cNvGrpSpPr>
            <a:grpSpLocks/>
          </p:cNvGrpSpPr>
          <p:nvPr/>
        </p:nvGrpSpPr>
        <p:grpSpPr bwMode="auto">
          <a:xfrm>
            <a:off x="5529263" y="6486525"/>
            <a:ext cx="622300" cy="481013"/>
            <a:chOff x="3483" y="4086"/>
            <a:chExt cx="392" cy="303"/>
          </a:xfrm>
        </p:grpSpPr>
        <p:pic>
          <p:nvPicPr>
            <p:cNvPr id="14380" name="Управляющая кнопка: назад 24">
              <a:hlinkClick r:id="rId27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3483" y="4086"/>
              <a:ext cx="392" cy="303"/>
            </a:xfrm>
            <a:prstGeom prst="rect">
              <a:avLst/>
            </a:prstGeom>
            <a:noFill/>
          </p:spPr>
        </p:pic>
        <p:sp>
          <p:nvSpPr>
            <p:cNvPr id="14381" name="Text Box 45"/>
            <p:cNvSpPr txBox="1">
              <a:spLocks noChangeArrowheads="1"/>
            </p:cNvSpPr>
            <p:nvPr/>
          </p:nvSpPr>
          <p:spPr bwMode="auto">
            <a:xfrm>
              <a:off x="3555" y="4158"/>
              <a:ext cx="25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ЕРВЫЕ РОМАНОВЫ _ Историческая игра 2013\ИЛЛ. _ ИГРА 2012 - 2013. ПЕРВЫЕ РОМАНОВЫ\Алексей Михайлович Романов\Портрет Алексея Михайловича Романова, конец XVIII - начало XIX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4363" y="115888"/>
            <a:ext cx="5540375" cy="67119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516216" y="260648"/>
            <a:ext cx="700086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1</a:t>
            </a:r>
            <a:endParaRPr lang="ru-RU" sz="2400" b="1" dirty="0"/>
          </a:p>
        </p:txBody>
      </p:sp>
      <p:grpSp>
        <p:nvGrpSpPr>
          <p:cNvPr id="5" name="Скругленный прямоугольник 4"/>
          <p:cNvGrpSpPr>
            <a:grpSpLocks/>
          </p:cNvGrpSpPr>
          <p:nvPr/>
        </p:nvGrpSpPr>
        <p:grpSpPr bwMode="auto">
          <a:xfrm>
            <a:off x="1103313" y="5645150"/>
            <a:ext cx="7212012" cy="1096963"/>
            <a:chOff x="695" y="3556"/>
            <a:chExt cx="4543" cy="691"/>
          </a:xfrm>
        </p:grpSpPr>
        <p:pic>
          <p:nvPicPr>
            <p:cNvPr id="15365" name="Скругленный прямоугольник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5" y="3556"/>
              <a:ext cx="4543" cy="691"/>
            </a:xfrm>
            <a:prstGeom prst="rect">
              <a:avLst/>
            </a:prstGeom>
            <a:noFill/>
          </p:spPr>
        </p:pic>
        <p:sp>
          <p:nvSpPr>
            <p:cNvPr id="15366" name="Text Box 6"/>
            <p:cNvSpPr txBox="1">
              <a:spLocks noChangeArrowheads="1"/>
            </p:cNvSpPr>
            <p:nvPr/>
          </p:nvSpPr>
          <p:spPr bwMode="auto">
            <a:xfrm>
              <a:off x="791" y="3671"/>
              <a:ext cx="4313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solidFill>
                    <a:srgbClr val="000000"/>
                  </a:solidFill>
                  <a:latin typeface="Constantia" pitchFamily="18" charset="0"/>
                </a:rPr>
                <a:t>Алексей Михайлович Романов (Тишайший) (1645-1676)</a:t>
              </a:r>
            </a:p>
          </p:txBody>
        </p:sp>
      </p:grpSp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676456" y="6525344"/>
            <a:ext cx="467544" cy="33265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ПЕРВЫЕ РОМАНОВЫ _ Историческая игра 2013\ИЛЛ. _ ИГРА 2012 - 2013. ПЕРВЫЕ РОМАНОВЫ\Ордин-Нащокин\Неизвестный - Воевода А.Н.Ордын-Нащокин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9263" y="165100"/>
            <a:ext cx="5310187" cy="6637338"/>
          </a:xfrm>
          <a:prstGeom prst="rect">
            <a:avLst/>
          </a:prstGeom>
          <a:noFill/>
        </p:spPr>
      </p:pic>
      <p:grpSp>
        <p:nvGrpSpPr>
          <p:cNvPr id="3" name="Прямоугольник 2"/>
          <p:cNvGrpSpPr>
            <a:grpSpLocks/>
          </p:cNvGrpSpPr>
          <p:nvPr/>
        </p:nvGrpSpPr>
        <p:grpSpPr bwMode="auto">
          <a:xfrm>
            <a:off x="6119813" y="152400"/>
            <a:ext cx="847725" cy="792163"/>
            <a:chOff x="3855" y="96"/>
            <a:chExt cx="534" cy="499"/>
          </a:xfrm>
        </p:grpSpPr>
        <p:pic>
          <p:nvPicPr>
            <p:cNvPr id="16386" name="Прямоугольник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55" y="96"/>
              <a:ext cx="534" cy="499"/>
            </a:xfrm>
            <a:prstGeom prst="rect">
              <a:avLst/>
            </a:prstGeom>
            <a:noFill/>
          </p:spPr>
        </p:pic>
        <p:sp>
          <p:nvSpPr>
            <p:cNvPr id="16387" name="Text Box 3"/>
            <p:cNvSpPr txBox="1">
              <a:spLocks noChangeArrowheads="1"/>
            </p:cNvSpPr>
            <p:nvPr/>
          </p:nvSpPr>
          <p:spPr bwMode="auto">
            <a:xfrm>
              <a:off x="3923" y="164"/>
              <a:ext cx="396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400" b="1">
                  <a:solidFill>
                    <a:srgbClr val="000000"/>
                  </a:solidFill>
                  <a:latin typeface="Constantia" pitchFamily="18" charset="0"/>
                </a:rPr>
                <a:t>2</a:t>
              </a:r>
              <a:endParaRPr lang="ru-RU" sz="2400" b="1">
                <a:solidFill>
                  <a:srgbClr val="000000"/>
                </a:solidFill>
                <a:latin typeface="Constantia" pitchFamily="18" charset="0"/>
              </a:endParaRPr>
            </a:p>
          </p:txBody>
        </p:sp>
      </p:grpSp>
      <p:grpSp>
        <p:nvGrpSpPr>
          <p:cNvPr id="4" name="Скругленный прямоугольник 3"/>
          <p:cNvGrpSpPr>
            <a:grpSpLocks/>
          </p:cNvGrpSpPr>
          <p:nvPr/>
        </p:nvGrpSpPr>
        <p:grpSpPr bwMode="auto">
          <a:xfrm>
            <a:off x="858838" y="5735638"/>
            <a:ext cx="6980237" cy="1030287"/>
            <a:chOff x="541" y="3613"/>
            <a:chExt cx="4397" cy="649"/>
          </a:xfrm>
        </p:grpSpPr>
        <p:pic>
          <p:nvPicPr>
            <p:cNvPr id="16389" name="Скругленный прямоугольник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" y="3613"/>
              <a:ext cx="4397" cy="649"/>
            </a:xfrm>
            <a:prstGeom prst="rect">
              <a:avLst/>
            </a:prstGeom>
            <a:noFill/>
          </p:spPr>
        </p:pic>
        <p:sp>
          <p:nvSpPr>
            <p:cNvPr id="16390" name="Text Box 6"/>
            <p:cNvSpPr txBox="1">
              <a:spLocks noChangeArrowheads="1"/>
            </p:cNvSpPr>
            <p:nvPr/>
          </p:nvSpPr>
          <p:spPr bwMode="auto">
            <a:xfrm>
              <a:off x="634" y="3769"/>
              <a:ext cx="4187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solidFill>
                    <a:srgbClr val="000000"/>
                  </a:solidFill>
                  <a:latin typeface="Constantia" pitchFamily="18" charset="0"/>
                </a:rPr>
                <a:t>Ордин-Нащокин Афанасий Лаврентьевич (около 1605 — 1680) </a:t>
              </a:r>
            </a:p>
          </p:txBody>
        </p:sp>
      </p:grpSp>
      <p:sp>
        <p:nvSpPr>
          <p:cNvPr id="5" name="Управляющая кнопка: назад 4">
            <a:hlinkClick r:id="rId5" action="ppaction://hlinksldjump" highlightClick="1"/>
          </p:cNvPr>
          <p:cNvSpPr/>
          <p:nvPr/>
        </p:nvSpPr>
        <p:spPr>
          <a:xfrm>
            <a:off x="8676456" y="6525344"/>
            <a:ext cx="467544" cy="33265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Рабочий стол\ПЕРВЫЕ РОМАНОВЫ _ Историческая игра 2013\ИЛЛ. _ ИГРА 2012 - 2013. ПЕРВЫЕ РОМАНОВЫ\Социальные протесты\Степан Разин\Разин Степан (гравюра, Фюрст) 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1275" y="115888"/>
            <a:ext cx="6510338" cy="66865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948264" y="260648"/>
            <a:ext cx="700086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3</a:t>
            </a:r>
            <a:endParaRPr lang="ru-RU" sz="2400" b="1" dirty="0"/>
          </a:p>
        </p:txBody>
      </p:sp>
      <p:grpSp>
        <p:nvGrpSpPr>
          <p:cNvPr id="5" name="Скругленный прямоугольник 4"/>
          <p:cNvGrpSpPr>
            <a:grpSpLocks/>
          </p:cNvGrpSpPr>
          <p:nvPr/>
        </p:nvGrpSpPr>
        <p:grpSpPr bwMode="auto">
          <a:xfrm>
            <a:off x="1079500" y="5913438"/>
            <a:ext cx="7004050" cy="847725"/>
            <a:chOff x="680" y="3725"/>
            <a:chExt cx="4412" cy="534"/>
          </a:xfrm>
        </p:grpSpPr>
        <p:pic>
          <p:nvPicPr>
            <p:cNvPr id="17413" name="Скругленный прямоугольник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0" y="3725"/>
              <a:ext cx="4412" cy="534"/>
            </a:xfrm>
            <a:prstGeom prst="rect">
              <a:avLst/>
            </a:prstGeom>
            <a:noFill/>
          </p:spPr>
        </p:pic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767" y="3812"/>
              <a:ext cx="4237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solidFill>
                    <a:srgbClr val="000000"/>
                  </a:solidFill>
                  <a:latin typeface="Constantia" pitchFamily="18" charset="0"/>
                </a:rPr>
                <a:t>Степан Тимофеевич  Разин (ок. 1630 – 1671)</a:t>
              </a:r>
            </a:p>
          </p:txBody>
        </p:sp>
      </p:grpSp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676456" y="6525344"/>
            <a:ext cx="467544" cy="33265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ПЕРВЫЕ РОМАНОВЫ _ Историческая игра 2013\ИЛЛ. _ ИГРА 2012 - 2013. ПЕРВЫЕ РОМАНОВЫ\Земский Собор 1613 г. Устный журнал\Патриарх Филар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0113" y="42863"/>
            <a:ext cx="4852987" cy="6778625"/>
          </a:xfrm>
          <a:prstGeom prst="rect">
            <a:avLst/>
          </a:prstGeom>
          <a:noFill/>
        </p:spPr>
      </p:pic>
      <p:grpSp>
        <p:nvGrpSpPr>
          <p:cNvPr id="4" name="Прямоугольник 3"/>
          <p:cNvGrpSpPr>
            <a:grpSpLocks/>
          </p:cNvGrpSpPr>
          <p:nvPr/>
        </p:nvGrpSpPr>
        <p:grpSpPr bwMode="auto">
          <a:xfrm>
            <a:off x="2230438" y="60325"/>
            <a:ext cx="793750" cy="738188"/>
            <a:chOff x="1405" y="38"/>
            <a:chExt cx="500" cy="465"/>
          </a:xfrm>
        </p:grpSpPr>
        <p:pic>
          <p:nvPicPr>
            <p:cNvPr id="18434" name="Прямоугольник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05" y="38"/>
              <a:ext cx="500" cy="465"/>
            </a:xfrm>
            <a:prstGeom prst="rect">
              <a:avLst/>
            </a:prstGeom>
            <a:noFill/>
          </p:spPr>
        </p:pic>
        <p:sp>
          <p:nvSpPr>
            <p:cNvPr id="18435" name="Text Box 3"/>
            <p:cNvSpPr txBox="1">
              <a:spLocks noChangeArrowheads="1"/>
            </p:cNvSpPr>
            <p:nvPr/>
          </p:nvSpPr>
          <p:spPr bwMode="auto">
            <a:xfrm>
              <a:off x="1474" y="119"/>
              <a:ext cx="360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400" b="1">
                  <a:solidFill>
                    <a:srgbClr val="000000"/>
                  </a:solidFill>
                  <a:latin typeface="Constantia" pitchFamily="18" charset="0"/>
                </a:rPr>
                <a:t>4</a:t>
              </a:r>
              <a:endParaRPr lang="ru-RU" sz="2400" b="1">
                <a:solidFill>
                  <a:srgbClr val="000000"/>
                </a:solidFill>
                <a:latin typeface="Constantia" pitchFamily="18" charset="0"/>
              </a:endParaRPr>
            </a:p>
          </p:txBody>
        </p:sp>
      </p:grpSp>
      <p:grpSp>
        <p:nvGrpSpPr>
          <p:cNvPr id="5" name="Скругленный прямоугольник 4"/>
          <p:cNvGrpSpPr>
            <a:grpSpLocks/>
          </p:cNvGrpSpPr>
          <p:nvPr/>
        </p:nvGrpSpPr>
        <p:grpSpPr bwMode="auto">
          <a:xfrm>
            <a:off x="195263" y="5699125"/>
            <a:ext cx="8747125" cy="1062038"/>
            <a:chOff x="123" y="3590"/>
            <a:chExt cx="5510" cy="669"/>
          </a:xfrm>
        </p:grpSpPr>
        <p:pic>
          <p:nvPicPr>
            <p:cNvPr id="18437" name="Скругленный прямоугольник 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3" y="3590"/>
              <a:ext cx="5510" cy="669"/>
            </a:xfrm>
            <a:prstGeom prst="rect">
              <a:avLst/>
            </a:prstGeom>
            <a:noFill/>
          </p:spPr>
        </p:pic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228" y="3726"/>
              <a:ext cx="5262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solidFill>
                    <a:srgbClr val="000000"/>
                  </a:solidFill>
                  <a:latin typeface="Constantia" pitchFamily="18" charset="0"/>
                </a:rPr>
                <a:t>Патриарх Филарет (в миру – Федор Никитич Романов) (около 1554/55 – 1633)</a:t>
              </a:r>
            </a:p>
          </p:txBody>
        </p:sp>
      </p:grpSp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676456" y="6525344"/>
            <a:ext cx="467544" cy="33265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Admin\Рабочий стол\ПЕРВЫЕ РОМАНОВЫ _ Историческая игра 2013\ИЛЛ. _ ИГРА 2012 - 2013. ПЕРВЫЕ РОМАНОВЫ\Церковный раскол\Патриарх Никон\Патриарх Никон - портрет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0113" y="115888"/>
            <a:ext cx="4760912" cy="6692900"/>
          </a:xfrm>
          <a:prstGeom prst="rect">
            <a:avLst/>
          </a:prstGeom>
          <a:noFill/>
        </p:spPr>
      </p:pic>
      <p:grpSp>
        <p:nvGrpSpPr>
          <p:cNvPr id="4" name="Прямоугольник 3"/>
          <p:cNvGrpSpPr>
            <a:grpSpLocks/>
          </p:cNvGrpSpPr>
          <p:nvPr/>
        </p:nvGrpSpPr>
        <p:grpSpPr bwMode="auto">
          <a:xfrm>
            <a:off x="2230438" y="152400"/>
            <a:ext cx="774700" cy="792163"/>
            <a:chOff x="1405" y="96"/>
            <a:chExt cx="488" cy="499"/>
          </a:xfrm>
        </p:grpSpPr>
        <p:pic>
          <p:nvPicPr>
            <p:cNvPr id="19458" name="Прямоугольник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05" y="96"/>
              <a:ext cx="488" cy="499"/>
            </a:xfrm>
            <a:prstGeom prst="rect">
              <a:avLst/>
            </a:prstGeom>
            <a:noFill/>
          </p:spPr>
        </p:pic>
        <p:sp>
          <p:nvSpPr>
            <p:cNvPr id="19459" name="Text Box 3"/>
            <p:cNvSpPr txBox="1">
              <a:spLocks noChangeArrowheads="1"/>
            </p:cNvSpPr>
            <p:nvPr/>
          </p:nvSpPr>
          <p:spPr bwMode="auto">
            <a:xfrm>
              <a:off x="1474" y="164"/>
              <a:ext cx="35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400" b="1">
                  <a:solidFill>
                    <a:srgbClr val="000000"/>
                  </a:solidFill>
                  <a:latin typeface="Constantia" pitchFamily="18" charset="0"/>
                </a:rPr>
                <a:t>5</a:t>
              </a:r>
              <a:endParaRPr lang="ru-RU" sz="2400" b="1">
                <a:solidFill>
                  <a:srgbClr val="000000"/>
                </a:solidFill>
                <a:latin typeface="Constantia" pitchFamily="18" charset="0"/>
              </a:endParaRPr>
            </a:p>
          </p:txBody>
        </p:sp>
      </p:grpSp>
      <p:grpSp>
        <p:nvGrpSpPr>
          <p:cNvPr id="5" name="Скругленный прямоугольник 4"/>
          <p:cNvGrpSpPr>
            <a:grpSpLocks/>
          </p:cNvGrpSpPr>
          <p:nvPr/>
        </p:nvGrpSpPr>
        <p:grpSpPr bwMode="auto">
          <a:xfrm>
            <a:off x="933450" y="5730875"/>
            <a:ext cx="7577138" cy="1035050"/>
            <a:chOff x="588" y="3610"/>
            <a:chExt cx="4773" cy="652"/>
          </a:xfrm>
        </p:grpSpPr>
        <p:pic>
          <p:nvPicPr>
            <p:cNvPr id="19461" name="Скругленный прямоугольник 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8" y="3610"/>
              <a:ext cx="4773" cy="652"/>
            </a:xfrm>
            <a:prstGeom prst="rect">
              <a:avLst/>
            </a:prstGeom>
            <a:noFill/>
          </p:spPr>
        </p:pic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679" y="3769"/>
              <a:ext cx="4592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vi-VN" sz="2400" b="1">
                  <a:solidFill>
                    <a:srgbClr val="000000"/>
                  </a:solidFill>
                  <a:latin typeface="Times New Roman" pitchFamily="18" charset="0"/>
                </a:rPr>
                <a:t>Патриарх Никон (</a:t>
              </a:r>
              <a:r>
                <a:rPr lang="ru-RU" sz="2400" b="1">
                  <a:solidFill>
                    <a:srgbClr val="000000"/>
                  </a:solidFill>
                  <a:latin typeface="Constantia" pitchFamily="18" charset="0"/>
                </a:rPr>
                <a:t>в миру </a:t>
              </a:r>
              <a:r>
                <a:rPr lang="vi-VN" sz="2400" b="1">
                  <a:solidFill>
                    <a:srgbClr val="000000"/>
                  </a:solidFill>
                  <a:latin typeface="Times New Roman" pitchFamily="18" charset="0"/>
                </a:rPr>
                <a:t>Никита Минин (Минов)</a:t>
              </a:r>
              <a:r>
                <a:rPr lang="ru-RU" sz="2400" b="1">
                  <a:solidFill>
                    <a:srgbClr val="000000"/>
                  </a:solidFill>
                  <a:latin typeface="Constantia" pitchFamily="18" charset="0"/>
                </a:rPr>
                <a:t> (</a:t>
              </a:r>
              <a:r>
                <a:rPr lang="vi-VN" sz="2400" b="1">
                  <a:solidFill>
                    <a:srgbClr val="000000"/>
                  </a:solidFill>
                  <a:latin typeface="Times New Roman" pitchFamily="18" charset="0"/>
                </a:rPr>
                <a:t>1605 — 1681</a:t>
              </a:r>
              <a:r>
                <a:rPr lang="ru-RU" sz="2400" b="1">
                  <a:solidFill>
                    <a:srgbClr val="000000"/>
                  </a:solidFill>
                  <a:latin typeface="Constantia" pitchFamily="18" charset="0"/>
                </a:rPr>
                <a:t>)</a:t>
              </a:r>
              <a:r>
                <a:rPr lang="vi-VN" sz="24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2400" b="1">
                <a:solidFill>
                  <a:srgbClr val="000000"/>
                </a:solidFill>
                <a:latin typeface="Constantia" pitchFamily="18" charset="0"/>
              </a:endParaRPr>
            </a:p>
          </p:txBody>
        </p:sp>
      </p:grpSp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676456" y="6552728"/>
            <a:ext cx="467544" cy="33265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Documents and Settings\Admin\Рабочий стол\ПЕРВЫЕ РОМАНОВЫ _ Историческая игра 2013\ИЛЛ. _ ИГРА 2012 - 2013. ПЕРВЫЕ РОМАНОВЫ\Внешняя политика\Богдан Хмельницкий Художник С.Землюков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4363" y="42863"/>
            <a:ext cx="5559425" cy="6759575"/>
          </a:xfrm>
          <a:prstGeom prst="rect">
            <a:avLst/>
          </a:prstGeom>
          <a:noFill/>
        </p:spPr>
      </p:pic>
      <p:grpSp>
        <p:nvGrpSpPr>
          <p:cNvPr id="3" name="Прямоугольник 2"/>
          <p:cNvGrpSpPr>
            <a:grpSpLocks/>
          </p:cNvGrpSpPr>
          <p:nvPr/>
        </p:nvGrpSpPr>
        <p:grpSpPr bwMode="auto">
          <a:xfrm>
            <a:off x="1944688" y="79375"/>
            <a:ext cx="931862" cy="792163"/>
            <a:chOff x="1225" y="50"/>
            <a:chExt cx="587" cy="499"/>
          </a:xfrm>
        </p:grpSpPr>
        <p:pic>
          <p:nvPicPr>
            <p:cNvPr id="20482" name="Прямоугольник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25" y="50"/>
              <a:ext cx="587" cy="499"/>
            </a:xfrm>
            <a:prstGeom prst="rect">
              <a:avLst/>
            </a:prstGeom>
            <a:noFill/>
          </p:spPr>
        </p:pic>
        <p:sp>
          <p:nvSpPr>
            <p:cNvPr id="20483" name="Text Box 3"/>
            <p:cNvSpPr txBox="1">
              <a:spLocks noChangeArrowheads="1"/>
            </p:cNvSpPr>
            <p:nvPr/>
          </p:nvSpPr>
          <p:spPr bwMode="auto">
            <a:xfrm>
              <a:off x="1292" y="119"/>
              <a:ext cx="45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400" b="1">
                  <a:solidFill>
                    <a:srgbClr val="000000"/>
                  </a:solidFill>
                  <a:latin typeface="Constantia" pitchFamily="18" charset="0"/>
                </a:rPr>
                <a:t>6</a:t>
              </a:r>
              <a:endParaRPr lang="ru-RU" sz="2400" b="1">
                <a:solidFill>
                  <a:srgbClr val="000000"/>
                </a:solidFill>
                <a:latin typeface="Constantia" pitchFamily="18" charset="0"/>
              </a:endParaRPr>
            </a:p>
          </p:txBody>
        </p:sp>
      </p:grpSp>
      <p:grpSp>
        <p:nvGrpSpPr>
          <p:cNvPr id="4" name="Скругленный прямоугольник 3"/>
          <p:cNvGrpSpPr>
            <a:grpSpLocks/>
          </p:cNvGrpSpPr>
          <p:nvPr/>
        </p:nvGrpSpPr>
        <p:grpSpPr bwMode="auto">
          <a:xfrm>
            <a:off x="1584325" y="5711825"/>
            <a:ext cx="6005513" cy="1060450"/>
            <a:chOff x="998" y="3598"/>
            <a:chExt cx="3783" cy="668"/>
          </a:xfrm>
        </p:grpSpPr>
        <p:pic>
          <p:nvPicPr>
            <p:cNvPr id="20485" name="Скругленный прямоугольник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98" y="3598"/>
              <a:ext cx="3783" cy="668"/>
            </a:xfrm>
            <a:prstGeom prst="rect">
              <a:avLst/>
            </a:prstGeom>
            <a:noFill/>
          </p:spPr>
        </p:pic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1090" y="3726"/>
              <a:ext cx="3596" cy="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solidFill>
                    <a:srgbClr val="000000"/>
                  </a:solidFill>
                  <a:latin typeface="Constantia" pitchFamily="18" charset="0"/>
                </a:rPr>
                <a:t>Богдан Михайлович Хмельницкий (1578 – 1657)</a:t>
              </a:r>
            </a:p>
          </p:txBody>
        </p:sp>
      </p:grpSp>
      <p:sp>
        <p:nvSpPr>
          <p:cNvPr id="5" name="Управляющая кнопка: назад 4">
            <a:hlinkClick r:id="rId5" action="ppaction://hlinksldjump" highlightClick="1"/>
          </p:cNvPr>
          <p:cNvSpPr/>
          <p:nvPr/>
        </p:nvSpPr>
        <p:spPr>
          <a:xfrm>
            <a:off x="8676456" y="6552728"/>
            <a:ext cx="467544" cy="33265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191</TotalTime>
  <Words>53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Constantia</vt:lpstr>
      <vt:lpstr>Arial</vt:lpstr>
      <vt:lpstr>Wingdings 2</vt:lpstr>
      <vt:lpstr>Calibri</vt:lpstr>
      <vt:lpstr>Times New Roman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Галерея портретов</dc:title>
  <dc:creator>Admin</dc:creator>
  <cp:lastModifiedBy>User</cp:lastModifiedBy>
  <cp:revision>31</cp:revision>
  <dcterms:created xsi:type="dcterms:W3CDTF">2013-01-12T14:32:22Z</dcterms:created>
  <dcterms:modified xsi:type="dcterms:W3CDTF">2013-03-17T12:48:22Z</dcterms:modified>
</cp:coreProperties>
</file>