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6" r:id="rId1"/>
  </p:sldMasterIdLst>
  <p:notesMasterIdLst>
    <p:notesMasterId r:id="rId26"/>
  </p:notesMasterIdLst>
  <p:handoutMasterIdLst>
    <p:handoutMasterId r:id="rId27"/>
  </p:handoutMasterIdLst>
  <p:sldIdLst>
    <p:sldId id="256" r:id="rId2"/>
    <p:sldId id="305" r:id="rId3"/>
    <p:sldId id="298" r:id="rId4"/>
    <p:sldId id="267" r:id="rId5"/>
    <p:sldId id="261" r:id="rId6"/>
    <p:sldId id="268" r:id="rId7"/>
    <p:sldId id="299" r:id="rId8"/>
    <p:sldId id="276" r:id="rId9"/>
    <p:sldId id="277" r:id="rId10"/>
    <p:sldId id="271" r:id="rId11"/>
    <p:sldId id="287" r:id="rId12"/>
    <p:sldId id="288" r:id="rId13"/>
    <p:sldId id="263" r:id="rId14"/>
    <p:sldId id="285" r:id="rId15"/>
    <p:sldId id="284" r:id="rId16"/>
    <p:sldId id="282" r:id="rId17"/>
    <p:sldId id="273" r:id="rId18"/>
    <p:sldId id="297" r:id="rId19"/>
    <p:sldId id="301" r:id="rId20"/>
    <p:sldId id="302" r:id="rId21"/>
    <p:sldId id="296" r:id="rId22"/>
    <p:sldId id="269" r:id="rId23"/>
    <p:sldId id="283" r:id="rId24"/>
    <p:sldId id="265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9900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72" autoAdjust="0"/>
    <p:restoredTop sz="94660"/>
  </p:normalViewPr>
  <p:slideViewPr>
    <p:cSldViewPr>
      <p:cViewPr>
        <p:scale>
          <a:sx n="75" d="100"/>
          <a:sy n="75" d="100"/>
        </p:scale>
        <p:origin x="-59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2.wmf"/><Relationship Id="rId4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1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2.wmf"/><Relationship Id="rId6" Type="http://schemas.openxmlformats.org/officeDocument/2006/relationships/image" Target="../media/image6.wmf"/><Relationship Id="rId11" Type="http://schemas.openxmlformats.org/officeDocument/2006/relationships/image" Target="../media/image1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14.wmf"/><Relationship Id="rId9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17.wmf"/><Relationship Id="rId4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18.wmf"/><Relationship Id="rId4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8.wmf"/><Relationship Id="rId4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93A8D1-757B-4097-B59D-A13129671DFD}" type="datetimeFigureOut">
              <a:rPr lang="ru-RU" smtClean="0"/>
              <a:pPr/>
              <a:t>20.04.2013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72C0D-6D4D-4F91-9700-C6D34C9A95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5D516DF-93B8-4253-83E7-CBAB8734F1B8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7136EDF-A345-4788-AD1D-4D4A1AC17B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B25F21-4C29-4064-8C11-18ECB3451FB8}" type="datetime1">
              <a:rPr lang="ru-RU" smtClean="0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10ED75-5DB4-4ECE-BDA0-643F6BAF135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1EA43B-1F37-4807-8697-C43CA16A7D34}" type="datetime1">
              <a:rPr lang="ru-RU" smtClean="0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EF904E-3142-40D6-B8D0-BEB99F5A3D9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6231F9-1578-4D28-9694-E9268F189A71}" type="datetime1">
              <a:rPr lang="ru-RU" smtClean="0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F7FB68-00A0-4C9D-886A-2041094457B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4A225A-82CE-4E6B-A0CF-582B83A08E09}" type="datetime1">
              <a:rPr lang="ru-RU" smtClean="0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6222F4-341B-414B-ADB3-9C87985C1091}" type="datetime1">
              <a:rPr lang="ru-RU" smtClean="0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C80BD-91E1-4044-BD8C-99C692EF371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1EBEC6-6ED7-40A5-85C2-C4699641BB4B}" type="datetime1">
              <a:rPr lang="ru-RU" smtClean="0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CF84C2-F097-4A84-832E-737C6F261EC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251087-D845-4112-8B2B-14B6B4D1C5F8}" type="datetime1">
              <a:rPr lang="ru-RU" smtClean="0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4E2163-413E-4763-9964-92F6B64CD2B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C9ED43-4603-4421-93A0-14ECF87633ED}" type="datetime1">
              <a:rPr lang="ru-RU" smtClean="0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9466DF-7ADD-4987-8351-44CBEF3C432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E08C9C-4813-4ED4-9F14-FF7D7784BE16}" type="datetime1">
              <a:rPr lang="ru-RU" smtClean="0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DDBE7-BEDF-4854-9059-8138632D82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F054FD-1FCF-4675-B902-6CAAE070E0B3}" type="datetime1">
              <a:rPr lang="ru-RU" smtClean="0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52E21-5692-4BC0-B9E8-6A9E1DB6E9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B639A3-92C1-450E-B3E1-626CE02C35BD}" type="datetime1">
              <a:rPr lang="ru-RU" smtClean="0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00FB04-A8E2-44A8-9C04-662ACA3E8E5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3234668-CBC8-4792-92E0-C1F99534C9EC}" type="datetime1">
              <a:rPr lang="ru-RU" smtClean="0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2A59B1D-93CF-4A68-83F9-1C93F765F6A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7.bin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Relationship Id="rId9" Type="http://schemas.openxmlformats.org/officeDocument/2006/relationships/oleObject" Target="../embeddings/oleObject6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64.bin"/><Relationship Id="rId5" Type="http://schemas.openxmlformats.org/officeDocument/2006/relationships/oleObject" Target="../embeddings/oleObject63.bin"/><Relationship Id="rId4" Type="http://schemas.openxmlformats.org/officeDocument/2006/relationships/oleObject" Target="../embeddings/oleObject6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70.bin"/><Relationship Id="rId5" Type="http://schemas.openxmlformats.org/officeDocument/2006/relationships/oleObject" Target="../embeddings/oleObject69.bin"/><Relationship Id="rId4" Type="http://schemas.openxmlformats.org/officeDocument/2006/relationships/oleObject" Target="../embeddings/oleObject6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76.bin"/><Relationship Id="rId5" Type="http://schemas.openxmlformats.org/officeDocument/2006/relationships/oleObject" Target="../embeddings/oleObject75.bin"/><Relationship Id="rId4" Type="http://schemas.openxmlformats.org/officeDocument/2006/relationships/oleObject" Target="../embeddings/oleObject74.bin"/><Relationship Id="rId9" Type="http://schemas.openxmlformats.org/officeDocument/2006/relationships/oleObject" Target="../embeddings/oleObject7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83.bin"/><Relationship Id="rId5" Type="http://schemas.openxmlformats.org/officeDocument/2006/relationships/oleObject" Target="../embeddings/oleObject82.bin"/><Relationship Id="rId4" Type="http://schemas.openxmlformats.org/officeDocument/2006/relationships/oleObject" Target="../embeddings/oleObject81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88.bin"/><Relationship Id="rId5" Type="http://schemas.openxmlformats.org/officeDocument/2006/relationships/oleObject" Target="../embeddings/oleObject87.bin"/><Relationship Id="rId4" Type="http://schemas.openxmlformats.org/officeDocument/2006/relationships/oleObject" Target="../embeddings/oleObject86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3.bin"/><Relationship Id="rId12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2.bin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1.bin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0.bin"/><Relationship Id="rId9" Type="http://schemas.openxmlformats.org/officeDocument/2006/relationships/oleObject" Target="../embeddings/oleObject3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Relationship Id="rId9" Type="http://schemas.openxmlformats.org/officeDocument/2006/relationships/oleObject" Target="../embeddings/oleObject4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Relationship Id="rId9" Type="http://schemas.openxmlformats.org/officeDocument/2006/relationships/oleObject" Target="../embeddings/oleObject5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Заголовок 1"/>
          <p:cNvSpPr>
            <a:spLocks noGrp="1"/>
          </p:cNvSpPr>
          <p:nvPr>
            <p:ph type="ctrTitle"/>
          </p:nvPr>
        </p:nvSpPr>
        <p:spPr bwMode="auto">
          <a:xfrm>
            <a:off x="990600" y="2209800"/>
            <a:ext cx="6858000" cy="990600"/>
          </a:xfrm>
        </p:spPr>
        <p:txBody>
          <a:bodyPr wrap="square" t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b="1" dirty="0" smtClean="0"/>
              <a:t>Отражение свойств функции в пословицах и поговорках</a:t>
            </a:r>
            <a:endParaRPr lang="ru-RU" sz="4400" b="1" dirty="0" smtClean="0">
              <a:solidFill>
                <a:srgbClr val="CC0000"/>
              </a:solidFill>
              <a:effectLst/>
              <a:latin typeface="Comic Sans MS" pitchFamily="66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10ED75-5DB4-4ECE-BDA0-643F6BAF1353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3"/>
          <p:cNvSpPr txBox="1">
            <a:spLocks noChangeArrowheads="1"/>
          </p:cNvSpPr>
          <p:nvPr/>
        </p:nvSpPr>
        <p:spPr bwMode="auto">
          <a:xfrm>
            <a:off x="304800" y="1066800"/>
            <a:ext cx="51816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u="sng" dirty="0"/>
              <a:t>Определение</a:t>
            </a:r>
            <a:r>
              <a:rPr lang="ru-RU" dirty="0"/>
              <a:t>: </a:t>
            </a:r>
            <a:r>
              <a:rPr lang="ru-RU" sz="1600" dirty="0"/>
              <a:t>Функцию </a:t>
            </a:r>
            <a:r>
              <a:rPr lang="ru-RU" sz="1600" i="1" dirty="0"/>
              <a:t>у=</a:t>
            </a:r>
            <a:r>
              <a:rPr lang="en-US" sz="1600" i="1" dirty="0"/>
              <a:t>f</a:t>
            </a:r>
            <a:r>
              <a:rPr lang="ru-RU" sz="1600" i="1" dirty="0"/>
              <a:t>(</a:t>
            </a:r>
            <a:r>
              <a:rPr lang="ru-RU" sz="1600" i="1" dirty="0" err="1"/>
              <a:t>х</a:t>
            </a:r>
            <a:r>
              <a:rPr lang="ru-RU" sz="1600" i="1" dirty="0"/>
              <a:t>)</a:t>
            </a:r>
            <a:r>
              <a:rPr lang="ru-RU" sz="1600" dirty="0"/>
              <a:t> называют </a:t>
            </a:r>
            <a:r>
              <a:rPr lang="ru-RU" sz="1600" b="1" i="1" dirty="0"/>
              <a:t>ограниченной снизу</a:t>
            </a:r>
            <a:r>
              <a:rPr lang="ru-RU" sz="1600" dirty="0"/>
              <a:t> на множестве </a:t>
            </a:r>
            <a:r>
              <a:rPr lang="ru-RU" sz="1600" dirty="0" smtClean="0"/>
              <a:t>Х⊂</a:t>
            </a:r>
            <a:r>
              <a:rPr lang="en-US" sz="1600" dirty="0" smtClean="0"/>
              <a:t>D</a:t>
            </a:r>
            <a:r>
              <a:rPr lang="ru-RU" sz="1600" dirty="0" smtClean="0"/>
              <a:t>(</a:t>
            </a:r>
            <a:r>
              <a:rPr lang="en-US" sz="1600" dirty="0" smtClean="0"/>
              <a:t>f</a:t>
            </a:r>
            <a:r>
              <a:rPr lang="ru-RU" sz="1600" dirty="0" smtClean="0"/>
              <a:t>)</a:t>
            </a:r>
            <a:r>
              <a:rPr lang="ru-RU" sz="1600" i="1" dirty="0" smtClean="0"/>
              <a:t>,</a:t>
            </a:r>
            <a:r>
              <a:rPr lang="ru-RU" sz="1600" dirty="0" smtClean="0"/>
              <a:t> если </a:t>
            </a:r>
            <a:r>
              <a:rPr lang="ru-RU" sz="1600" dirty="0"/>
              <a:t>существует число </a:t>
            </a:r>
            <a:r>
              <a:rPr lang="en-US" sz="1600" b="1" i="1" dirty="0"/>
              <a:t>m</a:t>
            </a:r>
            <a:r>
              <a:rPr lang="ru-RU" sz="1600" i="1" dirty="0"/>
              <a:t> </a:t>
            </a:r>
            <a:r>
              <a:rPr lang="ru-RU" sz="1600" dirty="0"/>
              <a:t>такое, что для любого значения </a:t>
            </a:r>
            <a:r>
              <a:rPr lang="ru-RU" sz="1600" dirty="0" smtClean="0"/>
              <a:t> </a:t>
            </a:r>
            <a:r>
              <a:rPr lang="ru-RU" sz="1600" i="1" dirty="0" err="1" smtClean="0"/>
              <a:t>х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є</a:t>
            </a:r>
            <a:r>
              <a:rPr lang="ru-RU" sz="1600" i="1" dirty="0" smtClean="0"/>
              <a:t> Х  </a:t>
            </a:r>
            <a:r>
              <a:rPr lang="ru-RU" sz="1600" dirty="0" smtClean="0"/>
              <a:t>выполняется </a:t>
            </a:r>
            <a:r>
              <a:rPr lang="ru-RU" sz="1600" dirty="0"/>
              <a:t>неравенство </a:t>
            </a:r>
            <a:r>
              <a:rPr lang="en-AU" sz="1600" b="1" i="1" dirty="0"/>
              <a:t>f</a:t>
            </a:r>
            <a:r>
              <a:rPr lang="ru-RU" sz="1600" b="1" i="1" dirty="0"/>
              <a:t>(</a:t>
            </a:r>
            <a:r>
              <a:rPr lang="en-AU" sz="1600" b="1" i="1" dirty="0"/>
              <a:t>x</a:t>
            </a:r>
            <a:r>
              <a:rPr lang="ru-RU" sz="1600" b="1" i="1" dirty="0"/>
              <a:t>)&gt;</a:t>
            </a:r>
            <a:r>
              <a:rPr lang="en-AU" sz="1600" b="1" i="1" dirty="0" smtClean="0"/>
              <a:t>m</a:t>
            </a:r>
            <a:r>
              <a:rPr lang="ru-RU" sz="1600" i="1" dirty="0" smtClean="0"/>
              <a:t>.</a:t>
            </a:r>
            <a:r>
              <a:rPr lang="ru-RU" sz="1600" dirty="0"/>
              <a:t> 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257145"/>
            <a:ext cx="4495800" cy="4001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eaLnBrk="0" hangingPunct="0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Georgia" pitchFamily="18" charset="0"/>
              </a:rPr>
              <a:t>Ограниченность функции</a:t>
            </a:r>
            <a:endParaRPr lang="ru-RU" sz="2000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4344" name="Text Box 7"/>
          <p:cNvSpPr txBox="1">
            <a:spLocks noChangeArrowheads="1"/>
          </p:cNvSpPr>
          <p:nvPr/>
        </p:nvSpPr>
        <p:spPr bwMode="auto">
          <a:xfrm>
            <a:off x="457200" y="3505200"/>
            <a:ext cx="502920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u="sng" dirty="0"/>
              <a:t>Определение</a:t>
            </a:r>
            <a:r>
              <a:rPr lang="ru-RU" sz="1600" dirty="0"/>
              <a:t>: Функцию </a:t>
            </a:r>
            <a:r>
              <a:rPr lang="ru-RU" sz="1600" i="1" dirty="0"/>
              <a:t>у=</a:t>
            </a:r>
            <a:r>
              <a:rPr lang="en-US" sz="1600" i="1" dirty="0"/>
              <a:t>f</a:t>
            </a:r>
            <a:r>
              <a:rPr lang="ru-RU" sz="1600" i="1" dirty="0"/>
              <a:t>(</a:t>
            </a:r>
            <a:r>
              <a:rPr lang="ru-RU" sz="1600" i="1" dirty="0" err="1"/>
              <a:t>х</a:t>
            </a:r>
            <a:r>
              <a:rPr lang="ru-RU" sz="1600" i="1" dirty="0"/>
              <a:t>)</a:t>
            </a:r>
            <a:r>
              <a:rPr lang="ru-RU" sz="1600" dirty="0"/>
              <a:t> называют </a:t>
            </a:r>
            <a:r>
              <a:rPr lang="ru-RU" sz="1600" b="1" i="1" dirty="0"/>
              <a:t>ограниченной сверху</a:t>
            </a:r>
            <a:r>
              <a:rPr lang="ru-RU" sz="1600" b="1" dirty="0"/>
              <a:t> </a:t>
            </a:r>
            <a:r>
              <a:rPr lang="ru-RU" sz="1600" dirty="0"/>
              <a:t>на множестве </a:t>
            </a:r>
            <a:r>
              <a:rPr lang="ru-RU" sz="1600" dirty="0" smtClean="0"/>
              <a:t>Х⊂</a:t>
            </a:r>
            <a:r>
              <a:rPr lang="en-US" sz="1600" dirty="0" smtClean="0"/>
              <a:t>D</a:t>
            </a:r>
            <a:r>
              <a:rPr lang="ru-RU" sz="1600" dirty="0" smtClean="0"/>
              <a:t>(</a:t>
            </a:r>
            <a:r>
              <a:rPr lang="en-US" sz="1600" dirty="0" smtClean="0"/>
              <a:t>f</a:t>
            </a:r>
            <a:r>
              <a:rPr lang="ru-RU" sz="1600" dirty="0" smtClean="0"/>
              <a:t>), если </a:t>
            </a:r>
            <a:r>
              <a:rPr lang="ru-RU" sz="1600" dirty="0"/>
              <a:t>существует число </a:t>
            </a:r>
            <a:r>
              <a:rPr lang="ru-RU" sz="1600" i="1" dirty="0"/>
              <a:t>М</a:t>
            </a:r>
            <a:r>
              <a:rPr lang="ru-RU" sz="1600" dirty="0"/>
              <a:t> такое, что для любого значения </a:t>
            </a:r>
            <a:r>
              <a:rPr lang="ru-RU" sz="1600" dirty="0" smtClean="0"/>
              <a:t> </a:t>
            </a:r>
            <a:r>
              <a:rPr lang="ru-RU" sz="1600" i="1" dirty="0" err="1" smtClean="0"/>
              <a:t>х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є</a:t>
            </a:r>
            <a:r>
              <a:rPr lang="ru-RU" sz="1600" i="1" dirty="0" smtClean="0"/>
              <a:t> Х  </a:t>
            </a:r>
            <a:r>
              <a:rPr lang="ru-RU" sz="1600" dirty="0" smtClean="0"/>
              <a:t>выполняется </a:t>
            </a:r>
            <a:r>
              <a:rPr lang="ru-RU" sz="1600" dirty="0"/>
              <a:t>неравенство </a:t>
            </a:r>
            <a:r>
              <a:rPr lang="en-AU" sz="1600" b="1" i="1" dirty="0"/>
              <a:t>f</a:t>
            </a:r>
            <a:r>
              <a:rPr lang="ru-RU" sz="1600" b="1" i="1" dirty="0"/>
              <a:t>(</a:t>
            </a:r>
            <a:r>
              <a:rPr lang="en-AU" sz="1600" b="1" i="1" dirty="0"/>
              <a:t>x</a:t>
            </a:r>
            <a:r>
              <a:rPr lang="ru-RU" sz="1600" b="1" i="1" dirty="0"/>
              <a:t>)&lt;</a:t>
            </a:r>
            <a:r>
              <a:rPr lang="en-AU" sz="1600" b="1" i="1" dirty="0"/>
              <a:t>M</a:t>
            </a:r>
            <a:r>
              <a:rPr lang="ru-RU" sz="1600" b="1" i="1" dirty="0"/>
              <a:t>)</a:t>
            </a:r>
            <a:r>
              <a:rPr lang="ru-RU" sz="1600" b="1" dirty="0"/>
              <a:t>.</a:t>
            </a:r>
          </a:p>
          <a:p>
            <a:pPr algn="just">
              <a:spcBef>
                <a:spcPct val="50000"/>
              </a:spcBef>
            </a:pPr>
            <a:endParaRPr lang="ru-RU" sz="1600" dirty="0"/>
          </a:p>
          <a:p>
            <a:pPr algn="just">
              <a:spcBef>
                <a:spcPct val="50000"/>
              </a:spcBef>
            </a:pPr>
            <a:r>
              <a:rPr lang="ru-RU" i="1" dirty="0"/>
              <a:t>Если функция ограничена и снизу и сверху, то её называют </a:t>
            </a:r>
            <a:r>
              <a:rPr lang="ru-RU" i="1" u="sng" dirty="0"/>
              <a:t>ограниченной</a:t>
            </a:r>
            <a:r>
              <a:rPr lang="ru-RU" i="1" dirty="0"/>
              <a:t>. </a:t>
            </a:r>
          </a:p>
        </p:txBody>
      </p:sp>
      <p:sp>
        <p:nvSpPr>
          <p:cNvPr id="1434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4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4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 cstate="print"/>
          <a:srcRect l="21409" r="26760" b="19836"/>
          <a:stretch>
            <a:fillRect/>
          </a:stretch>
        </p:blipFill>
        <p:spPr bwMode="auto">
          <a:xfrm>
            <a:off x="5943600" y="304800"/>
            <a:ext cx="3048000" cy="2650435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8153400" y="1066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y=f(x)</a:t>
            </a:r>
            <a:endParaRPr lang="ru-RU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7848600" y="2209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y=m</a:t>
            </a:r>
            <a:endParaRPr lang="ru-RU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3" cstate="print"/>
          <a:srcRect l="22857" r="15294" b="13908"/>
          <a:stretch>
            <a:fillRect/>
          </a:stretch>
        </p:blipFill>
        <p:spPr bwMode="auto">
          <a:xfrm>
            <a:off x="5791200" y="3429000"/>
            <a:ext cx="3213100" cy="2514600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7772400" y="3886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y=M</a:t>
            </a:r>
            <a:endParaRPr lang="ru-RU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53400" y="5334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y=f(x)</a:t>
            </a:r>
            <a:endParaRPr lang="ru-RU" i="1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/>
          <p:nvPr/>
        </p:nvCxnSpPr>
        <p:spPr>
          <a:xfrm rot="16200000" flipV="1">
            <a:off x="-723900" y="2552700"/>
            <a:ext cx="4267200" cy="76200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33400" y="4114800"/>
            <a:ext cx="6858000" cy="1588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98" name="TextBox 38"/>
          <p:cNvSpPr txBox="1">
            <a:spLocks noChangeArrowheads="1"/>
          </p:cNvSpPr>
          <p:nvPr/>
        </p:nvSpPr>
        <p:spPr bwMode="auto">
          <a:xfrm>
            <a:off x="7391400" y="41148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х</a:t>
            </a:r>
          </a:p>
        </p:txBody>
      </p:sp>
      <p:sp>
        <p:nvSpPr>
          <p:cNvPr id="33799" name="TextBox 39"/>
          <p:cNvSpPr txBox="1">
            <a:spLocks noChangeArrowheads="1"/>
          </p:cNvSpPr>
          <p:nvPr/>
        </p:nvSpPr>
        <p:spPr bwMode="auto">
          <a:xfrm flipH="1">
            <a:off x="1447800" y="457200"/>
            <a:ext cx="68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у</a:t>
            </a:r>
          </a:p>
        </p:txBody>
      </p:sp>
      <p:sp>
        <p:nvSpPr>
          <p:cNvPr id="33800" name="TextBox 43"/>
          <p:cNvSpPr txBox="1">
            <a:spLocks noChangeArrowheads="1"/>
          </p:cNvSpPr>
          <p:nvPr/>
        </p:nvSpPr>
        <p:spPr bwMode="auto">
          <a:xfrm>
            <a:off x="3657600" y="1295400"/>
            <a:ext cx="1981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>
                <a:latin typeface="Times New Roman" pitchFamily="18" charset="0"/>
                <a:cs typeface="Times New Roman" pitchFamily="18" charset="0"/>
              </a:rPr>
              <a:t>Мера</a:t>
            </a:r>
          </a:p>
        </p:txBody>
      </p:sp>
      <p:sp>
        <p:nvSpPr>
          <p:cNvPr id="33801" name="TextBox 44"/>
          <p:cNvSpPr txBox="1">
            <a:spLocks noChangeArrowheads="1"/>
          </p:cNvSpPr>
          <p:nvPr/>
        </p:nvSpPr>
        <p:spPr bwMode="auto">
          <a:xfrm rot="-5400000">
            <a:off x="153988" y="836612"/>
            <a:ext cx="1981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>
                <a:latin typeface="Times New Roman" pitchFamily="18" charset="0"/>
                <a:cs typeface="Times New Roman" pitchFamily="18" charset="0"/>
              </a:rPr>
              <a:t>Высота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1371600" y="1676400"/>
            <a:ext cx="4876800" cy="1588"/>
          </a:xfrm>
          <a:prstGeom prst="line">
            <a:avLst/>
          </a:prstGeom>
          <a:ln w="19050" cmpd="sng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олилиния 14"/>
          <p:cNvSpPr/>
          <p:nvPr/>
        </p:nvSpPr>
        <p:spPr>
          <a:xfrm>
            <a:off x="1447800" y="2057400"/>
            <a:ext cx="3810000" cy="2098675"/>
          </a:xfrm>
          <a:custGeom>
            <a:avLst/>
            <a:gdLst>
              <a:gd name="connsiteX0" fmla="*/ 0 w 3810000"/>
              <a:gd name="connsiteY0" fmla="*/ 2055090 h 2098963"/>
              <a:gd name="connsiteX1" fmla="*/ 748145 w 3810000"/>
              <a:gd name="connsiteY1" fmla="*/ 766618 h 2098963"/>
              <a:gd name="connsiteX2" fmla="*/ 1233055 w 3810000"/>
              <a:gd name="connsiteY2" fmla="*/ 1971963 h 2098963"/>
              <a:gd name="connsiteX3" fmla="*/ 2064327 w 3810000"/>
              <a:gd name="connsiteY3" fmla="*/ 4618 h 2098963"/>
              <a:gd name="connsiteX4" fmla="*/ 2812473 w 3810000"/>
              <a:gd name="connsiteY4" fmla="*/ 1999672 h 2098963"/>
              <a:gd name="connsiteX5" fmla="*/ 3283527 w 3810000"/>
              <a:gd name="connsiteY5" fmla="*/ 226290 h 2098963"/>
              <a:gd name="connsiteX6" fmla="*/ 3810000 w 3810000"/>
              <a:gd name="connsiteY6" fmla="*/ 877454 h 2098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10000" h="2098963">
                <a:moveTo>
                  <a:pt x="0" y="2055090"/>
                </a:moveTo>
                <a:cubicBezTo>
                  <a:pt x="271318" y="1417781"/>
                  <a:pt x="542636" y="780472"/>
                  <a:pt x="748145" y="766618"/>
                </a:cubicBezTo>
                <a:cubicBezTo>
                  <a:pt x="953654" y="752764"/>
                  <a:pt x="1013691" y="2098963"/>
                  <a:pt x="1233055" y="1971963"/>
                </a:cubicBezTo>
                <a:cubicBezTo>
                  <a:pt x="1452419" y="1844963"/>
                  <a:pt x="1801091" y="0"/>
                  <a:pt x="2064327" y="4618"/>
                </a:cubicBezTo>
                <a:cubicBezTo>
                  <a:pt x="2327563" y="9236"/>
                  <a:pt x="2609273" y="1962727"/>
                  <a:pt x="2812473" y="1999672"/>
                </a:cubicBezTo>
                <a:cubicBezTo>
                  <a:pt x="3015673" y="2036617"/>
                  <a:pt x="3117273" y="413326"/>
                  <a:pt x="3283527" y="226290"/>
                </a:cubicBezTo>
                <a:cubicBezTo>
                  <a:pt x="3449781" y="39254"/>
                  <a:pt x="3629890" y="458354"/>
                  <a:pt x="3810000" y="877454"/>
                </a:cubicBezTo>
              </a:path>
            </a:pathLst>
          </a:cu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804" name="TextBox 43"/>
          <p:cNvSpPr txBox="1">
            <a:spLocks noChangeArrowheads="1"/>
          </p:cNvSpPr>
          <p:nvPr/>
        </p:nvSpPr>
        <p:spPr bwMode="auto">
          <a:xfrm>
            <a:off x="5562600" y="4191000"/>
            <a:ext cx="1981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>
                <a:latin typeface="Times New Roman" pitchFamily="18" charset="0"/>
                <a:cs typeface="Times New Roman" pitchFamily="18" charset="0"/>
              </a:rPr>
              <a:t>Расстояние</a:t>
            </a:r>
          </a:p>
        </p:txBody>
      </p:sp>
      <p:sp>
        <p:nvSpPr>
          <p:cNvPr id="33805" name="TextBox 17"/>
          <p:cNvSpPr txBox="1">
            <a:spLocks noChangeArrowheads="1"/>
          </p:cNvSpPr>
          <p:nvPr/>
        </p:nvSpPr>
        <p:spPr bwMode="auto">
          <a:xfrm>
            <a:off x="457200" y="5334000"/>
            <a:ext cx="8382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>
                <a:latin typeface="Georgia" pitchFamily="18" charset="0"/>
              </a:rPr>
              <a:t>Функция </a:t>
            </a:r>
            <a:r>
              <a:rPr lang="ru-RU" sz="1600" b="1" i="1" dirty="0">
                <a:latin typeface="Georgia" pitchFamily="18" charset="0"/>
              </a:rPr>
              <a:t>ограничена сверху</a:t>
            </a:r>
            <a:r>
              <a:rPr lang="ru-RU" sz="1600" dirty="0">
                <a:latin typeface="Georgia" pitchFamily="18" charset="0"/>
              </a:rPr>
              <a:t>, если весь ее график расположен ниже некоторой горизонтальной прямой </a:t>
            </a:r>
            <a:r>
              <a:rPr lang="en-US" sz="1600" b="1" i="1" dirty="0">
                <a:latin typeface="Georgia" pitchFamily="18" charset="0"/>
              </a:rPr>
              <a:t>y</a:t>
            </a:r>
            <a:r>
              <a:rPr lang="ru-RU" sz="1600" b="1" i="1" dirty="0">
                <a:latin typeface="Georgia" pitchFamily="18" charset="0"/>
              </a:rPr>
              <a:t>=</a:t>
            </a:r>
            <a:r>
              <a:rPr lang="en-US" sz="1600" b="1" i="1" dirty="0">
                <a:latin typeface="Georgia" pitchFamily="18" charset="0"/>
              </a:rPr>
              <a:t>M</a:t>
            </a:r>
            <a:r>
              <a:rPr lang="ru-RU" sz="1600" b="1" dirty="0" smtClean="0">
                <a:latin typeface="Georgia" pitchFamily="18" charset="0"/>
              </a:rPr>
              <a:t>.</a:t>
            </a:r>
            <a:endParaRPr lang="en-US" sz="1600" b="1" dirty="0" smtClean="0">
              <a:latin typeface="Georgia" pitchFamily="18" charset="0"/>
            </a:endParaRPr>
          </a:p>
          <a:p>
            <a:endParaRPr lang="ru-RU" sz="1600" dirty="0">
              <a:latin typeface="Georgia" pitchFamily="18" charset="0"/>
            </a:endParaRPr>
          </a:p>
        </p:txBody>
      </p:sp>
      <p:sp>
        <p:nvSpPr>
          <p:cNvPr id="33806" name="TextBox 18"/>
          <p:cNvSpPr txBox="1">
            <a:spLocks noChangeArrowheads="1"/>
          </p:cNvSpPr>
          <p:nvPr/>
        </p:nvSpPr>
        <p:spPr bwMode="auto">
          <a:xfrm>
            <a:off x="3124200" y="381000"/>
            <a:ext cx="46826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Georgia" pitchFamily="18" charset="0"/>
              </a:rPr>
              <a:t>Выше </a:t>
            </a:r>
            <a:r>
              <a:rPr lang="ru-RU" sz="2400" b="1" dirty="0">
                <a:latin typeface="Georgia" pitchFamily="18" charset="0"/>
              </a:rPr>
              <a:t>меры конь не </a:t>
            </a:r>
            <a:r>
              <a:rPr lang="ru-RU" sz="2400" b="1" dirty="0" smtClean="0">
                <a:latin typeface="Georgia" pitchFamily="18" charset="0"/>
              </a:rPr>
              <a:t>скачет</a:t>
            </a:r>
            <a:endParaRPr lang="ru-RU" sz="2400" b="1" dirty="0">
              <a:latin typeface="Georgia" pitchFamily="18" charset="0"/>
            </a:endParaRPr>
          </a:p>
        </p:txBody>
      </p:sp>
      <p:sp>
        <p:nvSpPr>
          <p:cNvPr id="33807" name="TextBox 19"/>
          <p:cNvSpPr txBox="1">
            <a:spLocks noChangeArrowheads="1"/>
          </p:cNvSpPr>
          <p:nvPr/>
        </p:nvSpPr>
        <p:spPr bwMode="auto">
          <a:xfrm>
            <a:off x="5486400" y="1219200"/>
            <a:ext cx="627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y=M</a:t>
            </a:r>
            <a:endParaRPr lang="ru-RU" i="1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0" grpId="0"/>
      <p:bldP spid="33805" grpId="0"/>
      <p:bldP spid="3380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/>
          <p:nvPr/>
        </p:nvCxnSpPr>
        <p:spPr>
          <a:xfrm rot="16200000" flipV="1">
            <a:off x="-723900" y="2552700"/>
            <a:ext cx="4267200" cy="76200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33400" y="4114800"/>
            <a:ext cx="6858000" cy="1588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2" name="TextBox 38"/>
          <p:cNvSpPr txBox="1">
            <a:spLocks noChangeArrowheads="1"/>
          </p:cNvSpPr>
          <p:nvPr/>
        </p:nvSpPr>
        <p:spPr bwMode="auto">
          <a:xfrm>
            <a:off x="7391400" y="41148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х</a:t>
            </a:r>
          </a:p>
        </p:txBody>
      </p:sp>
      <p:sp>
        <p:nvSpPr>
          <p:cNvPr id="34823" name="TextBox 39"/>
          <p:cNvSpPr txBox="1">
            <a:spLocks noChangeArrowheads="1"/>
          </p:cNvSpPr>
          <p:nvPr/>
        </p:nvSpPr>
        <p:spPr bwMode="auto">
          <a:xfrm flipH="1">
            <a:off x="1371600" y="381000"/>
            <a:ext cx="68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у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10800000">
            <a:off x="1371600" y="1676400"/>
            <a:ext cx="4876800" cy="1588"/>
          </a:xfrm>
          <a:prstGeom prst="line">
            <a:avLst/>
          </a:prstGeom>
          <a:ln w="19050" cmpd="sng">
            <a:solidFill>
              <a:srgbClr val="00206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олилиния 10"/>
          <p:cNvSpPr/>
          <p:nvPr/>
        </p:nvSpPr>
        <p:spPr>
          <a:xfrm>
            <a:off x="1447800" y="2057400"/>
            <a:ext cx="3810000" cy="2098675"/>
          </a:xfrm>
          <a:custGeom>
            <a:avLst/>
            <a:gdLst>
              <a:gd name="connsiteX0" fmla="*/ 0 w 3810000"/>
              <a:gd name="connsiteY0" fmla="*/ 2055090 h 2098963"/>
              <a:gd name="connsiteX1" fmla="*/ 748145 w 3810000"/>
              <a:gd name="connsiteY1" fmla="*/ 766618 h 2098963"/>
              <a:gd name="connsiteX2" fmla="*/ 1233055 w 3810000"/>
              <a:gd name="connsiteY2" fmla="*/ 1971963 h 2098963"/>
              <a:gd name="connsiteX3" fmla="*/ 2064327 w 3810000"/>
              <a:gd name="connsiteY3" fmla="*/ 4618 h 2098963"/>
              <a:gd name="connsiteX4" fmla="*/ 2812473 w 3810000"/>
              <a:gd name="connsiteY4" fmla="*/ 1999672 h 2098963"/>
              <a:gd name="connsiteX5" fmla="*/ 3283527 w 3810000"/>
              <a:gd name="connsiteY5" fmla="*/ 226290 h 2098963"/>
              <a:gd name="connsiteX6" fmla="*/ 3810000 w 3810000"/>
              <a:gd name="connsiteY6" fmla="*/ 877454 h 2098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10000" h="2098963">
                <a:moveTo>
                  <a:pt x="0" y="2055090"/>
                </a:moveTo>
                <a:cubicBezTo>
                  <a:pt x="271318" y="1417781"/>
                  <a:pt x="542636" y="780472"/>
                  <a:pt x="748145" y="766618"/>
                </a:cubicBezTo>
                <a:cubicBezTo>
                  <a:pt x="953654" y="752764"/>
                  <a:pt x="1013691" y="2098963"/>
                  <a:pt x="1233055" y="1971963"/>
                </a:cubicBezTo>
                <a:cubicBezTo>
                  <a:pt x="1452419" y="1844963"/>
                  <a:pt x="1801091" y="0"/>
                  <a:pt x="2064327" y="4618"/>
                </a:cubicBezTo>
                <a:cubicBezTo>
                  <a:pt x="2327563" y="9236"/>
                  <a:pt x="2609273" y="1962727"/>
                  <a:pt x="2812473" y="1999672"/>
                </a:cubicBezTo>
                <a:cubicBezTo>
                  <a:pt x="3015673" y="2036617"/>
                  <a:pt x="3117273" y="413326"/>
                  <a:pt x="3283527" y="226290"/>
                </a:cubicBezTo>
                <a:cubicBezTo>
                  <a:pt x="3449781" y="39254"/>
                  <a:pt x="3629890" y="458354"/>
                  <a:pt x="3810000" y="877454"/>
                </a:cubicBezTo>
              </a:path>
            </a:pathLst>
          </a:cu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826" name="TextBox 43"/>
          <p:cNvSpPr txBox="1">
            <a:spLocks noChangeArrowheads="1"/>
          </p:cNvSpPr>
          <p:nvPr/>
        </p:nvSpPr>
        <p:spPr bwMode="auto">
          <a:xfrm>
            <a:off x="5562600" y="4191000"/>
            <a:ext cx="1981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>
                <a:latin typeface="Times New Roman" pitchFamily="18" charset="0"/>
                <a:cs typeface="Times New Roman" pitchFamily="18" charset="0"/>
              </a:rPr>
              <a:t>Песни сороки</a:t>
            </a:r>
          </a:p>
        </p:txBody>
      </p:sp>
      <p:sp>
        <p:nvSpPr>
          <p:cNvPr id="34827" name="TextBox 12"/>
          <p:cNvSpPr txBox="1">
            <a:spLocks noChangeArrowheads="1"/>
          </p:cNvSpPr>
          <p:nvPr/>
        </p:nvSpPr>
        <p:spPr bwMode="auto">
          <a:xfrm>
            <a:off x="1676400" y="228600"/>
            <a:ext cx="72987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Сорока </a:t>
            </a:r>
            <a:r>
              <a:rPr lang="ru-RU" sz="2400" b="1" dirty="0">
                <a:solidFill>
                  <a:srgbClr val="002060"/>
                </a:solidFill>
                <a:latin typeface="Georgia" pitchFamily="18" charset="0"/>
              </a:rPr>
              <a:t>никогда соловьиные песни не </a:t>
            </a:r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поет</a:t>
            </a:r>
            <a:endParaRPr lang="ru-RU" sz="24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4828" name="TextBox 13"/>
          <p:cNvSpPr txBox="1">
            <a:spLocks noChangeArrowheads="1"/>
          </p:cNvSpPr>
          <p:nvPr/>
        </p:nvSpPr>
        <p:spPr bwMode="auto">
          <a:xfrm>
            <a:off x="5486400" y="1219200"/>
            <a:ext cx="627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y=M</a:t>
            </a:r>
            <a:endParaRPr lang="ru-RU" i="1"/>
          </a:p>
        </p:txBody>
      </p:sp>
      <p:sp>
        <p:nvSpPr>
          <p:cNvPr id="34829" name="TextBox 14"/>
          <p:cNvSpPr txBox="1">
            <a:spLocks noChangeArrowheads="1"/>
          </p:cNvSpPr>
          <p:nvPr/>
        </p:nvSpPr>
        <p:spPr bwMode="auto">
          <a:xfrm>
            <a:off x="3276600" y="1295400"/>
            <a:ext cx="15430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/>
              <a:t>Соловьиные песни</a:t>
            </a:r>
          </a:p>
        </p:txBody>
      </p:sp>
      <p:sp>
        <p:nvSpPr>
          <p:cNvPr id="34830" name="TextBox 44"/>
          <p:cNvSpPr txBox="1">
            <a:spLocks noChangeArrowheads="1"/>
          </p:cNvSpPr>
          <p:nvPr/>
        </p:nvSpPr>
        <p:spPr bwMode="auto">
          <a:xfrm rot="-5400000">
            <a:off x="-379412" y="1979612"/>
            <a:ext cx="3048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>
                <a:latin typeface="Times New Roman" pitchFamily="18" charset="0"/>
                <a:cs typeface="Times New Roman" pitchFamily="18" charset="0"/>
              </a:rPr>
              <a:t>Уровень профессионализма пения</a:t>
            </a:r>
          </a:p>
        </p:txBody>
      </p:sp>
      <p:sp>
        <p:nvSpPr>
          <p:cNvPr id="34831" name="TextBox 17"/>
          <p:cNvSpPr txBox="1">
            <a:spLocks noChangeArrowheads="1"/>
          </p:cNvSpPr>
          <p:nvPr/>
        </p:nvSpPr>
        <p:spPr bwMode="auto">
          <a:xfrm>
            <a:off x="533400" y="4953000"/>
            <a:ext cx="8229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b="1" dirty="0" smtClean="0"/>
              <a:t>«</a:t>
            </a:r>
            <a:r>
              <a:rPr lang="ru-RU" sz="1600" b="1" dirty="0"/>
              <a:t>Сорока никогда соловьиные песни не поёт». </a:t>
            </a:r>
            <a:r>
              <a:rPr lang="ru-RU" sz="1600" dirty="0" smtClean="0"/>
              <a:t>Уровень </a:t>
            </a:r>
            <a:r>
              <a:rPr lang="ru-RU" sz="1600" dirty="0"/>
              <a:t>пения в полном соответствии с пословицей будет </a:t>
            </a:r>
            <a:r>
              <a:rPr lang="ru-RU" sz="1600" dirty="0" smtClean="0"/>
              <a:t>ограничен </a:t>
            </a:r>
            <a:r>
              <a:rPr lang="ru-RU" sz="1600" dirty="0"/>
              <a:t>сверху уровнем пения мастерства соловья. 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/>
      <p:bldP spid="34823" grpId="0"/>
      <p:bldP spid="11" grpId="0" animBg="1"/>
      <p:bldP spid="34826" grpId="0"/>
      <p:bldP spid="34828" grpId="0"/>
      <p:bldP spid="34829" grpId="0"/>
      <p:bldP spid="34830" grpId="0"/>
      <p:bldP spid="348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05000" y="272534"/>
            <a:ext cx="4724400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eaLnBrk="0" hangingPunct="0">
              <a:defRPr/>
            </a:pPr>
            <a:r>
              <a:rPr lang="ru-RU" b="1" dirty="0" smtClean="0">
                <a:solidFill>
                  <a:srgbClr val="002060"/>
                </a:solidFill>
                <a:latin typeface="Georgia" pitchFamily="18" charset="0"/>
              </a:rPr>
              <a:t>Наибольшее значение функции</a:t>
            </a:r>
            <a:endParaRPr lang="ru-RU" dirty="0">
              <a:solidFill>
                <a:srgbClr val="002060"/>
              </a:solidFill>
              <a:latin typeface="Georgia" pitchFamily="18" charset="0"/>
            </a:endParaRPr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5505450" y="3321050"/>
          <a:ext cx="114300" cy="215900"/>
        </p:xfrm>
        <a:graphic>
          <a:graphicData uri="http://schemas.openxmlformats.org/presentationml/2006/ole">
            <p:oleObj spid="_x0000_s9218" name="Формула" r:id="rId3" imgW="114120" imgH="215640" progId="Equation.3">
              <p:embed/>
            </p:oleObj>
          </a:graphicData>
        </a:graphic>
      </p:graphicFrame>
      <p:sp>
        <p:nvSpPr>
          <p:cNvPr id="9228" name="Text Box 11"/>
          <p:cNvSpPr txBox="1">
            <a:spLocks noChangeArrowheads="1"/>
          </p:cNvSpPr>
          <p:nvPr/>
        </p:nvSpPr>
        <p:spPr bwMode="auto">
          <a:xfrm>
            <a:off x="381000" y="838200"/>
            <a:ext cx="7391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Число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называют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наибольшим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значением функции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множестве  Х⊂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если: 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Существует число х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 такое, что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любого значения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Х выполняется неравенство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 ≤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229" name="Прямая со стрелкой 10"/>
          <p:cNvCxnSpPr>
            <a:cxnSpLocks noChangeShapeType="1"/>
          </p:cNvCxnSpPr>
          <p:nvPr/>
        </p:nvCxnSpPr>
        <p:spPr bwMode="auto">
          <a:xfrm flipH="1" flipV="1">
            <a:off x="1981200" y="2133600"/>
            <a:ext cx="76200" cy="3581400"/>
          </a:xfrm>
          <a:prstGeom prst="straightConnector1">
            <a:avLst/>
          </a:prstGeom>
          <a:noFill/>
          <a:ln w="9525" cap="sq" algn="ctr">
            <a:solidFill>
              <a:schemeClr val="tx1"/>
            </a:solidFill>
            <a:round/>
            <a:headEnd/>
            <a:tailEnd type="arrow" w="med" len="lg"/>
          </a:ln>
        </p:spPr>
      </p:cxnSp>
      <p:cxnSp>
        <p:nvCxnSpPr>
          <p:cNvPr id="8" name="Прямая со стрелкой 7"/>
          <p:cNvCxnSpPr/>
          <p:nvPr/>
        </p:nvCxnSpPr>
        <p:spPr>
          <a:xfrm>
            <a:off x="1676400" y="5486400"/>
            <a:ext cx="4495800" cy="1588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31" name="TextBox 38"/>
          <p:cNvSpPr txBox="1">
            <a:spLocks noChangeArrowheads="1"/>
          </p:cNvSpPr>
          <p:nvPr/>
        </p:nvSpPr>
        <p:spPr bwMode="auto">
          <a:xfrm>
            <a:off x="6172200" y="54102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х</a:t>
            </a:r>
          </a:p>
        </p:txBody>
      </p:sp>
      <p:graphicFrame>
        <p:nvGraphicFramePr>
          <p:cNvPr id="9219" name="Object 7"/>
          <p:cNvGraphicFramePr>
            <a:graphicFrameLocks noChangeAspect="1"/>
          </p:cNvGraphicFramePr>
          <p:nvPr/>
        </p:nvGraphicFramePr>
        <p:xfrm>
          <a:off x="2438400" y="5562600"/>
          <a:ext cx="219075" cy="239713"/>
        </p:xfrm>
        <a:graphic>
          <a:graphicData uri="http://schemas.openxmlformats.org/presentationml/2006/ole">
            <p:oleObj spid="_x0000_s9219" name="Формула" r:id="rId4" imgW="126720" imgH="139680" progId="Equation.3">
              <p:embed/>
            </p:oleObj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200400" y="5562600"/>
          <a:ext cx="285750" cy="395288"/>
        </p:xfrm>
        <a:graphic>
          <a:graphicData uri="http://schemas.openxmlformats.org/presentationml/2006/ole">
            <p:oleObj spid="_x0000_s9220" name="Формула" r:id="rId5" imgW="164880" imgH="228600" progId="Equation.3">
              <p:embed/>
            </p:oleObj>
          </a:graphicData>
        </a:graphic>
      </p:graphicFrame>
      <p:cxnSp>
        <p:nvCxnSpPr>
          <p:cNvPr id="14" name="Прямая соединительная линия 13"/>
          <p:cNvCxnSpPr/>
          <p:nvPr/>
        </p:nvCxnSpPr>
        <p:spPr>
          <a:xfrm rot="5400000" flipH="1" flipV="1">
            <a:off x="1789113" y="4000500"/>
            <a:ext cx="2973388" cy="1587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0800000">
            <a:off x="1981200" y="2438400"/>
            <a:ext cx="13716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221" name="Object 22"/>
          <p:cNvGraphicFramePr>
            <a:graphicFrameLocks noChangeAspect="1"/>
          </p:cNvGraphicFramePr>
          <p:nvPr/>
        </p:nvGraphicFramePr>
        <p:xfrm>
          <a:off x="1295400" y="2362200"/>
          <a:ext cx="676275" cy="393700"/>
        </p:xfrm>
        <a:graphic>
          <a:graphicData uri="http://schemas.openxmlformats.org/presentationml/2006/ole">
            <p:oleObj spid="_x0000_s9221" name="Формула" r:id="rId6" imgW="393480" imgH="228600" progId="Equation.3">
              <p:embed/>
            </p:oleObj>
          </a:graphicData>
        </a:graphic>
      </p:graphicFrame>
      <p:sp>
        <p:nvSpPr>
          <p:cNvPr id="9234" name="TextBox 24"/>
          <p:cNvSpPr txBox="1">
            <a:spLocks noChangeArrowheads="1"/>
          </p:cNvSpPr>
          <p:nvPr/>
        </p:nvSpPr>
        <p:spPr bwMode="auto">
          <a:xfrm>
            <a:off x="1447800" y="3352800"/>
            <a:ext cx="517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f(x)</a:t>
            </a:r>
            <a:endParaRPr lang="ru-RU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1562101" y="4533900"/>
            <a:ext cx="1905000" cy="3175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981200" y="3581400"/>
            <a:ext cx="5334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олилиния 31"/>
          <p:cNvSpPr/>
          <p:nvPr/>
        </p:nvSpPr>
        <p:spPr>
          <a:xfrm>
            <a:off x="2209800" y="2438400"/>
            <a:ext cx="2159000" cy="3367088"/>
          </a:xfrm>
          <a:custGeom>
            <a:avLst/>
            <a:gdLst>
              <a:gd name="connsiteX0" fmla="*/ 0 w 2159000"/>
              <a:gd name="connsiteY0" fmla="*/ 3367617 h 3367617"/>
              <a:gd name="connsiteX1" fmla="*/ 406400 w 2159000"/>
              <a:gd name="connsiteY1" fmla="*/ 675217 h 3367617"/>
              <a:gd name="connsiteX2" fmla="*/ 990600 w 2159000"/>
              <a:gd name="connsiteY2" fmla="*/ 14817 h 3367617"/>
              <a:gd name="connsiteX3" fmla="*/ 1663700 w 2159000"/>
              <a:gd name="connsiteY3" fmla="*/ 586317 h 3367617"/>
              <a:gd name="connsiteX4" fmla="*/ 2159000 w 2159000"/>
              <a:gd name="connsiteY4" fmla="*/ 3354917 h 3367617"/>
              <a:gd name="connsiteX5" fmla="*/ 2159000 w 2159000"/>
              <a:gd name="connsiteY5" fmla="*/ 3354917 h 3367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9000" h="3367617">
                <a:moveTo>
                  <a:pt x="0" y="3367617"/>
                </a:moveTo>
                <a:cubicBezTo>
                  <a:pt x="120650" y="2300817"/>
                  <a:pt x="241300" y="1234017"/>
                  <a:pt x="406400" y="675217"/>
                </a:cubicBezTo>
                <a:cubicBezTo>
                  <a:pt x="571500" y="116417"/>
                  <a:pt x="781050" y="29634"/>
                  <a:pt x="990600" y="14817"/>
                </a:cubicBezTo>
                <a:cubicBezTo>
                  <a:pt x="1200150" y="0"/>
                  <a:pt x="1468967" y="29634"/>
                  <a:pt x="1663700" y="586317"/>
                </a:cubicBezTo>
                <a:cubicBezTo>
                  <a:pt x="1858433" y="1143000"/>
                  <a:pt x="2159000" y="3354917"/>
                  <a:pt x="2159000" y="3354917"/>
                </a:cubicBezTo>
                <a:lnTo>
                  <a:pt x="2159000" y="3354917"/>
                </a:lnTo>
              </a:path>
            </a:pathLst>
          </a:cu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3124200" y="23622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2362200" y="35052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715000" y="3733800"/>
          <a:ext cx="1436688" cy="392113"/>
        </p:xfrm>
        <a:graphic>
          <a:graphicData uri="http://schemas.openxmlformats.org/presentationml/2006/ole">
            <p:oleObj spid="_x0000_s9222" name="Формула" r:id="rId7" imgW="838080" imgH="228600" progId="Equation.3">
              <p:embed/>
            </p:oleObj>
          </a:graphicData>
        </a:graphic>
      </p:graphicFrame>
      <p:graphicFrame>
        <p:nvGraphicFramePr>
          <p:cNvPr id="9223" name="Object 11"/>
          <p:cNvGraphicFramePr>
            <a:graphicFrameLocks noChangeAspect="1"/>
          </p:cNvGraphicFramePr>
          <p:nvPr/>
        </p:nvGraphicFramePr>
        <p:xfrm>
          <a:off x="3810000" y="2438400"/>
          <a:ext cx="2592388" cy="392113"/>
        </p:xfrm>
        <a:graphic>
          <a:graphicData uri="http://schemas.openxmlformats.org/presentationml/2006/ole">
            <p:oleObj spid="_x0000_s9223" name="Формула" r:id="rId8" imgW="1511280" imgH="228600" progId="Equation.3">
              <p:embed/>
            </p:oleObj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676400" y="2057400"/>
          <a:ext cx="241300" cy="285750"/>
        </p:xfrm>
        <a:graphic>
          <a:graphicData uri="http://schemas.openxmlformats.org/presentationml/2006/ole">
            <p:oleObj spid="_x0000_s9224" name="Формула" r:id="rId9" imgW="139680" imgH="164880" progId="Equation.3">
              <p:embed/>
            </p:oleObj>
          </a:graphicData>
        </a:graphic>
      </p:graphicFrame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3200400" y="1981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273" name="Прямая со стрелкой 10"/>
          <p:cNvCxnSpPr>
            <a:cxnSpLocks noChangeShapeType="1"/>
          </p:cNvCxnSpPr>
          <p:nvPr/>
        </p:nvCxnSpPr>
        <p:spPr bwMode="auto">
          <a:xfrm flipH="1" flipV="1">
            <a:off x="1066800" y="609600"/>
            <a:ext cx="76200" cy="3581400"/>
          </a:xfrm>
          <a:prstGeom prst="straightConnector1">
            <a:avLst/>
          </a:prstGeom>
          <a:noFill/>
          <a:ln w="9525" cap="sq" algn="ctr">
            <a:solidFill>
              <a:schemeClr val="tx1"/>
            </a:solidFill>
            <a:round/>
            <a:headEnd/>
            <a:tailEnd type="arrow" w="med" len="lg"/>
          </a:ln>
        </p:spPr>
      </p:cxnSp>
      <p:cxnSp>
        <p:nvCxnSpPr>
          <p:cNvPr id="19" name="Прямая со стрелкой 18"/>
          <p:cNvCxnSpPr/>
          <p:nvPr/>
        </p:nvCxnSpPr>
        <p:spPr>
          <a:xfrm>
            <a:off x="762000" y="3810000"/>
            <a:ext cx="4495800" cy="1588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5" name="TextBox 38"/>
          <p:cNvSpPr txBox="1">
            <a:spLocks noChangeArrowheads="1"/>
          </p:cNvSpPr>
          <p:nvPr/>
        </p:nvSpPr>
        <p:spPr bwMode="auto">
          <a:xfrm>
            <a:off x="5029200" y="38100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х</a:t>
            </a:r>
          </a:p>
        </p:txBody>
      </p:sp>
      <p:sp>
        <p:nvSpPr>
          <p:cNvPr id="11276" name="TextBox 43"/>
          <p:cNvSpPr txBox="1">
            <a:spLocks noChangeArrowheads="1"/>
          </p:cNvSpPr>
          <p:nvPr/>
        </p:nvSpPr>
        <p:spPr bwMode="auto">
          <a:xfrm>
            <a:off x="4267200" y="38100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время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7" name="TextBox 44"/>
          <p:cNvSpPr txBox="1">
            <a:spLocks noChangeArrowheads="1"/>
          </p:cNvSpPr>
          <p:nvPr/>
        </p:nvSpPr>
        <p:spPr bwMode="auto">
          <a:xfrm rot="-5400000">
            <a:off x="-150812" y="836711"/>
            <a:ext cx="1981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Степень дружбы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8" name="TextBox 45"/>
          <p:cNvSpPr txBox="1">
            <a:spLocks noChangeArrowheads="1"/>
          </p:cNvSpPr>
          <p:nvPr/>
        </p:nvSpPr>
        <p:spPr bwMode="auto">
          <a:xfrm>
            <a:off x="1828800" y="5334000"/>
            <a:ext cx="6934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ru-RU" sz="2000" i="1">
              <a:cs typeface="Times New Roman" pitchFamily="18" charset="0"/>
            </a:endParaRPr>
          </a:p>
          <a:p>
            <a:pPr eaLnBrk="0" hangingPunct="0"/>
            <a:endParaRPr lang="ru-RU" sz="2000" i="1">
              <a:cs typeface="Times New Roman" pitchFamily="18" charset="0"/>
            </a:endParaRPr>
          </a:p>
        </p:txBody>
      </p:sp>
      <p:graphicFrame>
        <p:nvGraphicFramePr>
          <p:cNvPr id="11266" name="Rectangle 2"/>
          <p:cNvGraphicFramePr>
            <a:graphicFrameLocks/>
          </p:cNvGraphicFramePr>
          <p:nvPr/>
        </p:nvGraphicFramePr>
        <p:xfrm>
          <a:off x="5715000" y="1143000"/>
          <a:ext cx="1905000" cy="2717800"/>
        </p:xfrm>
        <a:graphic>
          <a:graphicData uri="http://schemas.openxmlformats.org/presentationml/2006/ole">
            <p:oleObj spid="_x0000_s11266" name="Формула" r:id="rId3" imgW="0" imgH="0" progId="Equation.3">
              <p:embed/>
            </p:oleObj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828800" y="3886200"/>
          <a:ext cx="219075" cy="239713"/>
        </p:xfrm>
        <a:graphic>
          <a:graphicData uri="http://schemas.openxmlformats.org/presentationml/2006/ole">
            <p:oleObj spid="_x0000_s11267" name="Формула" r:id="rId4" imgW="126720" imgH="139680" progId="Equation.3">
              <p:embed/>
            </p:oleObj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895600" y="3798888"/>
          <a:ext cx="285750" cy="395287"/>
        </p:xfrm>
        <a:graphic>
          <a:graphicData uri="http://schemas.openxmlformats.org/presentationml/2006/ole">
            <p:oleObj spid="_x0000_s11268" name="Формула" r:id="rId5" imgW="164880" imgH="228600" progId="Equation.3">
              <p:embed/>
            </p:oleObj>
          </a:graphicData>
        </a:graphic>
      </p:graphicFrame>
      <p:cxnSp>
        <p:nvCxnSpPr>
          <p:cNvPr id="51" name="Прямая соединительная линия 50"/>
          <p:cNvCxnSpPr/>
          <p:nvPr/>
        </p:nvCxnSpPr>
        <p:spPr>
          <a:xfrm rot="5400000" flipH="1" flipV="1">
            <a:off x="1600994" y="2437606"/>
            <a:ext cx="27432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10800000">
            <a:off x="1066800" y="1143000"/>
            <a:ext cx="19812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457200" y="1981200"/>
          <a:ext cx="588963" cy="347663"/>
        </p:xfrm>
        <a:graphic>
          <a:graphicData uri="http://schemas.openxmlformats.org/presentationml/2006/ole">
            <p:oleObj spid="_x0000_s11269" name="Формула" r:id="rId6" imgW="342720" imgH="203040" progId="Equation.3">
              <p:embed/>
            </p:oleObj>
          </a:graphicData>
        </a:graphic>
      </p:graphicFrame>
      <p:sp>
        <p:nvSpPr>
          <p:cNvPr id="11281" name="Прямоугольник 63"/>
          <p:cNvSpPr>
            <a:spLocks noChangeArrowheads="1"/>
          </p:cNvSpPr>
          <p:nvPr/>
        </p:nvSpPr>
        <p:spPr bwMode="auto">
          <a:xfrm>
            <a:off x="3089137" y="228600"/>
            <a:ext cx="60548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Дружный табун и </a:t>
            </a:r>
            <a:r>
              <a:rPr lang="ru-RU" sz="2400" b="1" dirty="0">
                <a:solidFill>
                  <a:srgbClr val="002060"/>
                </a:solidFill>
                <a:latin typeface="Georgia" pitchFamily="18" charset="0"/>
              </a:rPr>
              <a:t>волков не боится</a:t>
            </a:r>
          </a:p>
        </p:txBody>
      </p:sp>
      <p:sp>
        <p:nvSpPr>
          <p:cNvPr id="24" name="Полилиния 23"/>
          <p:cNvSpPr/>
          <p:nvPr/>
        </p:nvSpPr>
        <p:spPr>
          <a:xfrm>
            <a:off x="1143000" y="914400"/>
            <a:ext cx="2743200" cy="2886075"/>
          </a:xfrm>
          <a:custGeom>
            <a:avLst/>
            <a:gdLst>
              <a:gd name="connsiteX0" fmla="*/ 0 w 2743200"/>
              <a:gd name="connsiteY0" fmla="*/ 2886364 h 2886364"/>
              <a:gd name="connsiteX1" fmla="*/ 1524000 w 2743200"/>
              <a:gd name="connsiteY1" fmla="*/ 295564 h 2886364"/>
              <a:gd name="connsiteX2" fmla="*/ 2743200 w 2743200"/>
              <a:gd name="connsiteY2" fmla="*/ 1112982 h 2886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43200" h="2886364">
                <a:moveTo>
                  <a:pt x="0" y="2886364"/>
                </a:moveTo>
                <a:cubicBezTo>
                  <a:pt x="533400" y="1738746"/>
                  <a:pt x="1066800" y="591128"/>
                  <a:pt x="1524000" y="295564"/>
                </a:cubicBezTo>
                <a:cubicBezTo>
                  <a:pt x="1981200" y="0"/>
                  <a:pt x="2362200" y="556491"/>
                  <a:pt x="2743200" y="1112982"/>
                </a:cubicBezTo>
              </a:path>
            </a:pathLst>
          </a:cu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2819400" y="10668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11285" name="Rectangle 22"/>
          <p:cNvSpPr>
            <a:spLocks noChangeArrowheads="1"/>
          </p:cNvSpPr>
          <p:nvPr/>
        </p:nvSpPr>
        <p:spPr bwMode="auto">
          <a:xfrm>
            <a:off x="990600" y="5334000"/>
            <a:ext cx="7086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«Дружный табун и волков не боится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мере того, как табун становится дружнее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сплоченнее 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достигает своего наибольшего значения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после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этого табун уже не боится волков.</a:t>
            </a:r>
          </a:p>
        </p:txBody>
      </p:sp>
      <p:graphicFrame>
        <p:nvGraphicFramePr>
          <p:cNvPr id="11270" name="Object 22"/>
          <p:cNvGraphicFramePr>
            <a:graphicFrameLocks noChangeAspect="1"/>
          </p:cNvGraphicFramePr>
          <p:nvPr/>
        </p:nvGraphicFramePr>
        <p:xfrm>
          <a:off x="2590800" y="609600"/>
          <a:ext cx="676275" cy="393700"/>
        </p:xfrm>
        <a:graphic>
          <a:graphicData uri="http://schemas.openxmlformats.org/presentationml/2006/ole">
            <p:oleObj spid="_x0000_s11270" name="Формула" r:id="rId7" imgW="393480" imgH="228600" progId="Equation.3">
              <p:embed/>
            </p:oleObj>
          </a:graphicData>
        </a:graphic>
      </p:graphicFrame>
      <p:sp>
        <p:nvSpPr>
          <p:cNvPr id="11286" name="TextBox 24"/>
          <p:cNvSpPr txBox="1">
            <a:spLocks noChangeArrowheads="1"/>
          </p:cNvSpPr>
          <p:nvPr/>
        </p:nvSpPr>
        <p:spPr bwMode="auto">
          <a:xfrm>
            <a:off x="1219200" y="533400"/>
            <a:ext cx="517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f(x)</a:t>
            </a:r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1104901" y="2933700"/>
            <a:ext cx="1752600" cy="3175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066800" y="2057400"/>
            <a:ext cx="9144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Овал 28"/>
          <p:cNvSpPr/>
          <p:nvPr/>
        </p:nvSpPr>
        <p:spPr>
          <a:xfrm>
            <a:off x="1828800" y="19812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810000" y="2438400"/>
          <a:ext cx="1436687" cy="392112"/>
        </p:xfrm>
        <a:graphic>
          <a:graphicData uri="http://schemas.openxmlformats.org/presentationml/2006/ole">
            <p:oleObj spid="_x0000_s11271" name="Формула" r:id="rId8" imgW="838080" imgH="228600" progId="Equation.3">
              <p:embed/>
            </p:oleObj>
          </a:graphicData>
        </a:graphic>
      </p:graphicFrame>
      <p:sp>
        <p:nvSpPr>
          <p:cNvPr id="25" name="Номер слайда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DDBE7-BEDF-4854-9059-8138632D824C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5" grpId="0"/>
      <p:bldP spid="11276" grpId="0"/>
      <p:bldP spid="11277" grpId="0"/>
      <p:bldP spid="24" grpId="0" animBg="1"/>
      <p:bldP spid="26" grpId="0" animBg="1"/>
      <p:bldP spid="11285" grpId="0"/>
      <p:bldP spid="11286" grpId="0"/>
      <p:bldP spid="2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49" name="Прямая со стрелкой 10"/>
          <p:cNvCxnSpPr>
            <a:cxnSpLocks noChangeShapeType="1"/>
          </p:cNvCxnSpPr>
          <p:nvPr/>
        </p:nvCxnSpPr>
        <p:spPr bwMode="auto">
          <a:xfrm rot="16200000" flipV="1">
            <a:off x="-723900" y="2476500"/>
            <a:ext cx="4114800" cy="76200"/>
          </a:xfrm>
          <a:prstGeom prst="straightConnector1">
            <a:avLst/>
          </a:prstGeom>
          <a:noFill/>
          <a:ln w="9525" cap="sq" algn="ctr">
            <a:solidFill>
              <a:schemeClr val="tx1"/>
            </a:solidFill>
            <a:round/>
            <a:headEnd/>
            <a:tailEnd type="arrow" w="med" len="lg"/>
          </a:ln>
        </p:spPr>
      </p:cxnSp>
      <p:cxnSp>
        <p:nvCxnSpPr>
          <p:cNvPr id="19" name="Прямая со стрелкой 18"/>
          <p:cNvCxnSpPr/>
          <p:nvPr/>
        </p:nvCxnSpPr>
        <p:spPr>
          <a:xfrm>
            <a:off x="685800" y="3962400"/>
            <a:ext cx="4572000" cy="1588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1" name="TextBox 38"/>
          <p:cNvSpPr txBox="1">
            <a:spLocks noChangeArrowheads="1"/>
          </p:cNvSpPr>
          <p:nvPr/>
        </p:nvSpPr>
        <p:spPr bwMode="auto">
          <a:xfrm>
            <a:off x="5257800" y="38100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х</a:t>
            </a:r>
          </a:p>
        </p:txBody>
      </p:sp>
      <p:sp>
        <p:nvSpPr>
          <p:cNvPr id="10252" name="TextBox 43"/>
          <p:cNvSpPr txBox="1">
            <a:spLocks noChangeArrowheads="1"/>
          </p:cNvSpPr>
          <p:nvPr/>
        </p:nvSpPr>
        <p:spPr bwMode="auto">
          <a:xfrm>
            <a:off x="4419600" y="39624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Речь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3" name="TextBox 44"/>
          <p:cNvSpPr txBox="1">
            <a:spLocks noChangeArrowheads="1"/>
          </p:cNvSpPr>
          <p:nvPr/>
        </p:nvSpPr>
        <p:spPr bwMode="auto">
          <a:xfrm rot="-5400000">
            <a:off x="342900" y="-1524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Ум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4" name="TextBox 45"/>
          <p:cNvSpPr txBox="1">
            <a:spLocks noChangeArrowheads="1"/>
          </p:cNvSpPr>
          <p:nvPr/>
        </p:nvSpPr>
        <p:spPr bwMode="auto">
          <a:xfrm>
            <a:off x="381000" y="4953000"/>
            <a:ext cx="8534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ru-RU" dirty="0" smtClean="0">
                <a:latin typeface="Georgia" pitchFamily="18" charset="0"/>
                <a:cs typeface="Times New Roman" pitchFamily="18" charset="0"/>
              </a:rPr>
              <a:t>Речь можно произнести любую, но когда она достигает своего </a:t>
            </a:r>
            <a:r>
              <a:rPr lang="ru-RU" b="1" i="1" dirty="0" smtClean="0">
                <a:latin typeface="Georgia" pitchFamily="18" charset="0"/>
                <a:cs typeface="Times New Roman" pitchFamily="18" charset="0"/>
              </a:rPr>
              <a:t>наибольшего</a:t>
            </a:r>
            <a:r>
              <a:rPr lang="ru-RU" dirty="0" smtClean="0">
                <a:latin typeface="Georgia" pitchFamily="18" charset="0"/>
                <a:cs typeface="Times New Roman" pitchFamily="18" charset="0"/>
              </a:rPr>
              <a:t> значения, т.е становится </a:t>
            </a:r>
            <a:r>
              <a:rPr lang="ru-RU" b="1" i="1" dirty="0" smtClean="0">
                <a:latin typeface="Georgia" pitchFamily="18" charset="0"/>
                <a:cs typeface="Times New Roman" pitchFamily="18" charset="0"/>
              </a:rPr>
              <a:t>умной</a:t>
            </a:r>
            <a:r>
              <a:rPr lang="ru-RU" dirty="0" smtClean="0">
                <a:latin typeface="Georgia" pitchFamily="18" charset="0"/>
                <a:cs typeface="Times New Roman" pitchFamily="18" charset="0"/>
              </a:rPr>
              <a:t>, то её слышно везде, даже и в потёмках. </a:t>
            </a:r>
            <a:endParaRPr lang="ru-RU" dirty="0">
              <a:latin typeface="Georgia" pitchFamily="18" charset="0"/>
              <a:cs typeface="Times New Roman" pitchFamily="18" charset="0"/>
            </a:endParaRPr>
          </a:p>
        </p:txBody>
      </p:sp>
      <p:graphicFrame>
        <p:nvGraphicFramePr>
          <p:cNvPr id="10242" name="Rectangle 2"/>
          <p:cNvGraphicFramePr>
            <a:graphicFrameLocks/>
          </p:cNvGraphicFramePr>
          <p:nvPr/>
        </p:nvGraphicFramePr>
        <p:xfrm>
          <a:off x="5715000" y="1143000"/>
          <a:ext cx="1905000" cy="2717800"/>
        </p:xfrm>
        <a:graphic>
          <a:graphicData uri="http://schemas.openxmlformats.org/presentationml/2006/ole">
            <p:oleObj spid="_x0000_s10242" name="Формула" r:id="rId3" imgW="0" imgH="0" progId="Equation.3">
              <p:embed/>
            </p:oleObj>
          </a:graphicData>
        </a:graphic>
      </p:graphicFrame>
      <p:graphicFrame>
        <p:nvGraphicFramePr>
          <p:cNvPr id="10243" name="Object 4"/>
          <p:cNvGraphicFramePr>
            <a:graphicFrameLocks noChangeAspect="1"/>
          </p:cNvGraphicFramePr>
          <p:nvPr/>
        </p:nvGraphicFramePr>
        <p:xfrm>
          <a:off x="3124200" y="3886200"/>
          <a:ext cx="285750" cy="395288"/>
        </p:xfrm>
        <a:graphic>
          <a:graphicData uri="http://schemas.openxmlformats.org/presentationml/2006/ole">
            <p:oleObj spid="_x0000_s10243" name="Формула" r:id="rId4" imgW="164880" imgH="228600" progId="Equation.3">
              <p:embed/>
            </p:oleObj>
          </a:graphicData>
        </a:graphic>
      </p:graphicFrame>
      <p:cxnSp>
        <p:nvCxnSpPr>
          <p:cNvPr id="51" name="Прямая соединительная линия 50"/>
          <p:cNvCxnSpPr/>
          <p:nvPr/>
        </p:nvCxnSpPr>
        <p:spPr>
          <a:xfrm rot="5400000" flipH="1" flipV="1">
            <a:off x="1905794" y="2590006"/>
            <a:ext cx="27432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10800000">
            <a:off x="1295400" y="1295400"/>
            <a:ext cx="19812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44" name="Object 5"/>
          <p:cNvGraphicFramePr>
            <a:graphicFrameLocks noChangeAspect="1"/>
          </p:cNvGraphicFramePr>
          <p:nvPr/>
        </p:nvGraphicFramePr>
        <p:xfrm>
          <a:off x="685800" y="1676400"/>
          <a:ext cx="588963" cy="349250"/>
        </p:xfrm>
        <a:graphic>
          <a:graphicData uri="http://schemas.openxmlformats.org/presentationml/2006/ole">
            <p:oleObj spid="_x0000_s10244" name="Формула" r:id="rId5" imgW="342720" imgH="203040" progId="Equation.3">
              <p:embed/>
            </p:oleObj>
          </a:graphicData>
        </a:graphic>
      </p:graphicFrame>
      <p:graphicFrame>
        <p:nvGraphicFramePr>
          <p:cNvPr id="10245" name="Object 7"/>
          <p:cNvGraphicFramePr>
            <a:graphicFrameLocks noChangeAspect="1"/>
          </p:cNvGraphicFramePr>
          <p:nvPr/>
        </p:nvGraphicFramePr>
        <p:xfrm>
          <a:off x="4648200" y="2438400"/>
          <a:ext cx="1436687" cy="392112"/>
        </p:xfrm>
        <a:graphic>
          <a:graphicData uri="http://schemas.openxmlformats.org/presentationml/2006/ole">
            <p:oleObj spid="_x0000_s10245" name="Формула" r:id="rId6" imgW="838080" imgH="228600" progId="Equation.3">
              <p:embed/>
            </p:oleObj>
          </a:graphicData>
        </a:graphic>
      </p:graphicFrame>
      <p:sp>
        <p:nvSpPr>
          <p:cNvPr id="10257" name="Прямоугольник 63"/>
          <p:cNvSpPr>
            <a:spLocks noChangeArrowheads="1"/>
          </p:cNvSpPr>
          <p:nvPr/>
        </p:nvSpPr>
        <p:spPr bwMode="auto">
          <a:xfrm>
            <a:off x="3201518" y="304800"/>
            <a:ext cx="59424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Умные речи и в потемках слышно</a:t>
            </a:r>
            <a:endParaRPr lang="ru-RU" sz="24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4" name="Полилиния 23"/>
          <p:cNvSpPr/>
          <p:nvPr/>
        </p:nvSpPr>
        <p:spPr>
          <a:xfrm>
            <a:off x="1371600" y="1066800"/>
            <a:ext cx="2743200" cy="2886075"/>
          </a:xfrm>
          <a:custGeom>
            <a:avLst/>
            <a:gdLst>
              <a:gd name="connsiteX0" fmla="*/ 0 w 2743200"/>
              <a:gd name="connsiteY0" fmla="*/ 2886364 h 2886364"/>
              <a:gd name="connsiteX1" fmla="*/ 1524000 w 2743200"/>
              <a:gd name="connsiteY1" fmla="*/ 295564 h 2886364"/>
              <a:gd name="connsiteX2" fmla="*/ 2743200 w 2743200"/>
              <a:gd name="connsiteY2" fmla="*/ 1112982 h 2886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43200" h="2886364">
                <a:moveTo>
                  <a:pt x="0" y="2886364"/>
                </a:moveTo>
                <a:cubicBezTo>
                  <a:pt x="533400" y="1738746"/>
                  <a:pt x="1066800" y="591128"/>
                  <a:pt x="1524000" y="295564"/>
                </a:cubicBezTo>
                <a:cubicBezTo>
                  <a:pt x="1981200" y="0"/>
                  <a:pt x="2362200" y="556491"/>
                  <a:pt x="2743200" y="1112982"/>
                </a:cubicBezTo>
              </a:path>
            </a:pathLst>
          </a:cu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3124200" y="11430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graphicFrame>
        <p:nvGraphicFramePr>
          <p:cNvPr id="10246" name="Object 21"/>
          <p:cNvGraphicFramePr>
            <a:graphicFrameLocks noChangeAspect="1"/>
          </p:cNvGraphicFramePr>
          <p:nvPr/>
        </p:nvGraphicFramePr>
        <p:xfrm>
          <a:off x="2776538" y="739775"/>
          <a:ext cx="676275" cy="393700"/>
        </p:xfrm>
        <a:graphic>
          <a:graphicData uri="http://schemas.openxmlformats.org/presentationml/2006/ole">
            <p:oleObj spid="_x0000_s10246" name="Формула" r:id="rId7" imgW="393480" imgH="228600" progId="Equation.3">
              <p:embed/>
            </p:oleObj>
          </a:graphicData>
        </a:graphic>
      </p:graphicFrame>
      <p:graphicFrame>
        <p:nvGraphicFramePr>
          <p:cNvPr id="10247" name="Object 22"/>
          <p:cNvGraphicFramePr>
            <a:graphicFrameLocks noChangeAspect="1"/>
          </p:cNvGraphicFramePr>
          <p:nvPr/>
        </p:nvGraphicFramePr>
        <p:xfrm>
          <a:off x="2319338" y="3962400"/>
          <a:ext cx="219075" cy="241300"/>
        </p:xfrm>
        <a:graphic>
          <a:graphicData uri="http://schemas.openxmlformats.org/presentationml/2006/ole">
            <p:oleObj spid="_x0000_s10247" name="Формула" r:id="rId8" imgW="126720" imgH="139680" progId="Equation.3">
              <p:embed/>
            </p:oleObj>
          </a:graphicData>
        </a:graphic>
      </p:graphicFrame>
      <p:cxnSp>
        <p:nvCxnSpPr>
          <p:cNvPr id="25" name="Прямая соединительная линия 24"/>
          <p:cNvCxnSpPr/>
          <p:nvPr/>
        </p:nvCxnSpPr>
        <p:spPr>
          <a:xfrm rot="5400000" flipH="1" flipV="1">
            <a:off x="1370013" y="2895600"/>
            <a:ext cx="2135188" cy="1587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295400" y="1828800"/>
            <a:ext cx="11430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2286000" y="17526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10264" name="TextBox 33"/>
          <p:cNvSpPr txBox="1">
            <a:spLocks noChangeArrowheads="1"/>
          </p:cNvSpPr>
          <p:nvPr/>
        </p:nvSpPr>
        <p:spPr bwMode="auto">
          <a:xfrm>
            <a:off x="1371600" y="457200"/>
            <a:ext cx="517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f(x)</a:t>
            </a: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DDBE7-BEDF-4854-9059-8138632D824C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/>
      <p:bldP spid="10252" grpId="0"/>
      <p:bldP spid="10253" grpId="0"/>
      <p:bldP spid="10254" grpId="0"/>
      <p:bldP spid="24" grpId="0" animBg="1"/>
      <p:bldP spid="26" grpId="0" animBg="1"/>
      <p:bldP spid="31" grpId="0" animBg="1"/>
      <p:bldP spid="1026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19200" y="304800"/>
            <a:ext cx="5181600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eaLnBrk="0" hangingPunct="0">
              <a:defRPr/>
            </a:pPr>
            <a:r>
              <a:rPr lang="ru-RU" b="1" dirty="0" smtClean="0">
                <a:solidFill>
                  <a:srgbClr val="002060"/>
                </a:solidFill>
                <a:latin typeface="Georgia" pitchFamily="18" charset="0"/>
              </a:rPr>
              <a:t>Наименьшее значение функции </a:t>
            </a:r>
            <a:endParaRPr lang="ru-RU" dirty="0">
              <a:solidFill>
                <a:srgbClr val="002060"/>
              </a:solidFill>
              <a:latin typeface="Georgia" pitchFamily="18" charset="0"/>
            </a:endParaRPr>
          </a:p>
        </p:txBody>
      </p:sp>
      <p:graphicFrame>
        <p:nvGraphicFramePr>
          <p:cNvPr id="12290" name="Object 3"/>
          <p:cNvGraphicFramePr>
            <a:graphicFrameLocks noChangeAspect="1"/>
          </p:cNvGraphicFramePr>
          <p:nvPr/>
        </p:nvGraphicFramePr>
        <p:xfrm>
          <a:off x="4514850" y="4006850"/>
          <a:ext cx="114300" cy="215900"/>
        </p:xfrm>
        <a:graphic>
          <a:graphicData uri="http://schemas.openxmlformats.org/presentationml/2006/ole">
            <p:oleObj spid="_x0000_s12290" name="Формула" r:id="rId3" imgW="114120" imgH="215640" progId="Equation.3">
              <p:embed/>
            </p:oleObj>
          </a:graphicData>
        </a:graphic>
      </p:graphicFrame>
      <p:cxnSp>
        <p:nvCxnSpPr>
          <p:cNvPr id="12301" name="Прямая со стрелкой 10"/>
          <p:cNvCxnSpPr>
            <a:cxnSpLocks noChangeShapeType="1"/>
          </p:cNvCxnSpPr>
          <p:nvPr/>
        </p:nvCxnSpPr>
        <p:spPr bwMode="auto">
          <a:xfrm rot="16200000" flipV="1">
            <a:off x="-419100" y="4381500"/>
            <a:ext cx="2895600" cy="76200"/>
          </a:xfrm>
          <a:prstGeom prst="straightConnector1">
            <a:avLst/>
          </a:prstGeom>
          <a:noFill/>
          <a:ln w="9525" cap="sq" algn="ctr">
            <a:solidFill>
              <a:schemeClr val="tx1"/>
            </a:solidFill>
            <a:round/>
            <a:headEnd/>
            <a:tailEnd type="arrow" w="med" len="lg"/>
          </a:ln>
        </p:spPr>
      </p:cxnSp>
      <p:cxnSp>
        <p:nvCxnSpPr>
          <p:cNvPr id="8" name="Прямая со стрелкой 7"/>
          <p:cNvCxnSpPr/>
          <p:nvPr/>
        </p:nvCxnSpPr>
        <p:spPr>
          <a:xfrm>
            <a:off x="762000" y="5410200"/>
            <a:ext cx="3886200" cy="1588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291" name="Object 7"/>
          <p:cNvGraphicFramePr>
            <a:graphicFrameLocks noChangeAspect="1"/>
          </p:cNvGraphicFramePr>
          <p:nvPr/>
        </p:nvGraphicFramePr>
        <p:xfrm>
          <a:off x="2819400" y="5486400"/>
          <a:ext cx="219075" cy="239713"/>
        </p:xfrm>
        <a:graphic>
          <a:graphicData uri="http://schemas.openxmlformats.org/presentationml/2006/ole">
            <p:oleObj spid="_x0000_s12291" name="Формула" r:id="rId4" imgW="126720" imgH="139680" progId="Equation.3">
              <p:embed/>
            </p:oleObj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133600" y="4953000"/>
          <a:ext cx="285750" cy="395288"/>
        </p:xfrm>
        <a:graphic>
          <a:graphicData uri="http://schemas.openxmlformats.org/presentationml/2006/ole">
            <p:oleObj spid="_x0000_s12292" name="Формула" r:id="rId5" imgW="164880" imgH="228600" progId="Equation.3">
              <p:embed/>
            </p:oleObj>
          </a:graphicData>
        </a:graphic>
      </p:graphicFrame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2171700" y="4610100"/>
            <a:ext cx="1601788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0800000">
            <a:off x="990600" y="3810000"/>
            <a:ext cx="19812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293" name="Object 22"/>
          <p:cNvGraphicFramePr>
            <a:graphicFrameLocks noChangeAspect="1"/>
          </p:cNvGraphicFramePr>
          <p:nvPr/>
        </p:nvGraphicFramePr>
        <p:xfrm>
          <a:off x="381000" y="5486400"/>
          <a:ext cx="676275" cy="393700"/>
        </p:xfrm>
        <a:graphic>
          <a:graphicData uri="http://schemas.openxmlformats.org/presentationml/2006/ole">
            <p:oleObj spid="_x0000_s12293" name="Формула" r:id="rId6" imgW="393480" imgH="228600" progId="Equation.3">
              <p:embed/>
            </p:oleObj>
          </a:graphicData>
        </a:graphic>
      </p:graphicFrame>
      <p:sp>
        <p:nvSpPr>
          <p:cNvPr id="12305" name="TextBox 24"/>
          <p:cNvSpPr txBox="1">
            <a:spLocks noChangeArrowheads="1"/>
          </p:cNvSpPr>
          <p:nvPr/>
        </p:nvSpPr>
        <p:spPr bwMode="auto">
          <a:xfrm>
            <a:off x="457200" y="3657600"/>
            <a:ext cx="517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f(x)</a:t>
            </a:r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2133601" y="5562600"/>
            <a:ext cx="304800" cy="3175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66800" y="5715000"/>
            <a:ext cx="1247775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олилиния 16"/>
          <p:cNvSpPr/>
          <p:nvPr/>
        </p:nvSpPr>
        <p:spPr>
          <a:xfrm rot="10800000">
            <a:off x="1447800" y="3200400"/>
            <a:ext cx="1600200" cy="2495550"/>
          </a:xfrm>
          <a:custGeom>
            <a:avLst/>
            <a:gdLst>
              <a:gd name="connsiteX0" fmla="*/ 0 w 2159000"/>
              <a:gd name="connsiteY0" fmla="*/ 3367617 h 3367617"/>
              <a:gd name="connsiteX1" fmla="*/ 406400 w 2159000"/>
              <a:gd name="connsiteY1" fmla="*/ 675217 h 3367617"/>
              <a:gd name="connsiteX2" fmla="*/ 990600 w 2159000"/>
              <a:gd name="connsiteY2" fmla="*/ 14817 h 3367617"/>
              <a:gd name="connsiteX3" fmla="*/ 1663700 w 2159000"/>
              <a:gd name="connsiteY3" fmla="*/ 586317 h 3367617"/>
              <a:gd name="connsiteX4" fmla="*/ 2159000 w 2159000"/>
              <a:gd name="connsiteY4" fmla="*/ 3354917 h 3367617"/>
              <a:gd name="connsiteX5" fmla="*/ 2159000 w 2159000"/>
              <a:gd name="connsiteY5" fmla="*/ 3354917 h 3367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9000" h="3367617">
                <a:moveTo>
                  <a:pt x="0" y="3367617"/>
                </a:moveTo>
                <a:cubicBezTo>
                  <a:pt x="120650" y="2300817"/>
                  <a:pt x="241300" y="1234017"/>
                  <a:pt x="406400" y="675217"/>
                </a:cubicBezTo>
                <a:cubicBezTo>
                  <a:pt x="571500" y="116417"/>
                  <a:pt x="781050" y="29634"/>
                  <a:pt x="990600" y="14817"/>
                </a:cubicBezTo>
                <a:cubicBezTo>
                  <a:pt x="1200150" y="0"/>
                  <a:pt x="1468967" y="29634"/>
                  <a:pt x="1663700" y="586317"/>
                </a:cubicBezTo>
                <a:cubicBezTo>
                  <a:pt x="1858433" y="1143000"/>
                  <a:pt x="2159000" y="3354917"/>
                  <a:pt x="2159000" y="3354917"/>
                </a:cubicBezTo>
                <a:lnTo>
                  <a:pt x="2159000" y="3354917"/>
                </a:lnTo>
              </a:path>
            </a:pathLst>
          </a:cu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2819400" y="37338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2133600" y="55626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3505200" y="4191000"/>
          <a:ext cx="1436688" cy="392113"/>
        </p:xfrm>
        <a:graphic>
          <a:graphicData uri="http://schemas.openxmlformats.org/presentationml/2006/ole">
            <p:oleObj spid="_x0000_s12294" name="Формула" r:id="rId7" imgW="838080" imgH="228600" progId="Equation.3">
              <p:embed/>
            </p:oleObj>
          </a:graphicData>
        </a:graphic>
      </p:graphicFrame>
      <p:graphicFrame>
        <p:nvGraphicFramePr>
          <p:cNvPr id="12295" name="Object 11"/>
          <p:cNvGraphicFramePr>
            <a:graphicFrameLocks noChangeAspect="1"/>
          </p:cNvGraphicFramePr>
          <p:nvPr/>
        </p:nvGraphicFramePr>
        <p:xfrm>
          <a:off x="3211513" y="3581400"/>
          <a:ext cx="2417762" cy="392113"/>
        </p:xfrm>
        <a:graphic>
          <a:graphicData uri="http://schemas.openxmlformats.org/presentationml/2006/ole">
            <p:oleObj spid="_x0000_s12295" name="Формула" r:id="rId8" imgW="1409400" imgH="228600" progId="Equation.3">
              <p:embed/>
            </p:oleObj>
          </a:graphicData>
        </a:graphic>
      </p:graphicFrame>
      <p:sp>
        <p:nvSpPr>
          <p:cNvPr id="12311" name="TextBox 24"/>
          <p:cNvSpPr txBox="1">
            <a:spLocks noChangeArrowheads="1"/>
          </p:cNvSpPr>
          <p:nvPr/>
        </p:nvSpPr>
        <p:spPr bwMode="auto">
          <a:xfrm>
            <a:off x="685800" y="2819400"/>
            <a:ext cx="517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y</a:t>
            </a:r>
            <a:endParaRPr lang="ru-RU"/>
          </a:p>
        </p:txBody>
      </p:sp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4648200" y="5410200"/>
          <a:ext cx="219075" cy="239713"/>
        </p:xfrm>
        <a:graphic>
          <a:graphicData uri="http://schemas.openxmlformats.org/presentationml/2006/ole">
            <p:oleObj spid="_x0000_s12296" name="Формула" r:id="rId9" imgW="126720" imgH="139680" progId="Equation.3">
              <p:embed/>
            </p:oleObj>
          </a:graphicData>
        </a:graphic>
      </p:graphicFrame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457200" y="1219200"/>
            <a:ext cx="73310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Число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называют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наименьшим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значением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функции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у=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множестве  Х⊂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если: 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Существует число х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 такое, что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любого значения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Х выполняется неравенство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 ≥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057400" y="5715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m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Прямая со стрелкой 10"/>
          <p:cNvCxnSpPr/>
          <p:nvPr/>
        </p:nvCxnSpPr>
        <p:spPr>
          <a:xfrm rot="16200000" flipV="1">
            <a:off x="-1181100" y="3009900"/>
            <a:ext cx="5181600" cy="76200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04800" y="4495800"/>
            <a:ext cx="4953000" cy="1588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3" name="TextBox 38"/>
          <p:cNvSpPr txBox="1">
            <a:spLocks noChangeArrowheads="1"/>
          </p:cNvSpPr>
          <p:nvPr/>
        </p:nvSpPr>
        <p:spPr bwMode="auto">
          <a:xfrm>
            <a:off x="5410200" y="42672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х</a:t>
            </a:r>
          </a:p>
        </p:txBody>
      </p:sp>
      <p:sp>
        <p:nvSpPr>
          <p:cNvPr id="13324" name="TextBox 39"/>
          <p:cNvSpPr txBox="1">
            <a:spLocks noChangeArrowheads="1"/>
          </p:cNvSpPr>
          <p:nvPr/>
        </p:nvSpPr>
        <p:spPr bwMode="auto">
          <a:xfrm flipH="1">
            <a:off x="1447800" y="457200"/>
            <a:ext cx="68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у</a:t>
            </a:r>
          </a:p>
        </p:txBody>
      </p:sp>
      <p:graphicFrame>
        <p:nvGraphicFramePr>
          <p:cNvPr id="13315" name="Object 4"/>
          <p:cNvGraphicFramePr>
            <a:graphicFrameLocks noChangeAspect="1"/>
          </p:cNvGraphicFramePr>
          <p:nvPr/>
        </p:nvGraphicFramePr>
        <p:xfrm>
          <a:off x="3321050" y="4495800"/>
          <a:ext cx="284163" cy="396875"/>
        </p:xfrm>
        <a:graphic>
          <a:graphicData uri="http://schemas.openxmlformats.org/presentationml/2006/ole">
            <p:oleObj spid="_x0000_s13315" name="Формула" r:id="rId3" imgW="164880" imgH="228600" progId="Equation.3">
              <p:embed/>
            </p:oleObj>
          </a:graphicData>
        </a:graphic>
      </p:graphicFrame>
      <p:cxnSp>
        <p:nvCxnSpPr>
          <p:cNvPr id="51" name="Прямая соединительная линия 50"/>
          <p:cNvCxnSpPr/>
          <p:nvPr/>
        </p:nvCxnSpPr>
        <p:spPr>
          <a:xfrm rot="5400000" flipH="1" flipV="1">
            <a:off x="3315494" y="4304506"/>
            <a:ext cx="3810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642938" y="2295525"/>
          <a:ext cx="587375" cy="349250"/>
        </p:xfrm>
        <a:graphic>
          <a:graphicData uri="http://schemas.openxmlformats.org/presentationml/2006/ole">
            <p:oleObj spid="_x0000_s13316" name="Формула" r:id="rId4" imgW="342720" imgH="203040" progId="Equation.3">
              <p:embed/>
            </p:oleObj>
          </a:graphicData>
        </a:graphic>
      </p:graphicFrame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685800" y="3886200"/>
          <a:ext cx="674688" cy="390525"/>
        </p:xfrm>
        <a:graphic>
          <a:graphicData uri="http://schemas.openxmlformats.org/presentationml/2006/ole">
            <p:oleObj spid="_x0000_s13317" name="Формула" r:id="rId5" imgW="393480" imgH="228600" progId="Equation.3">
              <p:embed/>
            </p:oleObj>
          </a:graphicData>
        </a:graphic>
      </p:graphicFrame>
      <p:sp>
        <p:nvSpPr>
          <p:cNvPr id="13326" name="Прямоугольник 63"/>
          <p:cNvSpPr>
            <a:spLocks noChangeArrowheads="1"/>
          </p:cNvSpPr>
          <p:nvPr/>
        </p:nvSpPr>
        <p:spPr bwMode="auto">
          <a:xfrm>
            <a:off x="2438400" y="228600"/>
            <a:ext cx="62263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Georgia" pitchFamily="18" charset="0"/>
              </a:rPr>
              <a:t>От </a:t>
            </a:r>
            <a:r>
              <a:rPr lang="ru-RU" sz="2400" b="1" dirty="0">
                <a:latin typeface="Georgia" pitchFamily="18" charset="0"/>
              </a:rPr>
              <a:t>погасшего угля не добудешь </a:t>
            </a:r>
            <a:r>
              <a:rPr lang="ru-RU" sz="2400" b="1" dirty="0" smtClean="0">
                <a:latin typeface="Georgia" pitchFamily="18" charset="0"/>
              </a:rPr>
              <a:t>огня</a:t>
            </a:r>
            <a:endParaRPr lang="ru-RU" sz="2400" b="1" dirty="0">
              <a:latin typeface="Georgia" pitchFamily="18" charset="0"/>
            </a:endParaRPr>
          </a:p>
        </p:txBody>
      </p:sp>
      <p:sp>
        <p:nvSpPr>
          <p:cNvPr id="20" name="Полилиния 19"/>
          <p:cNvSpPr/>
          <p:nvPr/>
        </p:nvSpPr>
        <p:spPr>
          <a:xfrm>
            <a:off x="1447800" y="838200"/>
            <a:ext cx="3297238" cy="3500438"/>
          </a:xfrm>
          <a:custGeom>
            <a:avLst/>
            <a:gdLst>
              <a:gd name="connsiteX0" fmla="*/ 0 w 3297382"/>
              <a:gd name="connsiteY0" fmla="*/ 0 h 3500582"/>
              <a:gd name="connsiteX1" fmla="*/ 1704109 w 3297382"/>
              <a:gd name="connsiteY1" fmla="*/ 3144982 h 3500582"/>
              <a:gd name="connsiteX2" fmla="*/ 3297382 w 3297382"/>
              <a:gd name="connsiteY2" fmla="*/ 2133600 h 3500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97382" h="3500582">
                <a:moveTo>
                  <a:pt x="0" y="0"/>
                </a:moveTo>
                <a:cubicBezTo>
                  <a:pt x="577272" y="1394691"/>
                  <a:pt x="1154545" y="2789382"/>
                  <a:pt x="1704109" y="3144982"/>
                </a:cubicBezTo>
                <a:cubicBezTo>
                  <a:pt x="2253673" y="3500582"/>
                  <a:pt x="2775527" y="2817091"/>
                  <a:pt x="3297382" y="2133600"/>
                </a:cubicBezTo>
              </a:path>
            </a:pathLst>
          </a:cu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371600" y="2514600"/>
            <a:ext cx="8382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>
          <a:xfrm>
            <a:off x="3352800" y="39624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graphicFrame>
        <p:nvGraphicFramePr>
          <p:cNvPr id="13318" name="Object 7"/>
          <p:cNvGraphicFramePr>
            <a:graphicFrameLocks noChangeAspect="1"/>
          </p:cNvGraphicFramePr>
          <p:nvPr/>
        </p:nvGraphicFramePr>
        <p:xfrm>
          <a:off x="3657600" y="1981200"/>
          <a:ext cx="1436688" cy="392113"/>
        </p:xfrm>
        <a:graphic>
          <a:graphicData uri="http://schemas.openxmlformats.org/presentationml/2006/ole">
            <p:oleObj spid="_x0000_s13318" name="Формула" r:id="rId6" imgW="838080" imgH="228600" progId="Equation.3">
              <p:embed/>
            </p:oleObj>
          </a:graphicData>
        </a:graphic>
      </p:graphicFrame>
      <p:graphicFrame>
        <p:nvGraphicFramePr>
          <p:cNvPr id="13319" name="Object 21"/>
          <p:cNvGraphicFramePr>
            <a:graphicFrameLocks noChangeAspect="1"/>
          </p:cNvGraphicFramePr>
          <p:nvPr/>
        </p:nvGraphicFramePr>
        <p:xfrm>
          <a:off x="2133600" y="4572000"/>
          <a:ext cx="193675" cy="233363"/>
        </p:xfrm>
        <a:graphic>
          <a:graphicData uri="http://schemas.openxmlformats.org/presentationml/2006/ole">
            <p:oleObj spid="_x0000_s13319" name="Формула" r:id="rId7" imgW="126720" imgH="139680" progId="Equation.3">
              <p:embed/>
            </p:oleObj>
          </a:graphicData>
        </a:graphic>
      </p:graphicFrame>
      <p:cxnSp>
        <p:nvCxnSpPr>
          <p:cNvPr id="26" name="Прямая соединительная линия 25"/>
          <p:cNvCxnSpPr/>
          <p:nvPr/>
        </p:nvCxnSpPr>
        <p:spPr>
          <a:xfrm rot="5400000" flipH="1" flipV="1">
            <a:off x="1219201" y="3505200"/>
            <a:ext cx="1981200" cy="3175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447800" y="4114800"/>
            <a:ext cx="20574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2057400" y="24384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13334" name="Rectangle 8"/>
          <p:cNvSpPr>
            <a:spLocks noChangeArrowheads="1"/>
          </p:cNvSpPr>
          <p:nvPr/>
        </p:nvSpPr>
        <p:spPr bwMode="auto">
          <a:xfrm>
            <a:off x="1600200" y="5486400"/>
            <a:ext cx="7315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определенный момент, когда угли совсем остынут,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(наименьшее значение температуры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от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них уже невозможно будет вновь зажечь огонь. </a:t>
            </a:r>
          </a:p>
        </p:txBody>
      </p:sp>
      <p:sp>
        <p:nvSpPr>
          <p:cNvPr id="13335" name="TextBox 32"/>
          <p:cNvSpPr txBox="1">
            <a:spLocks noChangeArrowheads="1"/>
          </p:cNvSpPr>
          <p:nvPr/>
        </p:nvSpPr>
        <p:spPr bwMode="auto">
          <a:xfrm rot="-5400000">
            <a:off x="510381" y="1318419"/>
            <a:ext cx="12684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/>
              <a:t>Температура</a:t>
            </a:r>
          </a:p>
        </p:txBody>
      </p:sp>
      <p:sp>
        <p:nvSpPr>
          <p:cNvPr id="13336" name="TextBox 43"/>
          <p:cNvSpPr txBox="1">
            <a:spLocks noChangeArrowheads="1"/>
          </p:cNvSpPr>
          <p:nvPr/>
        </p:nvSpPr>
        <p:spPr bwMode="auto">
          <a:xfrm>
            <a:off x="4800600" y="4572000"/>
            <a:ext cx="2133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время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3" grpId="0"/>
      <p:bldP spid="13324" grpId="0"/>
      <p:bldP spid="20" grpId="0" animBg="1"/>
      <p:bldP spid="25" grpId="0" animBg="1"/>
      <p:bldP spid="31" grpId="0" animBg="1"/>
      <p:bldP spid="13334" grpId="0"/>
      <p:bldP spid="13335" grpId="0"/>
      <p:bldP spid="1333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Прямая со стрелкой 10"/>
          <p:cNvCxnSpPr/>
          <p:nvPr/>
        </p:nvCxnSpPr>
        <p:spPr>
          <a:xfrm rot="16200000" flipV="1">
            <a:off x="-1181100" y="3009900"/>
            <a:ext cx="5181600" cy="76200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04800" y="4495800"/>
            <a:ext cx="4953000" cy="1588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3" name="TextBox 38"/>
          <p:cNvSpPr txBox="1">
            <a:spLocks noChangeArrowheads="1"/>
          </p:cNvSpPr>
          <p:nvPr/>
        </p:nvSpPr>
        <p:spPr bwMode="auto">
          <a:xfrm>
            <a:off x="5410200" y="42672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х</a:t>
            </a:r>
          </a:p>
        </p:txBody>
      </p:sp>
      <p:sp>
        <p:nvSpPr>
          <p:cNvPr id="13324" name="TextBox 39"/>
          <p:cNvSpPr txBox="1">
            <a:spLocks noChangeArrowheads="1"/>
          </p:cNvSpPr>
          <p:nvPr/>
        </p:nvSpPr>
        <p:spPr bwMode="auto">
          <a:xfrm flipH="1">
            <a:off x="1447800" y="457200"/>
            <a:ext cx="68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у</a:t>
            </a:r>
          </a:p>
        </p:txBody>
      </p:sp>
      <p:graphicFrame>
        <p:nvGraphicFramePr>
          <p:cNvPr id="13314" name="Rectangle 2"/>
          <p:cNvGraphicFramePr>
            <a:graphicFrameLocks/>
          </p:cNvGraphicFramePr>
          <p:nvPr/>
        </p:nvGraphicFramePr>
        <p:xfrm>
          <a:off x="5715000" y="1143000"/>
          <a:ext cx="1905000" cy="2717800"/>
        </p:xfrm>
        <a:graphic>
          <a:graphicData uri="http://schemas.openxmlformats.org/presentationml/2006/ole">
            <p:oleObj spid="_x0000_s45058" name="Формула" r:id="rId3" imgW="0" imgH="0" progId="Equation.3">
              <p:embed/>
            </p:oleObj>
          </a:graphicData>
        </a:graphic>
      </p:graphicFrame>
      <p:graphicFrame>
        <p:nvGraphicFramePr>
          <p:cNvPr id="13315" name="Object 4"/>
          <p:cNvGraphicFramePr>
            <a:graphicFrameLocks noChangeAspect="1"/>
          </p:cNvGraphicFramePr>
          <p:nvPr/>
        </p:nvGraphicFramePr>
        <p:xfrm>
          <a:off x="3321050" y="4495800"/>
          <a:ext cx="284163" cy="396875"/>
        </p:xfrm>
        <a:graphic>
          <a:graphicData uri="http://schemas.openxmlformats.org/presentationml/2006/ole">
            <p:oleObj spid="_x0000_s45059" name="Формула" r:id="rId4" imgW="164880" imgH="228600" progId="Equation.3">
              <p:embed/>
            </p:oleObj>
          </a:graphicData>
        </a:graphic>
      </p:graphicFrame>
      <p:cxnSp>
        <p:nvCxnSpPr>
          <p:cNvPr id="51" name="Прямая соединительная линия 50"/>
          <p:cNvCxnSpPr/>
          <p:nvPr/>
        </p:nvCxnSpPr>
        <p:spPr>
          <a:xfrm rot="5400000" flipH="1" flipV="1">
            <a:off x="3315494" y="4304506"/>
            <a:ext cx="3810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642938" y="2295525"/>
          <a:ext cx="587375" cy="349250"/>
        </p:xfrm>
        <a:graphic>
          <a:graphicData uri="http://schemas.openxmlformats.org/presentationml/2006/ole">
            <p:oleObj spid="_x0000_s45060" name="Формула" r:id="rId5" imgW="342720" imgH="203040" progId="Equation.3">
              <p:embed/>
            </p:oleObj>
          </a:graphicData>
        </a:graphic>
      </p:graphicFrame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3733800" y="4038600"/>
          <a:ext cx="674688" cy="390525"/>
        </p:xfrm>
        <a:graphic>
          <a:graphicData uri="http://schemas.openxmlformats.org/presentationml/2006/ole">
            <p:oleObj spid="_x0000_s45061" name="Формула" r:id="rId6" imgW="393480" imgH="228600" progId="Equation.3">
              <p:embed/>
            </p:oleObj>
          </a:graphicData>
        </a:graphic>
      </p:graphicFrame>
      <p:sp>
        <p:nvSpPr>
          <p:cNvPr id="13326" name="Прямоугольник 63"/>
          <p:cNvSpPr>
            <a:spLocks noChangeArrowheads="1"/>
          </p:cNvSpPr>
          <p:nvPr/>
        </p:nvSpPr>
        <p:spPr bwMode="auto">
          <a:xfrm>
            <a:off x="2438400" y="228600"/>
            <a:ext cx="4059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Georgia" pitchFamily="18" charset="0"/>
              </a:rPr>
              <a:t>Где тонко, там и рвётся</a:t>
            </a:r>
            <a:endParaRPr lang="ru-RU" sz="2400" b="1" dirty="0">
              <a:latin typeface="Georgia" pitchFamily="18" charset="0"/>
            </a:endParaRPr>
          </a:p>
        </p:txBody>
      </p:sp>
      <p:sp>
        <p:nvSpPr>
          <p:cNvPr id="20" name="Полилиния 19"/>
          <p:cNvSpPr/>
          <p:nvPr/>
        </p:nvSpPr>
        <p:spPr>
          <a:xfrm>
            <a:off x="1447800" y="838200"/>
            <a:ext cx="3297238" cy="3500438"/>
          </a:xfrm>
          <a:custGeom>
            <a:avLst/>
            <a:gdLst>
              <a:gd name="connsiteX0" fmla="*/ 0 w 3297382"/>
              <a:gd name="connsiteY0" fmla="*/ 0 h 3500582"/>
              <a:gd name="connsiteX1" fmla="*/ 1704109 w 3297382"/>
              <a:gd name="connsiteY1" fmla="*/ 3144982 h 3500582"/>
              <a:gd name="connsiteX2" fmla="*/ 3297382 w 3297382"/>
              <a:gd name="connsiteY2" fmla="*/ 2133600 h 3500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97382" h="3500582">
                <a:moveTo>
                  <a:pt x="0" y="0"/>
                </a:moveTo>
                <a:cubicBezTo>
                  <a:pt x="577272" y="1394691"/>
                  <a:pt x="1154545" y="2789382"/>
                  <a:pt x="1704109" y="3144982"/>
                </a:cubicBezTo>
                <a:cubicBezTo>
                  <a:pt x="2253673" y="3500582"/>
                  <a:pt x="2775527" y="2817091"/>
                  <a:pt x="3297382" y="2133600"/>
                </a:cubicBezTo>
              </a:path>
            </a:pathLst>
          </a:cu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371600" y="2514600"/>
            <a:ext cx="8382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>
          <a:xfrm>
            <a:off x="3352800" y="39624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graphicFrame>
        <p:nvGraphicFramePr>
          <p:cNvPr id="13318" name="Object 7"/>
          <p:cNvGraphicFramePr>
            <a:graphicFrameLocks noChangeAspect="1"/>
          </p:cNvGraphicFramePr>
          <p:nvPr/>
        </p:nvGraphicFramePr>
        <p:xfrm>
          <a:off x="3657600" y="1981200"/>
          <a:ext cx="1436688" cy="392113"/>
        </p:xfrm>
        <a:graphic>
          <a:graphicData uri="http://schemas.openxmlformats.org/presentationml/2006/ole">
            <p:oleObj spid="_x0000_s45062" name="Формула" r:id="rId7" imgW="838080" imgH="228600" progId="Equation.3">
              <p:embed/>
            </p:oleObj>
          </a:graphicData>
        </a:graphic>
      </p:graphicFrame>
      <p:graphicFrame>
        <p:nvGraphicFramePr>
          <p:cNvPr id="13319" name="Object 21"/>
          <p:cNvGraphicFramePr>
            <a:graphicFrameLocks noChangeAspect="1"/>
          </p:cNvGraphicFramePr>
          <p:nvPr/>
        </p:nvGraphicFramePr>
        <p:xfrm>
          <a:off x="2133600" y="4572000"/>
          <a:ext cx="193675" cy="233363"/>
        </p:xfrm>
        <a:graphic>
          <a:graphicData uri="http://schemas.openxmlformats.org/presentationml/2006/ole">
            <p:oleObj spid="_x0000_s45063" name="Формула" r:id="rId8" imgW="126720" imgH="139680" progId="Equation.3">
              <p:embed/>
            </p:oleObj>
          </a:graphicData>
        </a:graphic>
      </p:graphicFrame>
      <p:cxnSp>
        <p:nvCxnSpPr>
          <p:cNvPr id="26" name="Прямая соединительная линия 25"/>
          <p:cNvCxnSpPr/>
          <p:nvPr/>
        </p:nvCxnSpPr>
        <p:spPr>
          <a:xfrm rot="5400000" flipH="1" flipV="1">
            <a:off x="1219201" y="3505200"/>
            <a:ext cx="1981200" cy="3175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447800" y="4114800"/>
            <a:ext cx="20574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2057400" y="24384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13334" name="Rectangle 8"/>
          <p:cNvSpPr>
            <a:spLocks noChangeArrowheads="1"/>
          </p:cNvSpPr>
          <p:nvPr/>
        </p:nvSpPr>
        <p:spPr bwMode="auto">
          <a:xfrm>
            <a:off x="1752600" y="5486400"/>
            <a:ext cx="6705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 определенный момент, когда прочность нити  будет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наименьшей,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 она порвётся.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35" name="TextBox 32"/>
          <p:cNvSpPr txBox="1">
            <a:spLocks noChangeArrowheads="1"/>
          </p:cNvSpPr>
          <p:nvPr/>
        </p:nvSpPr>
        <p:spPr bwMode="auto">
          <a:xfrm rot="-5400000">
            <a:off x="283717" y="932176"/>
            <a:ext cx="15999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Прочность нити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81000" y="1524000"/>
            <a:ext cx="8153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  Поменьше говори – побольше услышишь.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  Наварила ровно на Маланьину свадьбу.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  Снег глубок — хлеб  хорош.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  С книгой поведешься — ума наберешься.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  Кому повезет, у того и петух несется.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  Не подымай меня высоко, да и не опускай низко.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28600" y="1066800"/>
            <a:ext cx="8610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Цель урока: </a:t>
            </a:r>
          </a:p>
          <a:p>
            <a:r>
              <a:rPr lang="ru-RU" sz="2400" i="1" dirty="0" smtClean="0">
                <a:solidFill>
                  <a:srgbClr val="002060"/>
                </a:solidFill>
                <a:latin typeface="Georgia" pitchFamily="18" charset="0"/>
              </a:rPr>
              <a:t>Изобразить  графически  как  некоторую  функцию пословицу  и  описать  свойства  функции-пословицы. 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28600" y="1828800"/>
            <a:ext cx="8610600" cy="252376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i="1" dirty="0" smtClean="0"/>
              <a:t>       </a:t>
            </a:r>
            <a:r>
              <a:rPr lang="ru-RU" sz="2800" b="1" dirty="0" smtClean="0">
                <a:solidFill>
                  <a:srgbClr val="002060"/>
                </a:solidFill>
                <a:latin typeface="Georgia" pitchFamily="18" charset="0"/>
              </a:rPr>
              <a:t>Среди пословиц и поговорок выбрать те, где можно описать свойства функций: </a:t>
            </a:r>
            <a:r>
              <a:rPr lang="ru-RU" sz="2800" i="1" dirty="0" smtClean="0">
                <a:solidFill>
                  <a:srgbClr val="002060"/>
                </a:solidFill>
                <a:latin typeface="Georgia" pitchFamily="18" charset="0"/>
              </a:rPr>
              <a:t>Возрастание, убывание, ограниченность, наибольшее и наименьшее значения функции. Изобразить графически.</a:t>
            </a:r>
            <a:endParaRPr lang="ru-RU" sz="2800" dirty="0" smtClean="0">
              <a:solidFill>
                <a:srgbClr val="002060"/>
              </a:solidFill>
              <a:latin typeface="Georgi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4"/>
          <p:cNvSpPr txBox="1">
            <a:spLocks noChangeArrowheads="1"/>
          </p:cNvSpPr>
          <p:nvPr/>
        </p:nvSpPr>
        <p:spPr bwMode="auto">
          <a:xfrm>
            <a:off x="533400" y="1219200"/>
            <a:ext cx="8077200" cy="524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-"/>
            </a:pPr>
            <a:r>
              <a:rPr lang="ru-RU" sz="2000" i="1">
                <a:latin typeface="Georgia" pitchFamily="18" charset="0"/>
              </a:rPr>
              <a:t> Каков уход, таков и скот.</a:t>
            </a:r>
          </a:p>
          <a:p>
            <a:pPr eaLnBrk="0" hangingPunct="0">
              <a:buFontTx/>
              <a:buChar char="-"/>
            </a:pPr>
            <a:r>
              <a:rPr lang="ru-RU" sz="2000" i="1">
                <a:latin typeface="Georgia" pitchFamily="18" charset="0"/>
              </a:rPr>
              <a:t> Коли изба крива – хозяйка плоха.</a:t>
            </a:r>
          </a:p>
          <a:p>
            <a:pPr eaLnBrk="0" hangingPunct="0">
              <a:buFontTx/>
              <a:buChar char="-"/>
            </a:pPr>
            <a:r>
              <a:rPr lang="ru-RU" sz="2000" i="1">
                <a:latin typeface="Georgia" pitchFamily="18" charset="0"/>
              </a:rPr>
              <a:t> Плохие пчелы – плохой мед.</a:t>
            </a:r>
          </a:p>
          <a:p>
            <a:pPr eaLnBrk="0" hangingPunct="0">
              <a:buFontTx/>
              <a:buChar char="-"/>
            </a:pPr>
            <a:r>
              <a:rPr lang="ru-RU" sz="2000" i="1">
                <a:latin typeface="Georgia" pitchFamily="18" charset="0"/>
              </a:rPr>
              <a:t> Маленькие детки – маленькие бедки, а вырастут велики – большие бедки будут.</a:t>
            </a:r>
          </a:p>
          <a:p>
            <a:pPr eaLnBrk="0" hangingPunct="0">
              <a:buFontTx/>
              <a:buChar char="-"/>
            </a:pPr>
            <a:r>
              <a:rPr lang="ru-RU" sz="2000" i="1">
                <a:latin typeface="Georgia" pitchFamily="18" charset="0"/>
              </a:rPr>
              <a:t> Какова земля, таков и хлеб.</a:t>
            </a:r>
          </a:p>
          <a:p>
            <a:pPr eaLnBrk="0" hangingPunct="0">
              <a:buFontTx/>
              <a:buChar char="-"/>
            </a:pPr>
            <a:r>
              <a:rPr lang="ru-RU" sz="2000" i="1">
                <a:latin typeface="Georgia" pitchFamily="18" charset="0"/>
              </a:rPr>
              <a:t> В хороший год хорош и приплод.</a:t>
            </a:r>
          </a:p>
          <a:p>
            <a:pPr eaLnBrk="0" hangingPunct="0">
              <a:buFontTx/>
              <a:buChar char="-"/>
            </a:pPr>
            <a:r>
              <a:rPr lang="ru-RU" sz="2000" i="1">
                <a:latin typeface="Georgia" pitchFamily="18" charset="0"/>
              </a:rPr>
              <a:t> Что посеешь, то и пожнешь.</a:t>
            </a:r>
          </a:p>
          <a:p>
            <a:pPr eaLnBrk="0" hangingPunct="0">
              <a:buFontTx/>
              <a:buChar char="-"/>
            </a:pPr>
            <a:r>
              <a:rPr lang="ru-RU" sz="2000" i="1">
                <a:latin typeface="Georgia" pitchFamily="18" charset="0"/>
              </a:rPr>
              <a:t> Каково лето, таково и сено.</a:t>
            </a:r>
          </a:p>
          <a:p>
            <a:pPr eaLnBrk="0" hangingPunct="0">
              <a:buFontTx/>
              <a:buChar char="-"/>
            </a:pPr>
            <a:r>
              <a:rPr lang="ru-RU" sz="2000" i="1">
                <a:latin typeface="Georgia" pitchFamily="18" charset="0"/>
              </a:rPr>
              <a:t> Февраль богат снегом, апрель – водою.</a:t>
            </a:r>
          </a:p>
          <a:p>
            <a:pPr eaLnBrk="0" hangingPunct="0">
              <a:buFontTx/>
              <a:buChar char="-"/>
            </a:pPr>
            <a:r>
              <a:rPr lang="ru-RU" sz="2000" i="1">
                <a:latin typeface="Georgia" pitchFamily="18" charset="0"/>
              </a:rPr>
              <a:t> Каков мастер, такова и работа.</a:t>
            </a:r>
          </a:p>
          <a:p>
            <a:pPr eaLnBrk="0" hangingPunct="0">
              <a:buFontTx/>
              <a:buChar char="-"/>
            </a:pPr>
            <a:r>
              <a:rPr lang="ru-RU" sz="2000" i="1">
                <a:latin typeface="Georgia" pitchFamily="18" charset="0"/>
              </a:rPr>
              <a:t> Каков работник, такова ему и плата.</a:t>
            </a:r>
            <a:endParaRPr lang="en-US" sz="2000" i="1">
              <a:latin typeface="Georgia" pitchFamily="18" charset="0"/>
            </a:endParaRPr>
          </a:p>
          <a:p>
            <a:pPr eaLnBrk="0" hangingPunct="0">
              <a:buFontTx/>
              <a:buChar char="-"/>
            </a:pPr>
            <a:r>
              <a:rPr lang="ru-RU" sz="2000" i="1">
                <a:latin typeface="Georgia" pitchFamily="18" charset="0"/>
              </a:rPr>
              <a:t> Большому кораблю - большое плавание.</a:t>
            </a:r>
          </a:p>
          <a:p>
            <a:pPr eaLnBrk="0" hangingPunct="0">
              <a:buFontTx/>
              <a:buChar char="-"/>
            </a:pPr>
            <a:r>
              <a:rPr lang="ru-RU" sz="2000" i="1">
                <a:latin typeface="Georgia" pitchFamily="18" charset="0"/>
              </a:rPr>
              <a:t> Каково испечёшь, таково и съешь.</a:t>
            </a:r>
          </a:p>
          <a:p>
            <a:pPr eaLnBrk="0" hangingPunct="0">
              <a:buFontTx/>
              <a:buChar char="-"/>
            </a:pPr>
            <a:r>
              <a:rPr lang="ru-RU" sz="2000" i="1">
                <a:latin typeface="Georgia" pitchFamily="18" charset="0"/>
              </a:rPr>
              <a:t> Каков гость, таково ему и угощение.</a:t>
            </a:r>
          </a:p>
          <a:p>
            <a:pPr eaLnBrk="0" hangingPunct="0">
              <a:buFontTx/>
              <a:buChar char="-"/>
            </a:pPr>
            <a:endParaRPr lang="ru-RU" sz="2000" i="1">
              <a:latin typeface="Georgia" pitchFamily="18" charset="0"/>
            </a:endParaRPr>
          </a:p>
          <a:p>
            <a:pPr eaLnBrk="0" hangingPunct="0">
              <a:buFontTx/>
              <a:buChar char="-"/>
            </a:pPr>
            <a:endParaRPr lang="ru-RU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8348663" y="6111875"/>
            <a:ext cx="457200" cy="365125"/>
          </a:xfrm>
          <a:prstGeom prst="rect">
            <a:avLst/>
          </a:prstGeom>
          <a:noFill/>
        </p:spPr>
        <p:txBody>
          <a:bodyPr anchor="b"/>
          <a:lstStyle/>
          <a:p>
            <a:pPr algn="r">
              <a:defRPr/>
            </a:pPr>
            <a:fld id="{2B00EE1C-27AE-4053-922F-2DA4BB2560AC}" type="slidenum">
              <a:rPr lang="ru-RU" sz="1000">
                <a:solidFill>
                  <a:schemeClr val="bg2">
                    <a:shade val="50000"/>
                  </a:schemeClr>
                </a:solidFill>
              </a:rPr>
              <a:pPr algn="r">
                <a:defRPr/>
              </a:pPr>
              <a:t>21</a:t>
            </a:fld>
            <a:endParaRPr lang="ru-RU" sz="1000">
              <a:solidFill>
                <a:schemeClr val="bg2">
                  <a:shade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Box 4"/>
          <p:cNvSpPr txBox="1">
            <a:spLocks noChangeArrowheads="1"/>
          </p:cNvSpPr>
          <p:nvPr/>
        </p:nvSpPr>
        <p:spPr bwMode="auto">
          <a:xfrm>
            <a:off x="762000" y="990600"/>
            <a:ext cx="7543800" cy="5045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-"/>
            </a:pPr>
            <a:r>
              <a:rPr lang="ru-RU" sz="1600" i="1" dirty="0">
                <a:latin typeface="Georgia" pitchFamily="18" charset="0"/>
              </a:rPr>
              <a:t> </a:t>
            </a:r>
            <a:r>
              <a:rPr lang="ru-RU" i="1" dirty="0">
                <a:latin typeface="Georgia" pitchFamily="18" charset="0"/>
              </a:rPr>
              <a:t>Подальше положишь – поближе возьмёшь.</a:t>
            </a:r>
          </a:p>
          <a:p>
            <a:pPr eaLnBrk="0" hangingPunct="0">
              <a:buFontTx/>
              <a:buChar char="-"/>
            </a:pPr>
            <a:r>
              <a:rPr lang="ru-RU" i="1" dirty="0">
                <a:latin typeface="Georgia" pitchFamily="18" charset="0"/>
              </a:rPr>
              <a:t> Мать высоко замахивается, да не больно бьёт, мачеха низко замахивается, да больно бьёт.</a:t>
            </a:r>
          </a:p>
          <a:p>
            <a:pPr eaLnBrk="0" hangingPunct="0">
              <a:buFontTx/>
              <a:buChar char="-"/>
            </a:pPr>
            <a:r>
              <a:rPr lang="ru-RU" i="1" dirty="0">
                <a:latin typeface="Georgia" pitchFamily="18" charset="0"/>
              </a:rPr>
              <a:t> Тише едешь – дальше будешь.</a:t>
            </a:r>
          </a:p>
          <a:p>
            <a:pPr eaLnBrk="0" hangingPunct="0">
              <a:buFontTx/>
              <a:buChar char="-"/>
            </a:pPr>
            <a:r>
              <a:rPr lang="ru-RU" i="1" dirty="0">
                <a:latin typeface="Georgia" pitchFamily="18" charset="0"/>
              </a:rPr>
              <a:t> Безмерная хвала чести вредит.</a:t>
            </a:r>
          </a:p>
          <a:p>
            <a:pPr eaLnBrk="0" hangingPunct="0">
              <a:buFontTx/>
              <a:buChar char="-"/>
            </a:pPr>
            <a:r>
              <a:rPr lang="ru-RU" i="1" dirty="0">
                <a:latin typeface="Georgia" pitchFamily="18" charset="0"/>
              </a:rPr>
              <a:t> Кто мало говорит, тот больше делает.</a:t>
            </a:r>
          </a:p>
          <a:p>
            <a:pPr eaLnBrk="0" hangingPunct="0">
              <a:buFontTx/>
              <a:buChar char="-"/>
            </a:pPr>
            <a:r>
              <a:rPr lang="ru-RU" i="1" dirty="0">
                <a:latin typeface="Georgia" pitchFamily="18" charset="0"/>
              </a:rPr>
              <a:t> Начальства много, а толку мало.</a:t>
            </a:r>
          </a:p>
          <a:p>
            <a:pPr eaLnBrk="0" hangingPunct="0">
              <a:buFontTx/>
              <a:buChar char="-"/>
            </a:pPr>
            <a:r>
              <a:rPr lang="ru-RU" i="1" dirty="0">
                <a:latin typeface="Georgia" pitchFamily="18" charset="0"/>
              </a:rPr>
              <a:t> Лучше меньше, да лучше.</a:t>
            </a:r>
          </a:p>
          <a:p>
            <a:pPr eaLnBrk="0" hangingPunct="0">
              <a:buFontTx/>
              <a:buChar char="-"/>
            </a:pPr>
            <a:r>
              <a:rPr lang="ru-RU" i="1" dirty="0">
                <a:latin typeface="Georgia" pitchFamily="18" charset="0"/>
              </a:rPr>
              <a:t> Редкое свидание – приятный гость.</a:t>
            </a:r>
          </a:p>
          <a:p>
            <a:pPr eaLnBrk="0" hangingPunct="0">
              <a:buFontTx/>
              <a:buChar char="-"/>
            </a:pPr>
            <a:r>
              <a:rPr lang="ru-RU" i="1" dirty="0">
                <a:latin typeface="Georgia" pitchFamily="18" charset="0"/>
              </a:rPr>
              <a:t> Где много слов, там мало дела.</a:t>
            </a:r>
          </a:p>
          <a:p>
            <a:pPr eaLnBrk="0" hangingPunct="0">
              <a:buFontTx/>
              <a:buChar char="-"/>
            </a:pPr>
            <a:r>
              <a:rPr lang="ru-RU" i="1" dirty="0">
                <a:latin typeface="Georgia" pitchFamily="18" charset="0"/>
              </a:rPr>
              <a:t> Долго спать – добра не видать.</a:t>
            </a:r>
          </a:p>
          <a:p>
            <a:pPr eaLnBrk="0" hangingPunct="0">
              <a:buFontTx/>
              <a:buChar char="-"/>
            </a:pPr>
            <a:r>
              <a:rPr lang="ru-RU" i="1" dirty="0">
                <a:latin typeface="Georgia" pitchFamily="18" charset="0"/>
              </a:rPr>
              <a:t> Первый день гости – золото,</a:t>
            </a:r>
          </a:p>
          <a:p>
            <a:pPr eaLnBrk="0" hangingPunct="0"/>
            <a:r>
              <a:rPr lang="ru-RU" i="1" dirty="0">
                <a:latin typeface="Georgia" pitchFamily="18" charset="0"/>
              </a:rPr>
              <a:t>  Второй – серебро,</a:t>
            </a:r>
          </a:p>
          <a:p>
            <a:pPr eaLnBrk="0" hangingPunct="0"/>
            <a:r>
              <a:rPr lang="ru-RU" i="1" dirty="0">
                <a:latin typeface="Georgia" pitchFamily="18" charset="0"/>
              </a:rPr>
              <a:t>  Третий – медь.</a:t>
            </a:r>
          </a:p>
          <a:p>
            <a:pPr eaLnBrk="0" hangingPunct="0">
              <a:buFontTx/>
              <a:buChar char="-"/>
            </a:pPr>
            <a:r>
              <a:rPr lang="ru-RU" i="1" dirty="0">
                <a:latin typeface="Georgia" pitchFamily="18" charset="0"/>
              </a:rPr>
              <a:t> Курить – здоровью вредить.</a:t>
            </a:r>
          </a:p>
          <a:p>
            <a:pPr eaLnBrk="0" hangingPunct="0">
              <a:buFontTx/>
              <a:buChar char="-"/>
            </a:pPr>
            <a:r>
              <a:rPr lang="ru-RU" i="1" dirty="0">
                <a:latin typeface="Georgia" pitchFamily="18" charset="0"/>
              </a:rPr>
              <a:t> Сытая лошадь меньше ест</a:t>
            </a:r>
          </a:p>
          <a:p>
            <a:pPr eaLnBrk="0" hangingPunct="0">
              <a:buFontTx/>
              <a:buChar char="-"/>
            </a:pPr>
            <a:r>
              <a:rPr lang="ru-RU" i="1" dirty="0">
                <a:latin typeface="Georgia" pitchFamily="18" charset="0"/>
              </a:rPr>
              <a:t> Подальше от кузни – поменьше копоти.</a:t>
            </a:r>
          </a:p>
          <a:p>
            <a:pPr eaLnBrk="0" hangingPunct="0">
              <a:buFontTx/>
              <a:buChar char="-"/>
            </a:pPr>
            <a:r>
              <a:rPr lang="ru-RU" i="1" dirty="0">
                <a:latin typeface="Georgia" pitchFamily="18" charset="0"/>
              </a:rPr>
              <a:t> Кто много врёт, тот много божится.</a:t>
            </a: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8348663" y="6111875"/>
            <a:ext cx="457200" cy="365125"/>
          </a:xfrm>
          <a:prstGeom prst="rect">
            <a:avLst/>
          </a:prstGeom>
          <a:noFill/>
        </p:spPr>
        <p:txBody>
          <a:bodyPr anchor="b"/>
          <a:lstStyle/>
          <a:p>
            <a:pPr algn="r">
              <a:defRPr/>
            </a:pPr>
            <a:fld id="{FC9A5D00-FDD5-49D5-8355-057893D25F62}" type="slidenum">
              <a:rPr lang="ru-RU" sz="1000">
                <a:solidFill>
                  <a:schemeClr val="bg2">
                    <a:shade val="50000"/>
                  </a:schemeClr>
                </a:solidFill>
              </a:rPr>
              <a:pPr algn="r">
                <a:defRPr/>
              </a:pPr>
              <a:t>22</a:t>
            </a:fld>
            <a:endParaRPr lang="ru-RU" sz="1000">
              <a:solidFill>
                <a:schemeClr val="bg2">
                  <a:shade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8348663" y="6111875"/>
            <a:ext cx="457200" cy="365125"/>
          </a:xfrm>
          <a:prstGeom prst="rect">
            <a:avLst/>
          </a:prstGeom>
          <a:noFill/>
        </p:spPr>
        <p:txBody>
          <a:bodyPr anchor="b"/>
          <a:lstStyle/>
          <a:p>
            <a:pPr algn="r">
              <a:defRPr/>
            </a:pPr>
            <a:fld id="{0DC08750-C7F5-46AD-9015-5F28B7B6F422}" type="slidenum">
              <a:rPr lang="ru-RU" sz="1000">
                <a:solidFill>
                  <a:schemeClr val="bg2">
                    <a:shade val="50000"/>
                  </a:schemeClr>
                </a:solidFill>
              </a:rPr>
              <a:pPr algn="r">
                <a:defRPr/>
              </a:pPr>
              <a:t>23</a:t>
            </a:fld>
            <a:endParaRPr lang="ru-RU" sz="10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762000" y="1905000"/>
            <a:ext cx="508613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dirty="0"/>
              <a:t>  </a:t>
            </a:r>
            <a:r>
              <a:rPr lang="ru-RU" dirty="0"/>
              <a:t>С пьяным не бранись, с богатым не тянись.</a:t>
            </a:r>
          </a:p>
          <a:p>
            <a:pPr>
              <a:buFontTx/>
              <a:buChar char="•"/>
            </a:pPr>
            <a:r>
              <a:rPr lang="ru-RU" dirty="0"/>
              <a:t> </a:t>
            </a:r>
            <a:r>
              <a:rPr lang="en-US" dirty="0"/>
              <a:t> </a:t>
            </a:r>
            <a:r>
              <a:rPr lang="ru-RU" dirty="0"/>
              <a:t>Когда я ем, я глух и нем.</a:t>
            </a:r>
          </a:p>
          <a:p>
            <a:pPr>
              <a:buFontTx/>
              <a:buChar char="•"/>
            </a:pPr>
            <a:r>
              <a:rPr lang="ru-RU" dirty="0"/>
              <a:t> </a:t>
            </a:r>
            <a:r>
              <a:rPr lang="en-US" dirty="0"/>
              <a:t> </a:t>
            </a:r>
            <a:r>
              <a:rPr lang="ru-RU" dirty="0"/>
              <a:t>Ни себе, ни людям.</a:t>
            </a:r>
          </a:p>
          <a:p>
            <a:pPr>
              <a:buFontTx/>
              <a:buChar char="•"/>
            </a:pPr>
            <a:r>
              <a:rPr lang="ru-RU" dirty="0"/>
              <a:t> </a:t>
            </a:r>
            <a:r>
              <a:rPr lang="en-US" dirty="0"/>
              <a:t> </a:t>
            </a:r>
            <a:r>
              <a:rPr lang="ru-RU" dirty="0"/>
              <a:t>Межа – и твоя, и моя.</a:t>
            </a:r>
          </a:p>
          <a:p>
            <a:pPr>
              <a:buFontTx/>
              <a:buChar char="•"/>
            </a:pPr>
            <a:r>
              <a:rPr lang="ru-RU" dirty="0"/>
              <a:t> </a:t>
            </a:r>
            <a:r>
              <a:rPr lang="en-US" dirty="0"/>
              <a:t> </a:t>
            </a:r>
            <a:r>
              <a:rPr lang="ru-RU" dirty="0"/>
              <a:t>Вчера не догонишь, а от завтра не уйдешь.</a:t>
            </a:r>
          </a:p>
          <a:p>
            <a:pPr>
              <a:buFontTx/>
              <a:buChar char="•"/>
            </a:pPr>
            <a:r>
              <a:rPr lang="ru-RU" dirty="0"/>
              <a:t> </a:t>
            </a:r>
            <a:r>
              <a:rPr lang="ru-RU" dirty="0" smtClean="0"/>
              <a:t>Осёл и </a:t>
            </a:r>
            <a:r>
              <a:rPr lang="ru-RU" dirty="0"/>
              <a:t>в Киеве конем не будет.</a:t>
            </a:r>
          </a:p>
          <a:p>
            <a:pPr>
              <a:buFontTx/>
              <a:buChar char="•"/>
            </a:pPr>
            <a:r>
              <a:rPr lang="ru-RU" dirty="0"/>
              <a:t> Знай сверчок, свой шесток.</a:t>
            </a:r>
          </a:p>
          <a:p>
            <a:pPr>
              <a:buFontTx/>
              <a:buChar char="•"/>
            </a:pPr>
            <a:r>
              <a:rPr lang="ru-RU" dirty="0"/>
              <a:t> </a:t>
            </a:r>
            <a:r>
              <a:rPr lang="en-US" dirty="0"/>
              <a:t> </a:t>
            </a:r>
            <a:r>
              <a:rPr lang="ru-RU" dirty="0"/>
              <a:t>Кобыле брод, курице потоп.</a:t>
            </a:r>
          </a:p>
          <a:p>
            <a:pPr>
              <a:buFontTx/>
              <a:buChar char="•"/>
            </a:pPr>
            <a:r>
              <a:rPr lang="ru-RU" dirty="0"/>
              <a:t> </a:t>
            </a:r>
            <a:r>
              <a:rPr lang="en-US" dirty="0"/>
              <a:t> </a:t>
            </a:r>
            <a:r>
              <a:rPr lang="ru-RU" dirty="0"/>
              <a:t>Сорока никогда соловьиные песни не поет.</a:t>
            </a:r>
            <a:endParaRPr lang="en-US" dirty="0"/>
          </a:p>
          <a:p>
            <a:pPr>
              <a:buFontTx/>
              <a:buChar char="•"/>
            </a:pPr>
            <a:r>
              <a:rPr lang="en-US" dirty="0"/>
              <a:t>  </a:t>
            </a:r>
            <a:r>
              <a:rPr lang="ru-RU" dirty="0"/>
              <a:t>Долго спать – добра не видать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endParaRPr lang="ru-RU" dirty="0"/>
          </a:p>
          <a:p>
            <a:pPr>
              <a:buFontTx/>
              <a:buChar char="•"/>
            </a:pPr>
            <a:r>
              <a:rPr lang="en-US" dirty="0"/>
              <a:t> </a:t>
            </a:r>
            <a:r>
              <a:rPr lang="ru-RU" dirty="0"/>
              <a:t>Безмерная хвала чести вредит.</a:t>
            </a:r>
          </a:p>
          <a:p>
            <a:pPr>
              <a:buFontTx/>
              <a:buChar char="•"/>
            </a:pPr>
            <a:r>
              <a:rPr lang="en-US" dirty="0"/>
              <a:t> </a:t>
            </a:r>
            <a:r>
              <a:rPr lang="ru-RU" dirty="0"/>
              <a:t>Никто про себя худа не скажет.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5"/>
          <p:cNvSpPr txBox="1">
            <a:spLocks noChangeArrowheads="1"/>
          </p:cNvSpPr>
          <p:nvPr/>
        </p:nvSpPr>
        <p:spPr bwMode="auto">
          <a:xfrm>
            <a:off x="1279525" y="1103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31748" name="Text Box 6"/>
          <p:cNvSpPr txBox="1">
            <a:spLocks noChangeArrowheads="1"/>
          </p:cNvSpPr>
          <p:nvPr/>
        </p:nvSpPr>
        <p:spPr bwMode="auto">
          <a:xfrm>
            <a:off x="762000" y="1524000"/>
            <a:ext cx="6400800" cy="465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5000"/>
              </a:lnSpc>
              <a:buFontTx/>
              <a:buChar char="-"/>
            </a:pPr>
            <a:r>
              <a:rPr lang="ru-RU" dirty="0"/>
              <a:t> </a:t>
            </a:r>
            <a:r>
              <a:rPr lang="ru-RU" sz="2000" i="1" dirty="0">
                <a:latin typeface="Georgia" pitchFamily="18" charset="0"/>
              </a:rPr>
              <a:t>На одном гвозде всего не повесишь.</a:t>
            </a:r>
          </a:p>
          <a:p>
            <a:pPr>
              <a:lnSpc>
                <a:spcPct val="115000"/>
              </a:lnSpc>
              <a:buFontTx/>
              <a:buChar char="-"/>
            </a:pPr>
            <a:r>
              <a:rPr lang="ru-RU" sz="2000" i="1" dirty="0">
                <a:latin typeface="Georgia" pitchFamily="18" charset="0"/>
              </a:rPr>
              <a:t> Дружный табун и волков не боится.</a:t>
            </a:r>
          </a:p>
          <a:p>
            <a:pPr>
              <a:lnSpc>
                <a:spcPct val="115000"/>
              </a:lnSpc>
              <a:buFontTx/>
              <a:buChar char="-"/>
            </a:pPr>
            <a:r>
              <a:rPr lang="ru-RU" sz="2000" i="1" dirty="0">
                <a:latin typeface="Georgia" pitchFamily="18" charset="0"/>
              </a:rPr>
              <a:t> Гроза бьет в высокое дерево.</a:t>
            </a:r>
          </a:p>
          <a:p>
            <a:pPr>
              <a:lnSpc>
                <a:spcPct val="115000"/>
              </a:lnSpc>
              <a:buFontTx/>
              <a:buChar char="-"/>
            </a:pPr>
            <a:r>
              <a:rPr lang="ru-RU" sz="2000" i="1" dirty="0">
                <a:latin typeface="Georgia" pitchFamily="18" charset="0"/>
              </a:rPr>
              <a:t> Наварила, ровно Маланьину свадьбу.</a:t>
            </a:r>
          </a:p>
          <a:p>
            <a:pPr>
              <a:lnSpc>
                <a:spcPct val="115000"/>
              </a:lnSpc>
              <a:buFontTx/>
              <a:buChar char="-"/>
            </a:pPr>
            <a:r>
              <a:rPr lang="ru-RU" sz="2000" i="1" dirty="0">
                <a:latin typeface="Georgia" pitchFamily="18" charset="0"/>
              </a:rPr>
              <a:t> Званому гостю – первое место.</a:t>
            </a:r>
          </a:p>
          <a:p>
            <a:pPr>
              <a:lnSpc>
                <a:spcPct val="115000"/>
              </a:lnSpc>
              <a:buFontTx/>
              <a:buChar char="-"/>
            </a:pPr>
            <a:r>
              <a:rPr lang="ru-RU" sz="2000" i="1" dirty="0">
                <a:latin typeface="Georgia" pitchFamily="18" charset="0"/>
              </a:rPr>
              <a:t> Не всем казакам в атаманах быть.</a:t>
            </a:r>
          </a:p>
          <a:p>
            <a:pPr>
              <a:lnSpc>
                <a:spcPct val="115000"/>
              </a:lnSpc>
              <a:buFontTx/>
              <a:buChar char="-"/>
            </a:pPr>
            <a:r>
              <a:rPr lang="ru-RU" sz="2000" i="1" dirty="0">
                <a:latin typeface="Georgia" pitchFamily="18" charset="0"/>
              </a:rPr>
              <a:t> Недосол на столе – пересол на спине.</a:t>
            </a:r>
          </a:p>
          <a:p>
            <a:pPr>
              <a:lnSpc>
                <a:spcPct val="115000"/>
              </a:lnSpc>
              <a:buFontTx/>
              <a:buChar char="-"/>
            </a:pPr>
            <a:r>
              <a:rPr lang="ru-RU" sz="2000" i="1" dirty="0">
                <a:latin typeface="Georgia" pitchFamily="18" charset="0"/>
              </a:rPr>
              <a:t> Аппетит приходит во время еды.</a:t>
            </a:r>
          </a:p>
          <a:p>
            <a:pPr>
              <a:lnSpc>
                <a:spcPct val="115000"/>
              </a:lnSpc>
              <a:buFontTx/>
              <a:buChar char="-"/>
            </a:pPr>
            <a:r>
              <a:rPr lang="ru-RU" sz="2000" i="1" dirty="0">
                <a:latin typeface="Georgia" pitchFamily="18" charset="0"/>
              </a:rPr>
              <a:t> В единении – сила.</a:t>
            </a:r>
          </a:p>
          <a:p>
            <a:pPr>
              <a:lnSpc>
                <a:spcPct val="115000"/>
              </a:lnSpc>
              <a:buFontTx/>
              <a:buChar char="-"/>
            </a:pPr>
            <a:r>
              <a:rPr lang="ru-RU" sz="2000" i="1" dirty="0">
                <a:latin typeface="Georgia" pitchFamily="18" charset="0"/>
              </a:rPr>
              <a:t>Дружные сороки и гуся утащат.</a:t>
            </a:r>
          </a:p>
          <a:p>
            <a:pPr>
              <a:lnSpc>
                <a:spcPct val="115000"/>
              </a:lnSpc>
              <a:buFontTx/>
              <a:buChar char="-"/>
            </a:pPr>
            <a:r>
              <a:rPr lang="ru-RU" sz="2000" i="1" dirty="0">
                <a:latin typeface="Georgia" pitchFamily="18" charset="0"/>
              </a:rPr>
              <a:t> Доброго человека в красный угол сажать.</a:t>
            </a:r>
          </a:p>
          <a:p>
            <a:pPr>
              <a:lnSpc>
                <a:spcPct val="115000"/>
              </a:lnSpc>
              <a:buFontTx/>
              <a:buChar char="-"/>
            </a:pPr>
            <a:r>
              <a:rPr lang="ru-RU" sz="2000" i="1" dirty="0">
                <a:latin typeface="Georgia" pitchFamily="18" charset="0"/>
              </a:rPr>
              <a:t> Кому повезет, у того и петух несется.</a:t>
            </a:r>
          </a:p>
          <a:p>
            <a:pPr>
              <a:lnSpc>
                <a:spcPct val="115000"/>
              </a:lnSpc>
              <a:buFontTx/>
              <a:buChar char="-"/>
            </a:pPr>
            <a:endParaRPr lang="ru-RU" sz="2000" i="1" dirty="0">
              <a:latin typeface="Georgia" pitchFamily="18" charset="0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8348663" y="6111875"/>
            <a:ext cx="457200" cy="365125"/>
          </a:xfrm>
          <a:prstGeom prst="rect">
            <a:avLst/>
          </a:prstGeom>
          <a:noFill/>
        </p:spPr>
        <p:txBody>
          <a:bodyPr anchor="b"/>
          <a:lstStyle/>
          <a:p>
            <a:pPr algn="r">
              <a:defRPr/>
            </a:pPr>
            <a:fld id="{E269184B-1732-4415-871C-A13292E2736D}" type="slidenum">
              <a:rPr lang="ru-RU" sz="1000">
                <a:solidFill>
                  <a:schemeClr val="bg2">
                    <a:shade val="50000"/>
                  </a:schemeClr>
                </a:solidFill>
              </a:rPr>
              <a:pPr algn="r">
                <a:defRPr/>
              </a:pPr>
              <a:t>24</a:t>
            </a:fld>
            <a:endParaRPr lang="ru-RU" sz="1000">
              <a:solidFill>
                <a:schemeClr val="bg2">
                  <a:shade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4800" y="304800"/>
            <a:ext cx="3810000" cy="685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b="1" dirty="0" smtClean="0">
                <a:solidFill>
                  <a:schemeClr val="tx1"/>
                </a:solidFill>
                <a:latin typeface="Georgia" pitchFamily="18" charset="0"/>
              </a:rPr>
              <a:t>Возрастающая функция</a:t>
            </a:r>
            <a:endParaRPr lang="ru-RU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039" name="TextBox 5"/>
          <p:cNvSpPr txBox="1">
            <a:spLocks noChangeArrowheads="1"/>
          </p:cNvSpPr>
          <p:nvPr/>
        </p:nvSpPr>
        <p:spPr bwMode="auto">
          <a:xfrm>
            <a:off x="762000" y="1600200"/>
            <a:ext cx="8001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ru-RU" dirty="0"/>
              <a:t>Функция</a:t>
            </a:r>
            <a:r>
              <a:rPr lang="en-US" dirty="0"/>
              <a:t>  </a:t>
            </a:r>
            <a:r>
              <a:rPr lang="en-US" i="1" dirty="0"/>
              <a:t>y=f(x)</a:t>
            </a:r>
            <a:r>
              <a:rPr lang="en-US" dirty="0"/>
              <a:t> </a:t>
            </a:r>
            <a:r>
              <a:rPr lang="ru-RU" dirty="0"/>
              <a:t>называется </a:t>
            </a:r>
            <a:r>
              <a:rPr lang="ru-RU" b="1" i="1" dirty="0"/>
              <a:t>возрастающей</a:t>
            </a:r>
            <a:r>
              <a:rPr lang="ru-RU" dirty="0"/>
              <a:t> </a:t>
            </a:r>
            <a:r>
              <a:rPr lang="ru-RU" dirty="0" smtClean="0"/>
              <a:t>на  множестве Х⊂</a:t>
            </a:r>
            <a:r>
              <a:rPr lang="en-US" dirty="0" smtClean="0"/>
              <a:t>D</a:t>
            </a:r>
            <a:r>
              <a:rPr lang="ru-RU" dirty="0" smtClean="0"/>
              <a:t>(</a:t>
            </a:r>
            <a:r>
              <a:rPr lang="en-US" dirty="0" smtClean="0"/>
              <a:t>f</a:t>
            </a:r>
            <a:r>
              <a:rPr lang="ru-RU" dirty="0" smtClean="0"/>
              <a:t>), </a:t>
            </a:r>
            <a:r>
              <a:rPr lang="ru-RU" dirty="0"/>
              <a:t>если  для любых                </a:t>
            </a:r>
            <a:r>
              <a:rPr lang="ru-RU" dirty="0" smtClean="0"/>
              <a:t>множества  </a:t>
            </a:r>
            <a:r>
              <a:rPr lang="en-US" dirty="0"/>
              <a:t>X</a:t>
            </a:r>
            <a:r>
              <a:rPr lang="ru-RU" dirty="0"/>
              <a:t>, таких, что               </a:t>
            </a:r>
          </a:p>
          <a:p>
            <a:pPr eaLnBrk="0" hangingPunct="0"/>
            <a:r>
              <a:rPr lang="ru-RU" dirty="0"/>
              <a:t>выполняется неравенство 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733800" y="2133600"/>
          <a:ext cx="1524000" cy="369888"/>
        </p:xfrm>
        <a:graphic>
          <a:graphicData uri="http://schemas.openxmlformats.org/presentationml/2006/ole">
            <p:oleObj spid="_x0000_s46082" name="Формула" r:id="rId4" imgW="888840" imgH="21564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6800850" y="3397250"/>
          <a:ext cx="114300" cy="215900"/>
        </p:xfrm>
        <a:graphic>
          <a:graphicData uri="http://schemas.openxmlformats.org/presentationml/2006/ole">
            <p:oleObj spid="_x0000_s46083" name="Формула" r:id="rId5" imgW="114120" imgH="21564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133600" y="1828800"/>
          <a:ext cx="838200" cy="419100"/>
        </p:xfrm>
        <a:graphic>
          <a:graphicData uri="http://schemas.openxmlformats.org/presentationml/2006/ole">
            <p:oleObj spid="_x0000_s46084" name="Формула" r:id="rId6" imgW="431640" imgH="21564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715000" y="1828800"/>
          <a:ext cx="863600" cy="419100"/>
        </p:xfrm>
        <a:graphic>
          <a:graphicData uri="http://schemas.openxmlformats.org/presentationml/2006/ole">
            <p:oleObj spid="_x0000_s46085" name="Формула" r:id="rId7" imgW="444240" imgH="215640" progId="Equation.3">
              <p:embed/>
            </p:oleObj>
          </a:graphicData>
        </a:graphic>
      </p:graphicFrame>
      <p:cxnSp>
        <p:nvCxnSpPr>
          <p:cNvPr id="27" name="Прямая со стрелкой 26"/>
          <p:cNvCxnSpPr/>
          <p:nvPr/>
        </p:nvCxnSpPr>
        <p:spPr>
          <a:xfrm rot="5400000" flipH="1" flipV="1">
            <a:off x="1981200" y="4495800"/>
            <a:ext cx="2590800" cy="0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2895600" y="5410200"/>
            <a:ext cx="2743200" cy="1588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3" name="TextBox 38"/>
          <p:cNvSpPr txBox="1">
            <a:spLocks noChangeArrowheads="1"/>
          </p:cNvSpPr>
          <p:nvPr/>
        </p:nvSpPr>
        <p:spPr bwMode="auto">
          <a:xfrm>
            <a:off x="5638800" y="53340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х</a:t>
            </a:r>
          </a:p>
        </p:txBody>
      </p:sp>
      <p:graphicFrame>
        <p:nvGraphicFramePr>
          <p:cNvPr id="1030" name="Object 17"/>
          <p:cNvGraphicFramePr>
            <a:graphicFrameLocks noChangeAspect="1"/>
          </p:cNvGraphicFramePr>
          <p:nvPr/>
        </p:nvGraphicFramePr>
        <p:xfrm>
          <a:off x="4191000" y="5486400"/>
          <a:ext cx="261938" cy="369888"/>
        </p:xfrm>
        <a:graphic>
          <a:graphicData uri="http://schemas.openxmlformats.org/presentationml/2006/ole">
            <p:oleObj spid="_x0000_s46086" name="Формула" r:id="rId8" imgW="152280" imgH="215640" progId="Equation.3">
              <p:embed/>
            </p:oleObj>
          </a:graphicData>
        </a:graphic>
      </p:graphicFrame>
      <p:graphicFrame>
        <p:nvGraphicFramePr>
          <p:cNvPr id="1031" name="Object 18"/>
          <p:cNvGraphicFramePr>
            <a:graphicFrameLocks noChangeAspect="1"/>
          </p:cNvGraphicFramePr>
          <p:nvPr/>
        </p:nvGraphicFramePr>
        <p:xfrm>
          <a:off x="4876800" y="5486400"/>
          <a:ext cx="285750" cy="373063"/>
        </p:xfrm>
        <a:graphic>
          <a:graphicData uri="http://schemas.openxmlformats.org/presentationml/2006/ole">
            <p:oleObj spid="_x0000_s46087" name="Формула" r:id="rId9" imgW="164880" imgH="215640" progId="Equation.3">
              <p:embed/>
            </p:oleObj>
          </a:graphicData>
        </a:graphic>
      </p:graphicFrame>
      <p:cxnSp>
        <p:nvCxnSpPr>
          <p:cNvPr id="32" name="Прямая соединительная линия 31"/>
          <p:cNvCxnSpPr/>
          <p:nvPr/>
        </p:nvCxnSpPr>
        <p:spPr>
          <a:xfrm rot="5400000" flipH="1" flipV="1">
            <a:off x="3924300" y="4991100"/>
            <a:ext cx="838200" cy="0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 flipH="1" flipV="1">
            <a:off x="4343400" y="4724400"/>
            <a:ext cx="1371600" cy="0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0800000">
            <a:off x="3276600" y="4572000"/>
            <a:ext cx="12192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10800000">
            <a:off x="3276600" y="4038600"/>
            <a:ext cx="18288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19"/>
          <p:cNvGraphicFramePr>
            <a:graphicFrameLocks noChangeAspect="1"/>
          </p:cNvGraphicFramePr>
          <p:nvPr/>
        </p:nvGraphicFramePr>
        <p:xfrm>
          <a:off x="2667000" y="4419600"/>
          <a:ext cx="654050" cy="369888"/>
        </p:xfrm>
        <a:graphic>
          <a:graphicData uri="http://schemas.openxmlformats.org/presentationml/2006/ole">
            <p:oleObj spid="_x0000_s46088" name="Формула" r:id="rId10" imgW="380880" imgH="215640" progId="Equation.3">
              <p:embed/>
            </p:oleObj>
          </a:graphicData>
        </a:graphic>
      </p:graphicFrame>
      <p:graphicFrame>
        <p:nvGraphicFramePr>
          <p:cNvPr id="1033" name="Object 6"/>
          <p:cNvGraphicFramePr>
            <a:graphicFrameLocks noChangeAspect="1"/>
          </p:cNvGraphicFramePr>
          <p:nvPr/>
        </p:nvGraphicFramePr>
        <p:xfrm>
          <a:off x="2667000" y="3886200"/>
          <a:ext cx="674688" cy="369888"/>
        </p:xfrm>
        <a:graphic>
          <a:graphicData uri="http://schemas.openxmlformats.org/presentationml/2006/ole">
            <p:oleObj spid="_x0000_s46089" name="Формула" r:id="rId11" imgW="393480" imgH="215640" progId="Equation.3">
              <p:embed/>
            </p:oleObj>
          </a:graphicData>
        </a:graphic>
      </p:graphicFrame>
      <p:graphicFrame>
        <p:nvGraphicFramePr>
          <p:cNvPr id="1034" name="Object 7"/>
          <p:cNvGraphicFramePr>
            <a:graphicFrameLocks noChangeAspect="1"/>
          </p:cNvGraphicFramePr>
          <p:nvPr/>
        </p:nvGraphicFramePr>
        <p:xfrm>
          <a:off x="6096000" y="4800600"/>
          <a:ext cx="2590800" cy="369888"/>
        </p:xfrm>
        <a:graphic>
          <a:graphicData uri="http://schemas.openxmlformats.org/presentationml/2006/ole">
            <p:oleObj spid="_x0000_s46090" name="Формула" r:id="rId12" imgW="1511280" imgH="215640" progId="Equation.3">
              <p:embed/>
            </p:oleObj>
          </a:graphicData>
        </a:graphic>
      </p:graphicFrame>
      <p:graphicFrame>
        <p:nvGraphicFramePr>
          <p:cNvPr id="1035" name="Object 8"/>
          <p:cNvGraphicFramePr>
            <a:graphicFrameLocks noChangeAspect="1"/>
          </p:cNvGraphicFramePr>
          <p:nvPr/>
        </p:nvGraphicFramePr>
        <p:xfrm>
          <a:off x="2743200" y="2895600"/>
          <a:ext cx="587375" cy="330200"/>
        </p:xfrm>
        <a:graphic>
          <a:graphicData uri="http://schemas.openxmlformats.org/presentationml/2006/ole">
            <p:oleObj spid="_x0000_s46091" name="Формула" r:id="rId13" imgW="342720" imgH="203040" progId="Equation.3">
              <p:embed/>
            </p:oleObj>
          </a:graphicData>
        </a:graphic>
      </p:graphicFrame>
      <p:cxnSp>
        <p:nvCxnSpPr>
          <p:cNvPr id="40" name="Прямая соединительная линия 39"/>
          <p:cNvCxnSpPr/>
          <p:nvPr/>
        </p:nvCxnSpPr>
        <p:spPr>
          <a:xfrm flipV="1">
            <a:off x="2895600" y="2895600"/>
            <a:ext cx="3352800" cy="297180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Овал 40"/>
          <p:cNvSpPr/>
          <p:nvPr/>
        </p:nvSpPr>
        <p:spPr>
          <a:xfrm>
            <a:off x="4876800" y="39624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4267200" y="44958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graphicFrame>
        <p:nvGraphicFramePr>
          <p:cNvPr id="1036" name="Object 23"/>
          <p:cNvGraphicFramePr>
            <a:graphicFrameLocks noChangeAspect="1"/>
          </p:cNvGraphicFramePr>
          <p:nvPr/>
        </p:nvGraphicFramePr>
        <p:xfrm>
          <a:off x="6315075" y="3124200"/>
          <a:ext cx="1352550" cy="423863"/>
        </p:xfrm>
        <a:graphic>
          <a:graphicData uri="http://schemas.openxmlformats.org/presentationml/2006/ole">
            <p:oleObj spid="_x0000_s46092" name="Формула" r:id="rId14" imgW="647640" imgH="203040" progId="Equation.3">
              <p:embed/>
            </p:oleObj>
          </a:graphicData>
        </a:graphic>
      </p:graphicFrame>
      <p:sp>
        <p:nvSpPr>
          <p:cNvPr id="25" name="Номер слайда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Прямая со стрелкой 10"/>
          <p:cNvCxnSpPr/>
          <p:nvPr/>
        </p:nvCxnSpPr>
        <p:spPr>
          <a:xfrm rot="16200000" flipV="1">
            <a:off x="-1181100" y="3009900"/>
            <a:ext cx="5181600" cy="76200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04800" y="4495800"/>
            <a:ext cx="4953000" cy="1588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Скругленная соединительная линия 27"/>
          <p:cNvCxnSpPr/>
          <p:nvPr/>
        </p:nvCxnSpPr>
        <p:spPr>
          <a:xfrm flipV="1">
            <a:off x="1447800" y="1295400"/>
            <a:ext cx="3276600" cy="3200400"/>
          </a:xfrm>
          <a:prstGeom prst="curvedConnector3">
            <a:avLst>
              <a:gd name="adj1" fmla="val 33932"/>
            </a:avLst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4" name="TextBox 38"/>
          <p:cNvSpPr txBox="1">
            <a:spLocks noChangeArrowheads="1"/>
          </p:cNvSpPr>
          <p:nvPr/>
        </p:nvSpPr>
        <p:spPr bwMode="auto">
          <a:xfrm>
            <a:off x="5257800" y="44196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х</a:t>
            </a:r>
          </a:p>
        </p:txBody>
      </p:sp>
      <p:sp>
        <p:nvSpPr>
          <p:cNvPr id="3085" name="TextBox 39"/>
          <p:cNvSpPr txBox="1">
            <a:spLocks noChangeArrowheads="1"/>
          </p:cNvSpPr>
          <p:nvPr/>
        </p:nvSpPr>
        <p:spPr bwMode="auto">
          <a:xfrm flipH="1">
            <a:off x="1447800" y="457200"/>
            <a:ext cx="68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у</a:t>
            </a:r>
          </a:p>
        </p:txBody>
      </p:sp>
      <p:sp>
        <p:nvSpPr>
          <p:cNvPr id="3086" name="TextBox 43"/>
          <p:cNvSpPr txBox="1">
            <a:spLocks noChangeArrowheads="1"/>
          </p:cNvSpPr>
          <p:nvPr/>
        </p:nvSpPr>
        <p:spPr bwMode="auto">
          <a:xfrm>
            <a:off x="3581400" y="4572000"/>
            <a:ext cx="2362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>
                <a:latin typeface="Times New Roman" pitchFamily="18" charset="0"/>
                <a:cs typeface="Times New Roman" pitchFamily="18" charset="0"/>
              </a:rPr>
              <a:t>Профессионализм мастера</a:t>
            </a:r>
          </a:p>
        </p:txBody>
      </p:sp>
      <p:sp>
        <p:nvSpPr>
          <p:cNvPr id="3087" name="TextBox 44"/>
          <p:cNvSpPr txBox="1">
            <a:spLocks noChangeArrowheads="1"/>
          </p:cNvSpPr>
          <p:nvPr/>
        </p:nvSpPr>
        <p:spPr bwMode="auto">
          <a:xfrm rot="-5400000">
            <a:off x="153988" y="608012"/>
            <a:ext cx="1981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>
                <a:latin typeface="Times New Roman" pitchFamily="18" charset="0"/>
                <a:cs typeface="Times New Roman" pitchFamily="18" charset="0"/>
              </a:rPr>
              <a:t>Качество работы</a:t>
            </a:r>
          </a:p>
        </p:txBody>
      </p:sp>
      <p:sp>
        <p:nvSpPr>
          <p:cNvPr id="3088" name="TextBox 45"/>
          <p:cNvSpPr txBox="1">
            <a:spLocks noChangeArrowheads="1"/>
          </p:cNvSpPr>
          <p:nvPr/>
        </p:nvSpPr>
        <p:spPr bwMode="auto">
          <a:xfrm>
            <a:off x="1752600" y="5410200"/>
            <a:ext cx="6934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000" i="1">
                <a:latin typeface="Georgia" pitchFamily="18" charset="0"/>
                <a:cs typeface="Times New Roman" pitchFamily="18" charset="0"/>
              </a:rPr>
              <a:t>Какие две точки на оси абсцисс ни взять, для более дальней (</a:t>
            </a:r>
            <a:r>
              <a:rPr lang="ru-RU" sz="2000" i="1" u="sng">
                <a:latin typeface="Georgia" pitchFamily="18" charset="0"/>
                <a:cs typeface="Times New Roman" pitchFamily="18" charset="0"/>
              </a:rPr>
              <a:t>каков мастер</a:t>
            </a:r>
            <a:r>
              <a:rPr lang="ru-RU" sz="2000" i="1">
                <a:latin typeface="Georgia" pitchFamily="18" charset="0"/>
                <a:cs typeface="Times New Roman" pitchFamily="18" charset="0"/>
              </a:rPr>
              <a:t>…) значение функции будет больше (… </a:t>
            </a:r>
            <a:r>
              <a:rPr lang="ru-RU" sz="2000" i="1" u="sng">
                <a:latin typeface="Georgia" pitchFamily="18" charset="0"/>
                <a:cs typeface="Times New Roman" pitchFamily="18" charset="0"/>
              </a:rPr>
              <a:t>такова и работа</a:t>
            </a:r>
            <a:r>
              <a:rPr lang="ru-RU" sz="2000" i="1">
                <a:latin typeface="Georgia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362200" y="4495800"/>
          <a:ext cx="261938" cy="369888"/>
        </p:xfrm>
        <a:graphic>
          <a:graphicData uri="http://schemas.openxmlformats.org/presentationml/2006/ole">
            <p:oleObj spid="_x0000_s3075" name="Формула" r:id="rId3" imgW="152280" imgH="215640" progId="Equation.3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124200" y="4495800"/>
          <a:ext cx="285750" cy="373063"/>
        </p:xfrm>
        <a:graphic>
          <a:graphicData uri="http://schemas.openxmlformats.org/presentationml/2006/ole">
            <p:oleObj spid="_x0000_s3076" name="Формула" r:id="rId4" imgW="164880" imgH="215640" progId="Equation.3">
              <p:embed/>
            </p:oleObj>
          </a:graphicData>
        </a:graphic>
      </p:graphicFrame>
      <p:cxnSp>
        <p:nvCxnSpPr>
          <p:cNvPr id="51" name="Прямая соединительная линия 50"/>
          <p:cNvCxnSpPr/>
          <p:nvPr/>
        </p:nvCxnSpPr>
        <p:spPr>
          <a:xfrm rot="5400000" flipH="1" flipV="1">
            <a:off x="2019301" y="4000500"/>
            <a:ext cx="990600" cy="3175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 flipH="1" flipV="1">
            <a:off x="1866901" y="3162300"/>
            <a:ext cx="2667000" cy="3175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10800000">
            <a:off x="1447800" y="3429000"/>
            <a:ext cx="9906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10800000">
            <a:off x="1371600" y="1828800"/>
            <a:ext cx="18288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762000" y="3276600"/>
          <a:ext cx="654050" cy="369888"/>
        </p:xfrm>
        <a:graphic>
          <a:graphicData uri="http://schemas.openxmlformats.org/presentationml/2006/ole">
            <p:oleObj spid="_x0000_s3077" name="Формула" r:id="rId5" imgW="380880" imgH="215640" progId="Equation.3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685800" y="1676400"/>
          <a:ext cx="674688" cy="369888"/>
        </p:xfrm>
        <a:graphic>
          <a:graphicData uri="http://schemas.openxmlformats.org/presentationml/2006/ole">
            <p:oleObj spid="_x0000_s3078" name="Формула" r:id="rId6" imgW="393480" imgH="215640" progId="Equation.3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962400" y="2514600"/>
          <a:ext cx="2590800" cy="369888"/>
        </p:xfrm>
        <a:graphic>
          <a:graphicData uri="http://schemas.openxmlformats.org/presentationml/2006/ole">
            <p:oleObj spid="_x0000_s3079" name="Формула" r:id="rId7" imgW="1511280" imgH="215640" progId="Equation.3">
              <p:embed/>
            </p:oleObj>
          </a:graphicData>
        </a:graphic>
      </p:graphicFrame>
      <p:sp>
        <p:nvSpPr>
          <p:cNvPr id="62" name="Овал 61"/>
          <p:cNvSpPr/>
          <p:nvPr/>
        </p:nvSpPr>
        <p:spPr>
          <a:xfrm>
            <a:off x="2362200" y="33528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3048000" y="17526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3095" name="Прямоугольник 63"/>
          <p:cNvSpPr>
            <a:spLocks noChangeArrowheads="1"/>
          </p:cNvSpPr>
          <p:nvPr/>
        </p:nvSpPr>
        <p:spPr bwMode="auto">
          <a:xfrm>
            <a:off x="3200400" y="457200"/>
            <a:ext cx="53149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400" b="1" dirty="0">
                <a:latin typeface="Georgia" pitchFamily="18" charset="0"/>
              </a:rPr>
              <a:t>Каков мастер, такова и работа.</a:t>
            </a: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4" grpId="0"/>
      <p:bldP spid="3085" grpId="0"/>
      <p:bldP spid="3086" grpId="0"/>
      <p:bldP spid="3087" grpId="0"/>
      <p:bldP spid="3088" grpId="0"/>
      <p:bldP spid="62" grpId="0" animBg="1"/>
      <p:bldP spid="63" grpId="0" animBg="1"/>
      <p:bldP spid="309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Прямая со стрелкой 10"/>
          <p:cNvCxnSpPr/>
          <p:nvPr/>
        </p:nvCxnSpPr>
        <p:spPr>
          <a:xfrm rot="16200000" flipV="1">
            <a:off x="-1181100" y="3009900"/>
            <a:ext cx="5181600" cy="76200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04800" y="4495800"/>
            <a:ext cx="4953000" cy="1588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Скругленная соединительная линия 27"/>
          <p:cNvCxnSpPr/>
          <p:nvPr/>
        </p:nvCxnSpPr>
        <p:spPr>
          <a:xfrm flipV="1">
            <a:off x="1447800" y="1295400"/>
            <a:ext cx="3276600" cy="3200400"/>
          </a:xfrm>
          <a:prstGeom prst="curvedConnector3">
            <a:avLst>
              <a:gd name="adj1" fmla="val 33932"/>
            </a:avLst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1" name="TextBox 38"/>
          <p:cNvSpPr txBox="1">
            <a:spLocks noChangeArrowheads="1"/>
          </p:cNvSpPr>
          <p:nvPr/>
        </p:nvSpPr>
        <p:spPr bwMode="auto">
          <a:xfrm>
            <a:off x="5257800" y="44196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х</a:t>
            </a:r>
          </a:p>
        </p:txBody>
      </p:sp>
      <p:sp>
        <p:nvSpPr>
          <p:cNvPr id="2062" name="TextBox 43"/>
          <p:cNvSpPr txBox="1">
            <a:spLocks noChangeArrowheads="1"/>
          </p:cNvSpPr>
          <p:nvPr/>
        </p:nvSpPr>
        <p:spPr bwMode="auto">
          <a:xfrm>
            <a:off x="3581400" y="4572000"/>
            <a:ext cx="1981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>
                <a:latin typeface="Times New Roman" pitchFamily="18" charset="0"/>
                <a:cs typeface="Times New Roman" pitchFamily="18" charset="0"/>
              </a:rPr>
              <a:t>Продвижение в лес</a:t>
            </a:r>
          </a:p>
        </p:txBody>
      </p:sp>
      <p:sp>
        <p:nvSpPr>
          <p:cNvPr id="2063" name="TextBox 44"/>
          <p:cNvSpPr txBox="1">
            <a:spLocks noChangeArrowheads="1"/>
          </p:cNvSpPr>
          <p:nvPr/>
        </p:nvSpPr>
        <p:spPr bwMode="auto">
          <a:xfrm rot="-5400000">
            <a:off x="153988" y="608012"/>
            <a:ext cx="1981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>
                <a:latin typeface="Times New Roman" pitchFamily="18" charset="0"/>
                <a:cs typeface="Times New Roman" pitchFamily="18" charset="0"/>
              </a:rPr>
              <a:t>Количество дров</a:t>
            </a:r>
          </a:p>
        </p:txBody>
      </p:sp>
      <p:sp>
        <p:nvSpPr>
          <p:cNvPr id="2064" name="TextBox 45"/>
          <p:cNvSpPr txBox="1">
            <a:spLocks noChangeArrowheads="1"/>
          </p:cNvSpPr>
          <p:nvPr/>
        </p:nvSpPr>
        <p:spPr bwMode="auto">
          <a:xfrm>
            <a:off x="381000" y="5943600"/>
            <a:ext cx="8458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600" i="1">
                <a:latin typeface="Georgia" pitchFamily="18" charset="0"/>
                <a:cs typeface="Times New Roman" pitchFamily="18" charset="0"/>
              </a:rPr>
              <a:t>Какие две точки на оси абсцисс ни взять, для более дальней (</a:t>
            </a:r>
            <a:r>
              <a:rPr lang="ru-RU" sz="1600" i="1" u="sng">
                <a:latin typeface="Georgia" pitchFamily="18" charset="0"/>
                <a:cs typeface="Times New Roman" pitchFamily="18" charset="0"/>
              </a:rPr>
              <a:t>чем дальше в лес</a:t>
            </a:r>
            <a:r>
              <a:rPr lang="ru-RU" sz="1600" i="1">
                <a:latin typeface="Georgia" pitchFamily="18" charset="0"/>
                <a:cs typeface="Times New Roman" pitchFamily="18" charset="0"/>
              </a:rPr>
              <a:t>…) значение функции будет больше (… </a:t>
            </a:r>
            <a:r>
              <a:rPr lang="ru-RU" sz="1600" i="1" u="sng">
                <a:latin typeface="Georgia" pitchFamily="18" charset="0"/>
                <a:cs typeface="Times New Roman" pitchFamily="18" charset="0"/>
              </a:rPr>
              <a:t>тем больше дров</a:t>
            </a:r>
            <a:r>
              <a:rPr lang="ru-RU" sz="1600" i="1">
                <a:latin typeface="Georgia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362200" y="4495800"/>
          <a:ext cx="261938" cy="369888"/>
        </p:xfrm>
        <a:graphic>
          <a:graphicData uri="http://schemas.openxmlformats.org/presentationml/2006/ole">
            <p:oleObj spid="_x0000_s2051" name="Формула" r:id="rId3" imgW="152280" imgH="215640" progId="Equation.3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124200" y="4495800"/>
          <a:ext cx="285750" cy="373063"/>
        </p:xfrm>
        <a:graphic>
          <a:graphicData uri="http://schemas.openxmlformats.org/presentationml/2006/ole">
            <p:oleObj spid="_x0000_s2052" name="Формула" r:id="rId4" imgW="164880" imgH="215640" progId="Equation.3">
              <p:embed/>
            </p:oleObj>
          </a:graphicData>
        </a:graphic>
      </p:graphicFrame>
      <p:cxnSp>
        <p:nvCxnSpPr>
          <p:cNvPr id="51" name="Прямая соединительная линия 50"/>
          <p:cNvCxnSpPr/>
          <p:nvPr/>
        </p:nvCxnSpPr>
        <p:spPr>
          <a:xfrm rot="5400000" flipH="1" flipV="1">
            <a:off x="2019301" y="4000500"/>
            <a:ext cx="990600" cy="3175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 flipH="1" flipV="1">
            <a:off x="1866901" y="3162300"/>
            <a:ext cx="2667000" cy="3175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10800000">
            <a:off x="1447800" y="3429000"/>
            <a:ext cx="9906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10800000">
            <a:off x="1371600" y="1828800"/>
            <a:ext cx="18288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762000" y="3276600"/>
          <a:ext cx="654050" cy="369888"/>
        </p:xfrm>
        <a:graphic>
          <a:graphicData uri="http://schemas.openxmlformats.org/presentationml/2006/ole">
            <p:oleObj spid="_x0000_s2053" name="Формула" r:id="rId5" imgW="380880" imgH="215640" progId="Equation.3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685800" y="1676400"/>
          <a:ext cx="674688" cy="369888"/>
        </p:xfrm>
        <a:graphic>
          <a:graphicData uri="http://schemas.openxmlformats.org/presentationml/2006/ole">
            <p:oleObj spid="_x0000_s2054" name="Формула" r:id="rId6" imgW="393480" imgH="215640" progId="Equation.3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962400" y="2514600"/>
          <a:ext cx="2590800" cy="369888"/>
        </p:xfrm>
        <a:graphic>
          <a:graphicData uri="http://schemas.openxmlformats.org/presentationml/2006/ole">
            <p:oleObj spid="_x0000_s2055" name="Формула" r:id="rId7" imgW="1511280" imgH="215640" progId="Equation.3">
              <p:embed/>
            </p:oleObj>
          </a:graphicData>
        </a:graphic>
      </p:graphicFrame>
      <p:sp>
        <p:nvSpPr>
          <p:cNvPr id="62" name="Овал 61"/>
          <p:cNvSpPr/>
          <p:nvPr/>
        </p:nvSpPr>
        <p:spPr>
          <a:xfrm>
            <a:off x="2362200" y="33528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3048000" y="17526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2071" name="Прямоугольник 63"/>
          <p:cNvSpPr>
            <a:spLocks noChangeArrowheads="1"/>
          </p:cNvSpPr>
          <p:nvPr/>
        </p:nvSpPr>
        <p:spPr bwMode="auto">
          <a:xfrm>
            <a:off x="2743200" y="457200"/>
            <a:ext cx="6029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400" b="1" dirty="0">
                <a:latin typeface="Georgia" pitchFamily="18" charset="0"/>
                <a:cs typeface="Times New Roman" pitchFamily="18" charset="0"/>
              </a:rPr>
              <a:t>Чем дальше в лес, тем больше дров</a:t>
            </a:r>
            <a:endParaRPr lang="ru-RU" sz="2400" dirty="0">
              <a:latin typeface="Georgia" pitchFamily="18" charset="0"/>
            </a:endParaRPr>
          </a:p>
        </p:txBody>
      </p: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490663" y="466725"/>
          <a:ext cx="587375" cy="330200"/>
        </p:xfrm>
        <a:graphic>
          <a:graphicData uri="http://schemas.openxmlformats.org/presentationml/2006/ole">
            <p:oleObj spid="_x0000_s2056" name="Формула" r:id="rId8" imgW="342720" imgH="203040" progId="Equation.3">
              <p:embed/>
            </p:oleObj>
          </a:graphicData>
        </a:graphic>
      </p:graphicFrame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" grpId="0"/>
      <p:bldP spid="2062" grpId="0"/>
      <p:bldP spid="2063" grpId="0"/>
      <p:bldP spid="2064" grpId="0"/>
      <p:bldP spid="62" grpId="0" animBg="1"/>
      <p:bldP spid="63" grpId="0" animBg="1"/>
      <p:bldP spid="20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Прямая со стрелкой 10"/>
          <p:cNvCxnSpPr/>
          <p:nvPr/>
        </p:nvCxnSpPr>
        <p:spPr>
          <a:xfrm rot="16200000" flipV="1">
            <a:off x="-1181100" y="3009900"/>
            <a:ext cx="5181600" cy="76200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04800" y="4495800"/>
            <a:ext cx="4953000" cy="1588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Скругленная соединительная линия 27"/>
          <p:cNvCxnSpPr/>
          <p:nvPr/>
        </p:nvCxnSpPr>
        <p:spPr>
          <a:xfrm flipV="1">
            <a:off x="1447800" y="1295400"/>
            <a:ext cx="3276600" cy="3200400"/>
          </a:xfrm>
          <a:prstGeom prst="curvedConnector3">
            <a:avLst>
              <a:gd name="adj1" fmla="val 33932"/>
            </a:avLst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9" name="TextBox 38"/>
          <p:cNvSpPr txBox="1">
            <a:spLocks noChangeArrowheads="1"/>
          </p:cNvSpPr>
          <p:nvPr/>
        </p:nvSpPr>
        <p:spPr bwMode="auto">
          <a:xfrm>
            <a:off x="5257800" y="44196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х</a:t>
            </a:r>
          </a:p>
        </p:txBody>
      </p:sp>
      <p:sp>
        <p:nvSpPr>
          <p:cNvPr id="4110" name="TextBox 43"/>
          <p:cNvSpPr txBox="1">
            <a:spLocks noChangeArrowheads="1"/>
          </p:cNvSpPr>
          <p:nvPr/>
        </p:nvSpPr>
        <p:spPr bwMode="auto">
          <a:xfrm>
            <a:off x="4191000" y="4572000"/>
            <a:ext cx="2362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>
                <a:latin typeface="Times New Roman" pitchFamily="18" charset="0"/>
                <a:cs typeface="Times New Roman" pitchFamily="18" charset="0"/>
              </a:rPr>
              <a:t>Степень образованности.</a:t>
            </a:r>
          </a:p>
        </p:txBody>
      </p:sp>
      <p:sp>
        <p:nvSpPr>
          <p:cNvPr id="4111" name="TextBox 44"/>
          <p:cNvSpPr txBox="1">
            <a:spLocks noChangeArrowheads="1"/>
          </p:cNvSpPr>
          <p:nvPr/>
        </p:nvSpPr>
        <p:spPr bwMode="auto">
          <a:xfrm rot="-5400000">
            <a:off x="214313" y="623887"/>
            <a:ext cx="1981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Количество 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спроса</a:t>
            </a:r>
          </a:p>
        </p:txBody>
      </p:sp>
      <p:sp>
        <p:nvSpPr>
          <p:cNvPr id="4112" name="TextBox 45"/>
          <p:cNvSpPr txBox="1">
            <a:spLocks noChangeArrowheads="1"/>
          </p:cNvSpPr>
          <p:nvPr/>
        </p:nvSpPr>
        <p:spPr bwMode="auto">
          <a:xfrm>
            <a:off x="1752600" y="5181600"/>
            <a:ext cx="6934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000" i="1" dirty="0">
                <a:latin typeface="Georgia" pitchFamily="18" charset="0"/>
                <a:cs typeface="Times New Roman" pitchFamily="18" charset="0"/>
              </a:rPr>
              <a:t>Какие две точки на оси абсцисс ни взять, для более дальней (</a:t>
            </a:r>
            <a:r>
              <a:rPr lang="ru-RU" sz="2000" i="1" dirty="0">
                <a:cs typeface="Times New Roman" pitchFamily="18" charset="0"/>
              </a:rPr>
              <a:t>степень образованности</a:t>
            </a:r>
            <a:r>
              <a:rPr lang="ru-RU" sz="2000" i="1" dirty="0">
                <a:latin typeface="Georgia" pitchFamily="18" charset="0"/>
                <a:cs typeface="Times New Roman" pitchFamily="18" charset="0"/>
              </a:rPr>
              <a:t>…) значение функции будет больше (… </a:t>
            </a:r>
            <a:r>
              <a:rPr lang="ru-RU" sz="2000" i="1" dirty="0" smtClean="0">
                <a:cs typeface="Times New Roman" pitchFamily="18" charset="0"/>
              </a:rPr>
              <a:t>количество спроса</a:t>
            </a:r>
            <a:r>
              <a:rPr lang="ru-RU" sz="2000" i="1" dirty="0">
                <a:latin typeface="Georgia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362200" y="4495800"/>
          <a:ext cx="261938" cy="369888"/>
        </p:xfrm>
        <a:graphic>
          <a:graphicData uri="http://schemas.openxmlformats.org/presentationml/2006/ole">
            <p:oleObj spid="_x0000_s4099" name="Формула" r:id="rId3" imgW="152280" imgH="215640" progId="Equation.3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124200" y="4495800"/>
          <a:ext cx="285750" cy="373063"/>
        </p:xfrm>
        <a:graphic>
          <a:graphicData uri="http://schemas.openxmlformats.org/presentationml/2006/ole">
            <p:oleObj spid="_x0000_s4100" name="Формула" r:id="rId4" imgW="164880" imgH="215640" progId="Equation.3">
              <p:embed/>
            </p:oleObj>
          </a:graphicData>
        </a:graphic>
      </p:graphicFrame>
      <p:cxnSp>
        <p:nvCxnSpPr>
          <p:cNvPr id="51" name="Прямая соединительная линия 50"/>
          <p:cNvCxnSpPr/>
          <p:nvPr/>
        </p:nvCxnSpPr>
        <p:spPr>
          <a:xfrm rot="5400000" flipH="1" flipV="1">
            <a:off x="2019301" y="4000500"/>
            <a:ext cx="990600" cy="3175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 flipH="1" flipV="1">
            <a:off x="1866901" y="3162300"/>
            <a:ext cx="2667000" cy="3175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10800000">
            <a:off x="1447800" y="3429000"/>
            <a:ext cx="9906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10800000">
            <a:off x="1371600" y="1828800"/>
            <a:ext cx="18288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62000" y="3276600"/>
          <a:ext cx="654050" cy="369888"/>
        </p:xfrm>
        <a:graphic>
          <a:graphicData uri="http://schemas.openxmlformats.org/presentationml/2006/ole">
            <p:oleObj spid="_x0000_s4101" name="Формула" r:id="rId5" imgW="380880" imgH="215640" progId="Equation.3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85800" y="1676400"/>
          <a:ext cx="674688" cy="369888"/>
        </p:xfrm>
        <a:graphic>
          <a:graphicData uri="http://schemas.openxmlformats.org/presentationml/2006/ole">
            <p:oleObj spid="_x0000_s4102" name="Формула" r:id="rId6" imgW="393480" imgH="215640" progId="Equation.3">
              <p:embed/>
            </p:oleObj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962400" y="2514600"/>
          <a:ext cx="2590800" cy="369888"/>
        </p:xfrm>
        <a:graphic>
          <a:graphicData uri="http://schemas.openxmlformats.org/presentationml/2006/ole">
            <p:oleObj spid="_x0000_s4103" name="Формула" r:id="rId7" imgW="1511280" imgH="215640" progId="Equation.3">
              <p:embed/>
            </p:oleObj>
          </a:graphicData>
        </a:graphic>
      </p:graphicFrame>
      <p:sp>
        <p:nvSpPr>
          <p:cNvPr id="62" name="Овал 61"/>
          <p:cNvSpPr/>
          <p:nvPr/>
        </p:nvSpPr>
        <p:spPr>
          <a:xfrm>
            <a:off x="2362200" y="33528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3048000" y="17526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4119" name="Прямоугольник 63"/>
          <p:cNvSpPr>
            <a:spLocks noChangeArrowheads="1"/>
          </p:cNvSpPr>
          <p:nvPr/>
        </p:nvSpPr>
        <p:spPr bwMode="auto">
          <a:xfrm>
            <a:off x="3124200" y="228600"/>
            <a:ext cx="538961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400" b="1" dirty="0" smtClean="0">
                <a:latin typeface="Georgia" pitchFamily="18" charset="0"/>
              </a:rPr>
              <a:t>Кто много знает, </a:t>
            </a:r>
          </a:p>
          <a:p>
            <a:pPr eaLnBrk="0" hangingPunct="0"/>
            <a:r>
              <a:rPr lang="ru-RU" sz="2400" b="1" dirty="0" smtClean="0">
                <a:latin typeface="Georgia" pitchFamily="18" charset="0"/>
              </a:rPr>
              <a:t>с  того  много и  спрашивается. </a:t>
            </a:r>
            <a:endParaRPr lang="ru-RU" sz="2400" b="1" dirty="0">
              <a:latin typeface="Georgia" pitchFamily="18" charset="0"/>
            </a:endParaRPr>
          </a:p>
        </p:txBody>
      </p:sp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490663" y="466725"/>
          <a:ext cx="587375" cy="330200"/>
        </p:xfrm>
        <a:graphic>
          <a:graphicData uri="http://schemas.openxmlformats.org/presentationml/2006/ole">
            <p:oleObj spid="_x0000_s4104" name="Формула" r:id="rId8" imgW="342720" imgH="203040" progId="Equation.3">
              <p:embed/>
            </p:oleObj>
          </a:graphicData>
        </a:graphic>
      </p:graphicFrame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</p:spPr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9" grpId="0"/>
      <p:bldP spid="4110" grpId="0"/>
      <p:bldP spid="4111" grpId="0"/>
      <p:bldP spid="4112" grpId="0"/>
      <p:bldP spid="62" grpId="0" animBg="1"/>
      <p:bldP spid="6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4800" y="304800"/>
            <a:ext cx="4114800" cy="685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chemeClr val="tx1"/>
                </a:solidFill>
                <a:latin typeface="Georgia" pitchFamily="18" charset="0"/>
              </a:rPr>
              <a:t>Убывающая </a:t>
            </a:r>
            <a:r>
              <a:rPr lang="ru-RU" sz="2400" b="1" dirty="0" smtClean="0">
                <a:solidFill>
                  <a:schemeClr val="tx1"/>
                </a:solidFill>
                <a:latin typeface="Georgia" pitchFamily="18" charset="0"/>
              </a:rPr>
              <a:t>функция </a:t>
            </a:r>
            <a:endParaRPr lang="ru-RU" sz="24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5135" name="TextBox 5"/>
          <p:cNvSpPr txBox="1">
            <a:spLocks noChangeArrowheads="1"/>
          </p:cNvSpPr>
          <p:nvPr/>
        </p:nvSpPr>
        <p:spPr bwMode="auto">
          <a:xfrm>
            <a:off x="1066800" y="1676400"/>
            <a:ext cx="6858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ru-RU" dirty="0"/>
              <a:t>Функция </a:t>
            </a:r>
            <a:r>
              <a:rPr lang="en-US" dirty="0"/>
              <a:t>y=f(x)</a:t>
            </a:r>
            <a:r>
              <a:rPr lang="ru-RU" dirty="0"/>
              <a:t> называется </a:t>
            </a:r>
            <a:r>
              <a:rPr lang="ru-RU" b="1" i="1" dirty="0"/>
              <a:t>убывающей</a:t>
            </a:r>
            <a:r>
              <a:rPr lang="ru-RU" dirty="0"/>
              <a:t> </a:t>
            </a:r>
            <a:r>
              <a:rPr lang="ru-RU" dirty="0" smtClean="0"/>
              <a:t>на множестве Х⊂</a:t>
            </a:r>
            <a:r>
              <a:rPr lang="en-US" dirty="0" smtClean="0"/>
              <a:t>D</a:t>
            </a:r>
            <a:r>
              <a:rPr lang="ru-RU" dirty="0" smtClean="0"/>
              <a:t>(</a:t>
            </a:r>
            <a:r>
              <a:rPr lang="en-US" dirty="0" smtClean="0"/>
              <a:t>f</a:t>
            </a:r>
            <a:r>
              <a:rPr lang="ru-RU" dirty="0" smtClean="0"/>
              <a:t>), </a:t>
            </a:r>
            <a:r>
              <a:rPr lang="ru-RU" dirty="0"/>
              <a:t>если для любых                из </a:t>
            </a:r>
            <a:r>
              <a:rPr lang="ru-RU" dirty="0" smtClean="0"/>
              <a:t> множества </a:t>
            </a:r>
            <a:r>
              <a:rPr lang="en-US" dirty="0"/>
              <a:t>X</a:t>
            </a:r>
            <a:r>
              <a:rPr lang="ru-RU" dirty="0"/>
              <a:t>, таких, что               </a:t>
            </a:r>
            <a:r>
              <a:rPr lang="ru-RU" dirty="0" smtClean="0"/>
              <a:t>выполняется </a:t>
            </a:r>
            <a:r>
              <a:rPr lang="ru-RU" dirty="0"/>
              <a:t>неравенство 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4038600" y="2286000"/>
          <a:ext cx="1524000" cy="369888"/>
        </p:xfrm>
        <a:graphic>
          <a:graphicData uri="http://schemas.openxmlformats.org/presentationml/2006/ole">
            <p:oleObj spid="_x0000_s47106" name="Формула" r:id="rId3" imgW="888840" imgH="215640" progId="Equation.3">
              <p:embed/>
            </p:oleObj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7107" name="Формула" r:id="rId4" imgW="114120" imgH="215640" progId="Equation.3">
              <p:embed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971800" y="1981200"/>
          <a:ext cx="838200" cy="304800"/>
        </p:xfrm>
        <a:graphic>
          <a:graphicData uri="http://schemas.openxmlformats.org/presentationml/2006/ole">
            <p:oleObj spid="_x0000_s47108" name="Формула" r:id="rId5" imgW="431640" imgH="215640" progId="Equation.3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6808788" y="1905000"/>
          <a:ext cx="962025" cy="419100"/>
        </p:xfrm>
        <a:graphic>
          <a:graphicData uri="http://schemas.openxmlformats.org/presentationml/2006/ole">
            <p:oleObj spid="_x0000_s47109" name="Формула" r:id="rId6" imgW="495000" imgH="215640" progId="Equation.3">
              <p:embed/>
            </p:oleObj>
          </a:graphicData>
        </a:graphic>
      </p:graphicFrame>
      <p:cxnSp>
        <p:nvCxnSpPr>
          <p:cNvPr id="10" name="Прямая со стрелкой 9"/>
          <p:cNvCxnSpPr/>
          <p:nvPr/>
        </p:nvCxnSpPr>
        <p:spPr>
          <a:xfrm rot="5400000" flipH="1" flipV="1">
            <a:off x="2286000" y="4267200"/>
            <a:ext cx="2590800" cy="0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276600" y="5334000"/>
            <a:ext cx="2971800" cy="1588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9" name="TextBox 38"/>
          <p:cNvSpPr txBox="1">
            <a:spLocks noChangeArrowheads="1"/>
          </p:cNvSpPr>
          <p:nvPr/>
        </p:nvSpPr>
        <p:spPr bwMode="auto">
          <a:xfrm>
            <a:off x="6172200" y="53340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dirty="0" err="1"/>
              <a:t>х</a:t>
            </a:r>
            <a:endParaRPr lang="ru-RU" dirty="0"/>
          </a:p>
        </p:txBody>
      </p:sp>
      <p:graphicFrame>
        <p:nvGraphicFramePr>
          <p:cNvPr id="5126" name="Object 10"/>
          <p:cNvGraphicFramePr>
            <a:graphicFrameLocks noChangeAspect="1"/>
          </p:cNvGraphicFramePr>
          <p:nvPr/>
        </p:nvGraphicFramePr>
        <p:xfrm>
          <a:off x="4343400" y="5410200"/>
          <a:ext cx="261938" cy="369888"/>
        </p:xfrm>
        <a:graphic>
          <a:graphicData uri="http://schemas.openxmlformats.org/presentationml/2006/ole">
            <p:oleObj spid="_x0000_s47110" name="Формула" r:id="rId7" imgW="152280" imgH="215640" progId="Equation.3">
              <p:embed/>
            </p:oleObj>
          </a:graphicData>
        </a:graphic>
      </p:graphicFrame>
      <p:graphicFrame>
        <p:nvGraphicFramePr>
          <p:cNvPr id="5127" name="Object 11"/>
          <p:cNvGraphicFramePr>
            <a:graphicFrameLocks noChangeAspect="1"/>
          </p:cNvGraphicFramePr>
          <p:nvPr/>
        </p:nvGraphicFramePr>
        <p:xfrm>
          <a:off x="4800600" y="5410200"/>
          <a:ext cx="285750" cy="373063"/>
        </p:xfrm>
        <a:graphic>
          <a:graphicData uri="http://schemas.openxmlformats.org/presentationml/2006/ole">
            <p:oleObj spid="_x0000_s47111" name="Формула" r:id="rId8" imgW="164880" imgH="215640" progId="Equation.3">
              <p:embed/>
            </p:oleObj>
          </a:graphicData>
        </a:graphic>
      </p:graphicFrame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4191001" y="5029200"/>
            <a:ext cx="609600" cy="3175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 flipH="1" flipV="1">
            <a:off x="4724400" y="5181600"/>
            <a:ext cx="304800" cy="0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0800000">
            <a:off x="3581400" y="4724400"/>
            <a:ext cx="9144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0800000">
            <a:off x="3581400" y="5029200"/>
            <a:ext cx="13716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8" name="Object 12"/>
          <p:cNvGraphicFramePr>
            <a:graphicFrameLocks noChangeAspect="1"/>
          </p:cNvGraphicFramePr>
          <p:nvPr/>
        </p:nvGraphicFramePr>
        <p:xfrm>
          <a:off x="2819400" y="4419600"/>
          <a:ext cx="654050" cy="369888"/>
        </p:xfrm>
        <a:graphic>
          <a:graphicData uri="http://schemas.openxmlformats.org/presentationml/2006/ole">
            <p:oleObj spid="_x0000_s47112" name="Формула" r:id="rId9" imgW="380880" imgH="215640" progId="Equation.3">
              <p:embed/>
            </p:oleObj>
          </a:graphicData>
        </a:graphic>
      </p:graphicFrame>
      <p:graphicFrame>
        <p:nvGraphicFramePr>
          <p:cNvPr id="5129" name="Object 6"/>
          <p:cNvGraphicFramePr>
            <a:graphicFrameLocks noChangeAspect="1"/>
          </p:cNvGraphicFramePr>
          <p:nvPr/>
        </p:nvGraphicFramePr>
        <p:xfrm>
          <a:off x="2819400" y="4800600"/>
          <a:ext cx="674688" cy="369888"/>
        </p:xfrm>
        <a:graphic>
          <a:graphicData uri="http://schemas.openxmlformats.org/presentationml/2006/ole">
            <p:oleObj spid="_x0000_s47113" name="Формула" r:id="rId10" imgW="393480" imgH="215640" progId="Equation.3">
              <p:embed/>
            </p:oleObj>
          </a:graphicData>
        </a:graphic>
      </p:graphicFrame>
      <p:graphicFrame>
        <p:nvGraphicFramePr>
          <p:cNvPr id="5130" name="Object 7"/>
          <p:cNvGraphicFramePr>
            <a:graphicFrameLocks noChangeAspect="1"/>
          </p:cNvGraphicFramePr>
          <p:nvPr/>
        </p:nvGraphicFramePr>
        <p:xfrm>
          <a:off x="6324600" y="4800600"/>
          <a:ext cx="2590800" cy="369888"/>
        </p:xfrm>
        <a:graphic>
          <a:graphicData uri="http://schemas.openxmlformats.org/presentationml/2006/ole">
            <p:oleObj spid="_x0000_s47114" name="Формула" r:id="rId11" imgW="1511280" imgH="215640" progId="Equation.3">
              <p:embed/>
            </p:oleObj>
          </a:graphicData>
        </a:graphic>
      </p:graphicFrame>
      <p:graphicFrame>
        <p:nvGraphicFramePr>
          <p:cNvPr id="5131" name="Object 8"/>
          <p:cNvGraphicFramePr>
            <a:graphicFrameLocks noChangeAspect="1"/>
          </p:cNvGraphicFramePr>
          <p:nvPr/>
        </p:nvGraphicFramePr>
        <p:xfrm>
          <a:off x="3581400" y="2743200"/>
          <a:ext cx="587375" cy="330200"/>
        </p:xfrm>
        <a:graphic>
          <a:graphicData uri="http://schemas.openxmlformats.org/presentationml/2006/ole">
            <p:oleObj spid="_x0000_s47115" name="Формула" r:id="rId12" imgW="342720" imgH="203040" progId="Equation.3">
              <p:embed/>
            </p:oleObj>
          </a:graphicData>
        </a:graphic>
      </p:graphicFrame>
      <p:cxnSp>
        <p:nvCxnSpPr>
          <p:cNvPr id="23" name="Прямая соединительная линия 22"/>
          <p:cNvCxnSpPr/>
          <p:nvPr/>
        </p:nvCxnSpPr>
        <p:spPr>
          <a:xfrm rot="10800000">
            <a:off x="3124200" y="3352800"/>
            <a:ext cx="2667000" cy="259080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/>
          <p:cNvSpPr/>
          <p:nvPr/>
        </p:nvSpPr>
        <p:spPr>
          <a:xfrm>
            <a:off x="4724400" y="49530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4343400" y="45720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graphicFrame>
        <p:nvGraphicFramePr>
          <p:cNvPr id="5132" name="Object 16"/>
          <p:cNvGraphicFramePr>
            <a:graphicFrameLocks noChangeAspect="1"/>
          </p:cNvGraphicFramePr>
          <p:nvPr/>
        </p:nvGraphicFramePr>
        <p:xfrm>
          <a:off x="4305300" y="3459163"/>
          <a:ext cx="1255713" cy="393700"/>
        </p:xfrm>
        <a:graphic>
          <a:graphicData uri="http://schemas.openxmlformats.org/presentationml/2006/ole">
            <p:oleObj spid="_x0000_s47116" name="Формула" r:id="rId13" imgW="647640" imgH="203040" progId="Equation.3">
              <p:embed/>
            </p:oleObj>
          </a:graphicData>
        </a:graphic>
      </p:graphicFrame>
      <p:sp>
        <p:nvSpPr>
          <p:cNvPr id="26" name="Номер слайда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Прямая со стрелкой 10"/>
          <p:cNvCxnSpPr/>
          <p:nvPr/>
        </p:nvCxnSpPr>
        <p:spPr>
          <a:xfrm rot="16200000" flipV="1">
            <a:off x="-1181100" y="3009900"/>
            <a:ext cx="5181600" cy="76200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04800" y="4495800"/>
            <a:ext cx="4953000" cy="1588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0" name="TextBox 38"/>
          <p:cNvSpPr txBox="1">
            <a:spLocks noChangeArrowheads="1"/>
          </p:cNvSpPr>
          <p:nvPr/>
        </p:nvSpPr>
        <p:spPr bwMode="auto">
          <a:xfrm>
            <a:off x="5257800" y="44196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х</a:t>
            </a:r>
          </a:p>
        </p:txBody>
      </p:sp>
      <p:sp>
        <p:nvSpPr>
          <p:cNvPr id="7181" name="TextBox 43"/>
          <p:cNvSpPr txBox="1">
            <a:spLocks noChangeArrowheads="1"/>
          </p:cNvSpPr>
          <p:nvPr/>
        </p:nvSpPr>
        <p:spPr bwMode="auto">
          <a:xfrm>
            <a:off x="3581400" y="4572000"/>
            <a:ext cx="1981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>
                <a:latin typeface="Times New Roman" pitchFamily="18" charset="0"/>
                <a:cs typeface="Times New Roman" pitchFamily="18" charset="0"/>
              </a:rPr>
              <a:t>Количество начальства</a:t>
            </a:r>
          </a:p>
        </p:txBody>
      </p:sp>
      <p:sp>
        <p:nvSpPr>
          <p:cNvPr id="7182" name="TextBox 44"/>
          <p:cNvSpPr txBox="1">
            <a:spLocks noChangeArrowheads="1"/>
          </p:cNvSpPr>
          <p:nvPr/>
        </p:nvSpPr>
        <p:spPr bwMode="auto">
          <a:xfrm rot="-5400000">
            <a:off x="153988" y="1293812"/>
            <a:ext cx="1981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>
                <a:latin typeface="Times New Roman" pitchFamily="18" charset="0"/>
                <a:cs typeface="Times New Roman" pitchFamily="18" charset="0"/>
              </a:rPr>
              <a:t>Мера толка</a:t>
            </a:r>
          </a:p>
        </p:txBody>
      </p:sp>
      <p:sp>
        <p:nvSpPr>
          <p:cNvPr id="7183" name="TextBox 45"/>
          <p:cNvSpPr txBox="1">
            <a:spLocks noChangeArrowheads="1"/>
          </p:cNvSpPr>
          <p:nvPr/>
        </p:nvSpPr>
        <p:spPr bwMode="auto">
          <a:xfrm>
            <a:off x="1752600" y="4953000"/>
            <a:ext cx="6934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000" i="1">
                <a:latin typeface="Georgia" pitchFamily="18" charset="0"/>
                <a:cs typeface="Times New Roman" pitchFamily="18" charset="0"/>
              </a:rPr>
              <a:t>Какие две точки на оси абсцисс ни взять, для более дальней (начальства много…) значение функции будет меньше (…а толку мало).</a:t>
            </a:r>
          </a:p>
        </p:txBody>
      </p:sp>
      <p:graphicFrame>
        <p:nvGraphicFramePr>
          <p:cNvPr id="7170" name="Rectangle 2"/>
          <p:cNvGraphicFramePr>
            <a:graphicFrameLocks/>
          </p:cNvGraphicFramePr>
          <p:nvPr/>
        </p:nvGraphicFramePr>
        <p:xfrm>
          <a:off x="5715000" y="1143000"/>
          <a:ext cx="1905000" cy="2717800"/>
        </p:xfrm>
        <a:graphic>
          <a:graphicData uri="http://schemas.openxmlformats.org/presentationml/2006/ole">
            <p:oleObj spid="_x0000_s7170" name="Формула" r:id="rId3" imgW="0" imgH="0" progId="Equation.3">
              <p:embed/>
            </p:oleObj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828800" y="4495800"/>
          <a:ext cx="261938" cy="369888"/>
        </p:xfrm>
        <a:graphic>
          <a:graphicData uri="http://schemas.openxmlformats.org/presentationml/2006/ole">
            <p:oleObj spid="_x0000_s7171" name="Формула" r:id="rId4" imgW="152280" imgH="215640" progId="Equation.3">
              <p:embed/>
            </p:oleObj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200400" y="4495800"/>
          <a:ext cx="285750" cy="373063"/>
        </p:xfrm>
        <a:graphic>
          <a:graphicData uri="http://schemas.openxmlformats.org/presentationml/2006/ole">
            <p:oleObj spid="_x0000_s7172" name="Формула" r:id="rId5" imgW="164880" imgH="215640" progId="Equation.3">
              <p:embed/>
            </p:oleObj>
          </a:graphicData>
        </a:graphic>
      </p:graphicFrame>
      <p:cxnSp>
        <p:nvCxnSpPr>
          <p:cNvPr id="51" name="Прямая соединительная линия 50"/>
          <p:cNvCxnSpPr/>
          <p:nvPr/>
        </p:nvCxnSpPr>
        <p:spPr>
          <a:xfrm rot="5400000" flipH="1" flipV="1">
            <a:off x="1448594" y="3961606"/>
            <a:ext cx="10668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 flipH="1" flipV="1">
            <a:off x="3238500" y="4381500"/>
            <a:ext cx="230188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10800000">
            <a:off x="1447800" y="3352800"/>
            <a:ext cx="4572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10800000">
            <a:off x="1447800" y="4267200"/>
            <a:ext cx="19050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762000" y="3124200"/>
          <a:ext cx="654050" cy="369888"/>
        </p:xfrm>
        <a:graphic>
          <a:graphicData uri="http://schemas.openxmlformats.org/presentationml/2006/ole">
            <p:oleObj spid="_x0000_s7173" name="Формула" r:id="rId6" imgW="380880" imgH="215640" progId="Equation.3">
              <p:embed/>
            </p:oleObj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685800" y="4038600"/>
          <a:ext cx="674688" cy="369888"/>
        </p:xfrm>
        <a:graphic>
          <a:graphicData uri="http://schemas.openxmlformats.org/presentationml/2006/ole">
            <p:oleObj spid="_x0000_s7174" name="Формула" r:id="rId7" imgW="393480" imgH="215640" progId="Equation.3">
              <p:embed/>
            </p:oleObj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962400" y="2514600"/>
          <a:ext cx="2590800" cy="369888"/>
        </p:xfrm>
        <a:graphic>
          <a:graphicData uri="http://schemas.openxmlformats.org/presentationml/2006/ole">
            <p:oleObj spid="_x0000_s7175" name="Формула" r:id="rId8" imgW="1511280" imgH="215640" progId="Equation.3">
              <p:embed/>
            </p:oleObj>
          </a:graphicData>
        </a:graphic>
      </p:graphicFrame>
      <p:sp>
        <p:nvSpPr>
          <p:cNvPr id="7188" name="Прямоугольник 63"/>
          <p:cNvSpPr>
            <a:spLocks noChangeArrowheads="1"/>
          </p:cNvSpPr>
          <p:nvPr/>
        </p:nvSpPr>
        <p:spPr bwMode="auto">
          <a:xfrm>
            <a:off x="3200400" y="381000"/>
            <a:ext cx="55980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400" b="1" dirty="0">
                <a:solidFill>
                  <a:srgbClr val="002060"/>
                </a:solidFill>
                <a:latin typeface="Georgia" pitchFamily="18" charset="0"/>
              </a:rPr>
              <a:t>Начальства много, а толку </a:t>
            </a:r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мало</a:t>
            </a:r>
            <a:endParaRPr lang="ru-RU" sz="24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26" name="Полилиния 125"/>
          <p:cNvSpPr/>
          <p:nvPr/>
        </p:nvSpPr>
        <p:spPr>
          <a:xfrm>
            <a:off x="1600200" y="1676400"/>
            <a:ext cx="3270250" cy="2687638"/>
          </a:xfrm>
          <a:custGeom>
            <a:avLst/>
            <a:gdLst>
              <a:gd name="connsiteX0" fmla="*/ 0 w 3269673"/>
              <a:gd name="connsiteY0" fmla="*/ 0 h 2687782"/>
              <a:gd name="connsiteX1" fmla="*/ 706582 w 3269673"/>
              <a:gd name="connsiteY1" fmla="*/ 2133600 h 2687782"/>
              <a:gd name="connsiteX2" fmla="*/ 3269673 w 3269673"/>
              <a:gd name="connsiteY2" fmla="*/ 2687782 h 2687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69673" h="2687782">
                <a:moveTo>
                  <a:pt x="0" y="0"/>
                </a:moveTo>
                <a:cubicBezTo>
                  <a:pt x="80818" y="842818"/>
                  <a:pt x="161637" y="1685636"/>
                  <a:pt x="706582" y="2133600"/>
                </a:cubicBezTo>
                <a:cubicBezTo>
                  <a:pt x="1251527" y="2581564"/>
                  <a:pt x="2260600" y="2634673"/>
                  <a:pt x="3269673" y="2687782"/>
                </a:cubicBezTo>
              </a:path>
            </a:pathLst>
          </a:cu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128" name="Овал 127"/>
          <p:cNvSpPr/>
          <p:nvPr/>
        </p:nvSpPr>
        <p:spPr>
          <a:xfrm>
            <a:off x="1828800" y="32004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144" name="Овал 143"/>
          <p:cNvSpPr/>
          <p:nvPr/>
        </p:nvSpPr>
        <p:spPr>
          <a:xfrm>
            <a:off x="3276600" y="41148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490663" y="466725"/>
          <a:ext cx="587375" cy="330200"/>
        </p:xfrm>
        <a:graphic>
          <a:graphicData uri="http://schemas.openxmlformats.org/presentationml/2006/ole">
            <p:oleObj spid="_x0000_s7176" name="Формула" r:id="rId9" imgW="342720" imgH="203040" progId="Equation.3">
              <p:embed/>
            </p:oleObj>
          </a:graphicData>
        </a:graphic>
      </p:graphicFrame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/>
      <p:bldP spid="7181" grpId="0"/>
      <p:bldP spid="7182" grpId="0"/>
      <p:bldP spid="7183" grpId="0"/>
      <p:bldP spid="126" grpId="0" animBg="1"/>
      <p:bldP spid="128" grpId="0" animBg="1"/>
      <p:bldP spid="1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Прямая со стрелкой 10"/>
          <p:cNvCxnSpPr/>
          <p:nvPr/>
        </p:nvCxnSpPr>
        <p:spPr>
          <a:xfrm rot="16200000" flipV="1">
            <a:off x="-1181100" y="3009900"/>
            <a:ext cx="5181600" cy="76200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04800" y="4495800"/>
            <a:ext cx="4953000" cy="1588"/>
          </a:xfrm>
          <a:prstGeom prst="straightConnector1">
            <a:avLst/>
          </a:prstGeom>
          <a:ln cap="sq">
            <a:solidFill>
              <a:schemeClr val="tx1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4" name="TextBox 38"/>
          <p:cNvSpPr txBox="1">
            <a:spLocks noChangeArrowheads="1"/>
          </p:cNvSpPr>
          <p:nvPr/>
        </p:nvSpPr>
        <p:spPr bwMode="auto">
          <a:xfrm>
            <a:off x="5257800" y="44196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/>
              <a:t>х</a:t>
            </a:r>
          </a:p>
        </p:txBody>
      </p:sp>
      <p:sp>
        <p:nvSpPr>
          <p:cNvPr id="8205" name="TextBox 43"/>
          <p:cNvSpPr txBox="1">
            <a:spLocks noChangeArrowheads="1"/>
          </p:cNvSpPr>
          <p:nvPr/>
        </p:nvSpPr>
        <p:spPr bwMode="auto">
          <a:xfrm>
            <a:off x="3581400" y="4572000"/>
            <a:ext cx="1981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>
                <a:latin typeface="Times New Roman" pitchFamily="18" charset="0"/>
                <a:cs typeface="Times New Roman" pitchFamily="18" charset="0"/>
              </a:rPr>
              <a:t>Количество слов</a:t>
            </a:r>
          </a:p>
        </p:txBody>
      </p:sp>
      <p:sp>
        <p:nvSpPr>
          <p:cNvPr id="8206" name="TextBox 44"/>
          <p:cNvSpPr txBox="1">
            <a:spLocks noChangeArrowheads="1"/>
          </p:cNvSpPr>
          <p:nvPr/>
        </p:nvSpPr>
        <p:spPr bwMode="auto">
          <a:xfrm rot="-5400000">
            <a:off x="153988" y="1293812"/>
            <a:ext cx="1981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">
                <a:latin typeface="Times New Roman" pitchFamily="18" charset="0"/>
                <a:cs typeface="Times New Roman" pitchFamily="18" charset="0"/>
              </a:rPr>
              <a:t>Эффективность дела</a:t>
            </a:r>
          </a:p>
        </p:txBody>
      </p:sp>
      <p:sp>
        <p:nvSpPr>
          <p:cNvPr id="8207" name="TextBox 45"/>
          <p:cNvSpPr txBox="1">
            <a:spLocks noChangeArrowheads="1"/>
          </p:cNvSpPr>
          <p:nvPr/>
        </p:nvSpPr>
        <p:spPr bwMode="auto">
          <a:xfrm>
            <a:off x="1752600" y="4953000"/>
            <a:ext cx="6934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000" i="1">
                <a:latin typeface="Georgia" pitchFamily="18" charset="0"/>
                <a:cs typeface="Times New Roman" pitchFamily="18" charset="0"/>
              </a:rPr>
              <a:t>Какие две точки на оси абсцисс ни взять, для более дальней (много слов…) значение функции будет меньше (…мало дела).</a:t>
            </a:r>
          </a:p>
        </p:txBody>
      </p:sp>
      <p:graphicFrame>
        <p:nvGraphicFramePr>
          <p:cNvPr id="8194" name="Rectangle 2"/>
          <p:cNvGraphicFramePr>
            <a:graphicFrameLocks/>
          </p:cNvGraphicFramePr>
          <p:nvPr/>
        </p:nvGraphicFramePr>
        <p:xfrm>
          <a:off x="5715000" y="1143000"/>
          <a:ext cx="1905000" cy="2717800"/>
        </p:xfrm>
        <a:graphic>
          <a:graphicData uri="http://schemas.openxmlformats.org/presentationml/2006/ole">
            <p:oleObj spid="_x0000_s8194" name="Формула" r:id="rId3" imgW="0" imgH="0" progId="Equation.3">
              <p:embed/>
            </p:oleObj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828800" y="4495800"/>
          <a:ext cx="261938" cy="369888"/>
        </p:xfrm>
        <a:graphic>
          <a:graphicData uri="http://schemas.openxmlformats.org/presentationml/2006/ole">
            <p:oleObj spid="_x0000_s8195" name="Формула" r:id="rId4" imgW="152280" imgH="215640" progId="Equation.3">
              <p:embed/>
            </p:oleObj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200400" y="4495800"/>
          <a:ext cx="285750" cy="373063"/>
        </p:xfrm>
        <a:graphic>
          <a:graphicData uri="http://schemas.openxmlformats.org/presentationml/2006/ole">
            <p:oleObj spid="_x0000_s8196" name="Формула" r:id="rId5" imgW="164880" imgH="215640" progId="Equation.3">
              <p:embed/>
            </p:oleObj>
          </a:graphicData>
        </a:graphic>
      </p:graphicFrame>
      <p:cxnSp>
        <p:nvCxnSpPr>
          <p:cNvPr id="51" name="Прямая соединительная линия 50"/>
          <p:cNvCxnSpPr/>
          <p:nvPr/>
        </p:nvCxnSpPr>
        <p:spPr>
          <a:xfrm rot="5400000" flipH="1" flipV="1">
            <a:off x="1448594" y="3961606"/>
            <a:ext cx="10668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 flipH="1" flipV="1">
            <a:off x="3238500" y="4381500"/>
            <a:ext cx="230188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10800000">
            <a:off x="1447800" y="3352800"/>
            <a:ext cx="4572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10800000">
            <a:off x="1447800" y="4267200"/>
            <a:ext cx="1905000" cy="1588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762000" y="3124200"/>
          <a:ext cx="654050" cy="369888"/>
        </p:xfrm>
        <a:graphic>
          <a:graphicData uri="http://schemas.openxmlformats.org/presentationml/2006/ole">
            <p:oleObj spid="_x0000_s8197" name="Формула" r:id="rId6" imgW="380880" imgH="215640" progId="Equation.3">
              <p:embed/>
            </p:oleObj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685800" y="4038600"/>
          <a:ext cx="674688" cy="369888"/>
        </p:xfrm>
        <a:graphic>
          <a:graphicData uri="http://schemas.openxmlformats.org/presentationml/2006/ole">
            <p:oleObj spid="_x0000_s8198" name="Формула" r:id="rId7" imgW="393480" imgH="215640" progId="Equation.3">
              <p:embed/>
            </p:oleObj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962400" y="2514600"/>
          <a:ext cx="2590800" cy="369888"/>
        </p:xfrm>
        <a:graphic>
          <a:graphicData uri="http://schemas.openxmlformats.org/presentationml/2006/ole">
            <p:oleObj spid="_x0000_s8199" name="Формула" r:id="rId8" imgW="1511280" imgH="215640" progId="Equation.3">
              <p:embed/>
            </p:oleObj>
          </a:graphicData>
        </a:graphic>
      </p:graphicFrame>
      <p:sp>
        <p:nvSpPr>
          <p:cNvPr id="8212" name="Прямоугольник 63"/>
          <p:cNvSpPr>
            <a:spLocks noChangeArrowheads="1"/>
          </p:cNvSpPr>
          <p:nvPr/>
        </p:nvSpPr>
        <p:spPr bwMode="auto">
          <a:xfrm>
            <a:off x="3657600" y="533400"/>
            <a:ext cx="52838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400" b="1" dirty="0">
                <a:solidFill>
                  <a:srgbClr val="002060"/>
                </a:solidFill>
                <a:latin typeface="Georgia" pitchFamily="18" charset="0"/>
              </a:rPr>
              <a:t>Где много слов, там мало </a:t>
            </a:r>
            <a:r>
              <a:rPr lang="ru-RU" sz="2400" b="1" dirty="0" smtClean="0">
                <a:solidFill>
                  <a:srgbClr val="002060"/>
                </a:solidFill>
                <a:latin typeface="Georgia" pitchFamily="18" charset="0"/>
              </a:rPr>
              <a:t>дела</a:t>
            </a:r>
            <a:endParaRPr lang="ru-RU" sz="24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26" name="Полилиния 125"/>
          <p:cNvSpPr/>
          <p:nvPr/>
        </p:nvSpPr>
        <p:spPr>
          <a:xfrm>
            <a:off x="1600200" y="1676400"/>
            <a:ext cx="3270250" cy="2687638"/>
          </a:xfrm>
          <a:custGeom>
            <a:avLst/>
            <a:gdLst>
              <a:gd name="connsiteX0" fmla="*/ 0 w 3269673"/>
              <a:gd name="connsiteY0" fmla="*/ 0 h 2687782"/>
              <a:gd name="connsiteX1" fmla="*/ 706582 w 3269673"/>
              <a:gd name="connsiteY1" fmla="*/ 2133600 h 2687782"/>
              <a:gd name="connsiteX2" fmla="*/ 3269673 w 3269673"/>
              <a:gd name="connsiteY2" fmla="*/ 2687782 h 2687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69673" h="2687782">
                <a:moveTo>
                  <a:pt x="0" y="0"/>
                </a:moveTo>
                <a:cubicBezTo>
                  <a:pt x="80818" y="842818"/>
                  <a:pt x="161637" y="1685636"/>
                  <a:pt x="706582" y="2133600"/>
                </a:cubicBezTo>
                <a:cubicBezTo>
                  <a:pt x="1251527" y="2581564"/>
                  <a:pt x="2260600" y="2634673"/>
                  <a:pt x="3269673" y="2687782"/>
                </a:cubicBezTo>
              </a:path>
            </a:pathLst>
          </a:cu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128" name="Овал 127"/>
          <p:cNvSpPr/>
          <p:nvPr/>
        </p:nvSpPr>
        <p:spPr>
          <a:xfrm>
            <a:off x="1828800" y="32004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sp>
        <p:nvSpPr>
          <p:cNvPr id="144" name="Овал 143"/>
          <p:cNvSpPr/>
          <p:nvPr/>
        </p:nvSpPr>
        <p:spPr>
          <a:xfrm>
            <a:off x="3276600" y="4114800"/>
            <a:ext cx="228600" cy="2286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/>
          </a:p>
        </p:txBody>
      </p:sp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1490663" y="466725"/>
          <a:ext cx="587375" cy="330200"/>
        </p:xfrm>
        <a:graphic>
          <a:graphicData uri="http://schemas.openxmlformats.org/presentationml/2006/ole">
            <p:oleObj spid="_x0000_s8200" name="Формула" r:id="rId9" imgW="342720" imgH="203040" progId="Equation.3">
              <p:embed/>
            </p:oleObj>
          </a:graphicData>
        </a:graphic>
      </p:graphicFrame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9B779-4D8F-42A3-AF27-C13220CE0AA3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/>
      <p:bldP spid="8206" grpId="0"/>
      <p:bldP spid="8207" grpId="0"/>
      <p:bldP spid="126" grpId="0" animBg="1"/>
      <p:bldP spid="128" grpId="0" animBg="1"/>
      <p:bldP spid="14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2384</TotalTime>
  <Words>1245</Words>
  <Application>Microsoft Office PowerPoint</Application>
  <PresentationFormat>Экран (4:3)</PresentationFormat>
  <Paragraphs>187</Paragraphs>
  <Slides>24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Тема Office</vt:lpstr>
      <vt:lpstr>Формула</vt:lpstr>
      <vt:lpstr>Отражение свойств функции в пословицах и поговорках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revaz</cp:lastModifiedBy>
  <cp:revision>185</cp:revision>
  <cp:lastPrinted>1601-01-01T00:00:00Z</cp:lastPrinted>
  <dcterms:created xsi:type="dcterms:W3CDTF">1601-01-01T00:00:00Z</dcterms:created>
  <dcterms:modified xsi:type="dcterms:W3CDTF">2013-04-20T14:11:16Z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