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8" r:id="rId4"/>
    <p:sldId id="263" r:id="rId5"/>
    <p:sldId id="257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4" r:id="rId14"/>
    <p:sldId id="273" r:id="rId15"/>
    <p:sldId id="274" r:id="rId16"/>
    <p:sldId id="275" r:id="rId17"/>
    <p:sldId id="270" r:id="rId18"/>
    <p:sldId id="269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695B"/>
    <a:srgbClr val="582A0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FFA508-9F6C-4BA3-842E-F8ECB4CB8857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92DCF4-64A1-452E-84C6-C63B89200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8627-F744-4DB2-A712-4CF8C664ABB5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4AF75-B215-4CDA-A50F-2FD62FAE1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13877-94BE-4D11-8BDD-F6CD02BEAB8E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60229-B53C-46F7-9F20-5E763D388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8FA7-508B-41EE-9645-9B6E93EB2F06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8784C-0F30-49E2-88C7-43EAD8590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8BCDD3-0D81-4E9B-9A58-E49221572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3B908C-7543-4E14-96FB-801395896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F12162-B9CE-4B57-BA80-948E1722B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43E0F21-6711-4128-B213-8004D7DD5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63EF53E-FB96-486F-A977-F56F9A791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36A4B4-1C05-4620-A391-3CB082AE9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7957F9-C405-44DB-BA1A-BD086A085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86E716F-9828-4553-AD9B-B58854798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98595-2323-4147-92F5-0D0BCC77CE6E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C0F19-071A-4381-B9A2-2990B59F1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95E5DB-45E1-4189-B99B-1A13ADE9C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B08D946-63A3-4732-8434-C70D6907A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98A369-855F-401B-99D7-46D69CC39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CD3EB53-5D51-40F8-9942-021725D71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6D3C6-D24E-4065-BBB0-D9272B8CB685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47B0D-87D8-4DF4-84C3-AE9E73C3C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94609-5EE3-4282-934F-D464C5371A8B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CE331-F585-49EA-BC23-30BD3B9C6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5E2EC-19EC-4EC9-B93A-DA832461BB09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FB4FF-E588-4C02-B0AC-8AEC537FC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6FEF-DEA7-4D86-9B57-33FC262BEA0D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2A01B-7FB7-47DD-BB91-871D08F25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F257B-8C83-477D-8938-0730A4828799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664CF-FA2E-4889-B331-CB14305E8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0B80F-E3E9-48FA-9680-329BE788C503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200A-68BF-4E1D-A1A3-413A0B030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DACE0-EDF7-4B5C-B99B-F657444A3580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8EBF5-E68F-4496-9DAB-72731C58D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000">
              <a:srgbClr val="E6E6E6"/>
            </a:gs>
            <a:gs pos="28000">
              <a:srgbClr val="7D8496"/>
            </a:gs>
            <a:gs pos="53999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B9A270-4D34-4F73-B2C7-C262346E21B9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C5ADCD-478D-4502-908D-B82C31F7B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5A6ABEDA-EFF0-4443-B5AC-2B8D18745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hyperlink" Target="http://armor.kiev.ua/wiki/images/3/3a/Weser%C3%BCbung-S%C3%BCd_Panzers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gif"/><Relationship Id="rId2" Type="http://schemas.openxmlformats.org/officeDocument/2006/relationships/hyperlink" Target="http://upload.wikimedia.org/wikipedia/commons/thumb/1/19/Rotterdam.jpg/400px-Rotterdam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hyperlink" Target="http://svpressa.ru/photo/7632-19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039.radikal.ru/0806/9a/9369037f830d.jpg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vpk-news.ru/pics/2008/259/11_01_01.jpg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beute.narod.ru/Beutepanzer/su/t-26/t-26_02.jpg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I:\Шуклина\georg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25" y="4365625"/>
            <a:ext cx="496887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836712"/>
            <a:ext cx="8669444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60007" dist="310007" dir="7680000" sy="30000" kx="1300200" algn="ctr" rotWithShape="0">
                    <a:srgbClr val="582A04">
                      <a:alpha val="31765"/>
                    </a:srgbClr>
                  </a:outerShdw>
                </a:effectLst>
                <a:latin typeface="+mn-lt"/>
              </a:rPr>
              <a:t>СССР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60007" dist="310007" dir="7680000" sy="30000" kx="1300200" algn="ctr" rotWithShape="0">
                    <a:srgbClr val="582A04">
                      <a:alpha val="31765"/>
                    </a:srgbClr>
                  </a:outerShdw>
                </a:effectLst>
                <a:latin typeface="+mn-lt"/>
              </a:rPr>
              <a:t>накануне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60007" dist="310007" dir="7680000" sy="30000" kx="1300200" algn="ctr" rotWithShape="0">
                    <a:srgbClr val="582A04">
                      <a:alpha val="31765"/>
                    </a:srgbClr>
                  </a:outerShdw>
                </a:effectLst>
                <a:latin typeface="+mn-lt"/>
              </a:rPr>
              <a:t>Великой Отечественной войны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60007" dist="310007" dir="7680000" sy="30000" kx="1300200" algn="ctr" rotWithShape="0">
                  <a:srgbClr val="582A04">
                    <a:alpha val="31765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Владелец\Desktop\mannergey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29238" y="1468438"/>
            <a:ext cx="3244850" cy="4638675"/>
          </a:xfrm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307975" y="1422400"/>
            <a:ext cx="47148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1938 г. – СССР предлагает Финляндии</a:t>
            </a:r>
          </a:p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Совместно разработать систему по </a:t>
            </a:r>
          </a:p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Обеспечению безопасности границ;</a:t>
            </a:r>
          </a:p>
          <a:p>
            <a:endParaRPr lang="ru-RU" sz="2000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  <a:p>
            <a:pPr>
              <a:buFontTx/>
              <a:buChar char="-"/>
            </a:pPr>
            <a:r>
              <a:rPr lang="ru-RU" sz="20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Отказ со стороны Финляндии и резкое </a:t>
            </a:r>
          </a:p>
          <a:p>
            <a:pPr>
              <a:buFontTx/>
              <a:buChar char="-"/>
            </a:pPr>
            <a:r>
              <a:rPr lang="ru-RU" sz="20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Увеличение военных расходов (четверть</a:t>
            </a:r>
          </a:p>
          <a:p>
            <a:pPr>
              <a:buFontTx/>
              <a:buChar char="-"/>
            </a:pPr>
            <a:r>
              <a:rPr lang="ru-RU" sz="20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 годового государственного бюджета).</a:t>
            </a:r>
          </a:p>
          <a:p>
            <a:pPr>
              <a:buFontTx/>
              <a:buChar char="-"/>
            </a:pPr>
            <a:endParaRPr lang="ru-RU" sz="2000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  <a:p>
            <a:pPr>
              <a:buFontTx/>
              <a:buChar char="-"/>
            </a:pPr>
            <a:r>
              <a:rPr lang="ru-RU" sz="20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апрель 1939 г.- возобновлены </a:t>
            </a:r>
          </a:p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переговоры: </a:t>
            </a:r>
          </a:p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СССР предлагал военную помощь, а в ответ</a:t>
            </a:r>
          </a:p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Просил передать в аренду на 30 лет п-в</a:t>
            </a:r>
          </a:p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Ханко   -  отказ.</a:t>
            </a: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4959350" y="6189663"/>
            <a:ext cx="4044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  <a:cs typeface="Arial" charset="0"/>
              </a:rPr>
              <a:t>Главнокомандующий финской армией</a:t>
            </a:r>
          </a:p>
        </p:txBody>
      </p:sp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8" y="96838"/>
            <a:ext cx="8875712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bg-znanie.ru/articles/2076/ukrepl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47663"/>
            <a:ext cx="7912100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136525" y="5322888"/>
            <a:ext cx="90011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В итоге к началу осени было возведено несколько сот новых ДОТов, ДЗОТов, сотни километров траншей, окопов, бетонных надолбов.</a:t>
            </a:r>
          </a:p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 Так была сформирована «линия Маннергейма». </a:t>
            </a:r>
            <a:r>
              <a:rPr lang="ru-RU">
                <a:latin typeface="Calibri" pitchFamily="34" charset="0"/>
                <a:cs typeface="Arial" charset="0"/>
              </a:rPr>
              <a:t/>
            </a:r>
            <a:br>
              <a:rPr lang="ru-RU">
                <a:latin typeface="Calibri" pitchFamily="34" charset="0"/>
                <a:cs typeface="Arial" charset="0"/>
              </a:rPr>
            </a:br>
            <a:endParaRPr lang="ru-RU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52400" y="152400"/>
            <a:ext cx="6019800" cy="19812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u="sng">
                <a:solidFill>
                  <a:srgbClr val="C00000"/>
                </a:solidFill>
              </a:rPr>
              <a:t>30 ноября 1939 г. – 12 марта 1940 г.</a:t>
            </a:r>
            <a:r>
              <a:rPr lang="ru-RU" sz="2400" b="1">
                <a:solidFill>
                  <a:srgbClr val="C00000"/>
                </a:solidFill>
              </a:rPr>
              <a:t> –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</a:rPr>
              <a:t>советско-финляндская война –</a:t>
            </a:r>
          </a:p>
          <a:p>
            <a:pPr algn="ctr"/>
            <a:r>
              <a:rPr lang="ru-RU" sz="2400" b="1">
                <a:solidFill>
                  <a:srgbClr val="C00000"/>
                </a:solidFill>
              </a:rPr>
              <a:t>присоединение к СССР Карельского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</a:rPr>
              <a:t>перешейка и северного побережья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</a:rPr>
              <a:t>Ладожского озера</a:t>
            </a:r>
          </a:p>
        </p:txBody>
      </p:sp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4613" y="152400"/>
            <a:ext cx="2536825" cy="32766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76200" y="2362200"/>
            <a:ext cx="4343400" cy="397033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>
                <a:solidFill>
                  <a:srgbClr val="C00000"/>
                </a:solidFill>
              </a:rPr>
              <a:t>Значение советско-финляндской войны:</a:t>
            </a:r>
          </a:p>
          <a:p>
            <a:r>
              <a:rPr lang="ru-RU" b="1">
                <a:solidFill>
                  <a:srgbClr val="000099"/>
                </a:solidFill>
              </a:rPr>
              <a:t>1) война выявила</a:t>
            </a:r>
            <a:r>
              <a:rPr lang="ru-RU" b="1" u="sng">
                <a:solidFill>
                  <a:srgbClr val="000099"/>
                </a:solidFill>
              </a:rPr>
              <a:t> много серьезных недостатков</a:t>
            </a:r>
            <a:r>
              <a:rPr lang="ru-RU" b="1">
                <a:solidFill>
                  <a:srgbClr val="000099"/>
                </a:solidFill>
              </a:rPr>
              <a:t> и в боевой подготовке войск, и в их оснащении.</a:t>
            </a:r>
          </a:p>
          <a:p>
            <a:r>
              <a:rPr lang="ru-RU" b="1">
                <a:solidFill>
                  <a:srgbClr val="000099"/>
                </a:solidFill>
              </a:rPr>
              <a:t>2) спешно назначенные на высшие командные должности </a:t>
            </a:r>
            <a:r>
              <a:rPr lang="ru-RU" b="1" u="sng">
                <a:solidFill>
                  <a:srgbClr val="000099"/>
                </a:solidFill>
              </a:rPr>
              <a:t>командиры </a:t>
            </a:r>
            <a:r>
              <a:rPr lang="ru-RU" b="1">
                <a:solidFill>
                  <a:srgbClr val="000099"/>
                </a:solidFill>
              </a:rPr>
              <a:t>среднего звена, взамен репрессированных в 1937-1938 гг. руководящих кадров Красной Армии, </a:t>
            </a:r>
            <a:r>
              <a:rPr lang="ru-RU" b="1" u="sng">
                <a:solidFill>
                  <a:srgbClr val="000099"/>
                </a:solidFill>
              </a:rPr>
              <a:t>продемонстрировали низкие навыки управления войсками и организации боевых действий.</a:t>
            </a:r>
          </a:p>
        </p:txBody>
      </p:sp>
      <p:sp>
        <p:nvSpPr>
          <p:cNvPr id="38917" name="Rectangle 8"/>
          <p:cNvSpPr>
            <a:spLocks noChangeArrowheads="1"/>
          </p:cNvSpPr>
          <p:nvPr/>
        </p:nvSpPr>
        <p:spPr bwMode="auto">
          <a:xfrm>
            <a:off x="4572000" y="3581400"/>
            <a:ext cx="4419600" cy="2862263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>
                <a:solidFill>
                  <a:srgbClr val="C00000"/>
                </a:solidFill>
              </a:rPr>
              <a:t>Последствия советско-финляндской войны для внешнеполитического положения СССР:</a:t>
            </a:r>
          </a:p>
          <a:p>
            <a:r>
              <a:rPr lang="ru-RU" b="1">
                <a:solidFill>
                  <a:srgbClr val="000099"/>
                </a:solidFill>
              </a:rPr>
              <a:t>1) Советский Союз исключен из Лиги Наций как государство-агрессор (1939 г.). </a:t>
            </a:r>
          </a:p>
          <a:p>
            <a:r>
              <a:rPr lang="ru-RU" b="1">
                <a:solidFill>
                  <a:srgbClr val="000099"/>
                </a:solidFill>
              </a:rPr>
              <a:t>2) О</a:t>
            </a:r>
            <a:r>
              <a:rPr lang="en-US" b="1">
                <a:solidFill>
                  <a:srgbClr val="000099"/>
                </a:solidFill>
              </a:rPr>
              <a:t>сень 1940 г. – немецкие войска вошли в Финляндию. </a:t>
            </a:r>
          </a:p>
          <a:p>
            <a:r>
              <a:rPr lang="ru-RU" b="1">
                <a:solidFill>
                  <a:srgbClr val="000099"/>
                </a:solidFill>
              </a:rPr>
              <a:t>3) Гитлер был убежден в слабости Красной Армии.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67050" y="152400"/>
            <a:ext cx="6076950" cy="1398588"/>
          </a:xfrm>
        </p:spPr>
        <p:txBody>
          <a:bodyPr lIns="45720" rIns="45720" rtlCol="0">
            <a:normAutofit fontScale="90000"/>
          </a:bodyPr>
          <a:lstStyle/>
          <a:p>
            <a:pPr marL="484188" eaLnBrk="1" fontAlgn="auto" hangingPunct="1">
              <a:spcAft>
                <a:spcPts val="0"/>
              </a:spcAft>
              <a:defRPr/>
            </a:pPr>
            <a:r>
              <a:rPr lang="ru-RU" sz="3900" b="1" i="1" dirty="0" smtClean="0">
                <a:solidFill>
                  <a:srgbClr val="C00000"/>
                </a:solidFill>
              </a:rPr>
              <a:t>9 апреля 1940 года</a:t>
            </a:r>
            <a:r>
              <a:rPr lang="ru-RU" sz="3900" b="1" dirty="0" smtClean="0">
                <a:solidFill>
                  <a:srgbClr val="C00000"/>
                </a:solidFill>
              </a:rPr>
              <a:t> -  </a:t>
            </a:r>
            <a:br>
              <a:rPr lang="ru-RU" sz="3900" b="1" dirty="0" smtClean="0">
                <a:solidFill>
                  <a:srgbClr val="C00000"/>
                </a:solidFill>
              </a:rPr>
            </a:br>
            <a:r>
              <a:rPr lang="ru-RU" sz="3900" b="1" dirty="0" smtClean="0">
                <a:solidFill>
                  <a:srgbClr val="C00000"/>
                </a:solidFill>
              </a:rPr>
              <a:t>нападение Германии </a:t>
            </a:r>
            <a:br>
              <a:rPr lang="ru-RU" sz="3900" b="1" dirty="0" smtClean="0">
                <a:solidFill>
                  <a:srgbClr val="C00000"/>
                </a:solidFill>
              </a:rPr>
            </a:br>
            <a:r>
              <a:rPr lang="ru-RU" sz="3900" b="1" dirty="0" smtClean="0">
                <a:solidFill>
                  <a:srgbClr val="C00000"/>
                </a:solidFill>
              </a:rPr>
              <a:t>на Данию и Норвегию</a:t>
            </a:r>
          </a:p>
        </p:txBody>
      </p:sp>
      <p:pic>
        <p:nvPicPr>
          <p:cNvPr id="39939" name="Picture 3" descr="http://im6-tub.yandex.net/i?id=9234753&amp;tov=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4857750"/>
            <a:ext cx="2643187" cy="181768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9940" name="Picture 5" descr="http://im4-tub.yandex.net/i?id=2565002&amp;tov=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2200" y="4857750"/>
            <a:ext cx="2500313" cy="181768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9941" name="Picture 7" descr="Картинка 8 из 5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6800" y="1785938"/>
            <a:ext cx="5394325" cy="286226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9942" name="Picture 8" descr="C:\Documents and Settings\Kate\Рабочий стол\Norvege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188913"/>
            <a:ext cx="18002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3" descr="\\iro38.local\Shares\Classes\class1\Документы\C157u\Документы\Шуклина\планирование\b803eea7b891e00d29a471ce7e1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785938"/>
            <a:ext cx="3097212" cy="48641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6613" y="530225"/>
            <a:ext cx="7392987" cy="1287463"/>
          </a:xfrm>
        </p:spPr>
        <p:txBody>
          <a:bodyPr lIns="45720" rIns="45720" rtlCol="0">
            <a:normAutofit fontScale="90000"/>
          </a:bodyPr>
          <a:lstStyle/>
          <a:p>
            <a:pPr marL="484188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C00000"/>
                </a:solidFill>
              </a:rPr>
              <a:t>10 мая 1940 года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вторжение Германии в Нидерланды,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Бельгию и Люксембург</a:t>
            </a:r>
            <a:endParaRPr lang="ru-RU" sz="3600" dirty="0" smtClean="0">
              <a:solidFill>
                <a:srgbClr val="C00000"/>
              </a:solidFill>
            </a:endParaRPr>
          </a:p>
        </p:txBody>
      </p:sp>
      <p:pic>
        <p:nvPicPr>
          <p:cNvPr id="40963" name="Picture 2" descr="Картинка 39 из 2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1675" y="2001838"/>
            <a:ext cx="5749925" cy="43561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0964" name="Picture 5" descr="Картинка 9 из 1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220663" y="1965325"/>
            <a:ext cx="2752725" cy="47244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0965" name="Picture 6" descr="C:\Documents and Settings\Kate\Рабочий стол\PaysBa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76200"/>
            <a:ext cx="14414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8" descr="http://www.atlasgeo.net/flags/animations/Belgique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76200"/>
            <a:ext cx="136842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68513" y="403225"/>
            <a:ext cx="6923087" cy="1498600"/>
          </a:xfrm>
        </p:spPr>
        <p:txBody>
          <a:bodyPr lIns="45720" rIns="45720" rtlCol="0">
            <a:normAutofit fontScale="90000"/>
          </a:bodyPr>
          <a:lstStyle/>
          <a:p>
            <a:pPr marL="484188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C00000"/>
                </a:solidFill>
              </a:rPr>
              <a:t>14 июня 1940 года</a:t>
            </a:r>
            <a:r>
              <a:rPr lang="ru-RU" sz="3600" b="1" dirty="0" smtClean="0">
                <a:solidFill>
                  <a:srgbClr val="C00000"/>
                </a:solidFill>
              </a:rPr>
              <a:t> –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взятие германскими войсками Парижа</a:t>
            </a:r>
            <a:endParaRPr lang="ru-RU" sz="3600" dirty="0" smtClean="0">
              <a:solidFill>
                <a:srgbClr val="C00000"/>
              </a:solidFill>
            </a:endParaRPr>
          </a:p>
        </p:txBody>
      </p:sp>
      <p:pic>
        <p:nvPicPr>
          <p:cNvPr id="41987" name="Picture 2" descr="Картинка 1 из 1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0"/>
            <a:ext cx="4914900" cy="38100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1988" name="Picture 7" descr="http://www.atlasgeo.net/flags/animations/Franc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20713"/>
            <a:ext cx="21431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5"/>
          <a:srcRect r="3922"/>
          <a:stretch>
            <a:fillRect/>
          </a:stretch>
        </p:blipFill>
        <p:spPr bwMode="auto">
          <a:xfrm>
            <a:off x="5105400" y="2743200"/>
            <a:ext cx="3886200" cy="384333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562600" y="152400"/>
            <a:ext cx="3352800" cy="9144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Декабрь 1940 г. – </a:t>
            </a:r>
          </a:p>
          <a:p>
            <a:pPr algn="ctr"/>
            <a:r>
              <a:rPr lang="en-US" sz="2400" b="1">
                <a:solidFill>
                  <a:srgbClr val="C00000"/>
                </a:solidFill>
              </a:rPr>
              <a:t>п</a:t>
            </a:r>
            <a:r>
              <a:rPr lang="ru-RU" sz="2400" b="1">
                <a:solidFill>
                  <a:srgbClr val="C00000"/>
                </a:solidFill>
              </a:rPr>
              <a:t>лан «Барбаросса»</a:t>
            </a:r>
          </a:p>
        </p:txBody>
      </p:sp>
      <p:pic>
        <p:nvPicPr>
          <p:cNvPr id="43011" name="Picture 4" descr="Картинка 135 из 26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279525"/>
            <a:ext cx="2406650" cy="291147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4367213"/>
            <a:ext cx="9056688" cy="2492375"/>
          </a:xfrm>
          <a:prstGeom prst="rect">
            <a:avLst/>
          </a:prstGeom>
          <a:ln w="762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65000"/>
              <a:defRPr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План «Барбаросса», составленный с учетом опыта войны в Европе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65000"/>
              <a:defRPr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предусматривал проведение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«молниеносной войны».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65000"/>
              <a:defRPr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Германская армия должна была наступать 3 группами: группа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65000"/>
              <a:defRPr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«Север» - на Ленинград,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65000"/>
              <a:defRPr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«Центр» - на Москву,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65000"/>
              <a:defRPr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«Юг» - на Украину.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65000"/>
              <a:defRPr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6 недель предполагалось разгромить Красную Армию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65000"/>
              <a:defRPr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выйти на линию Архангельск -  Астрахань. </a:t>
            </a: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63" y="200025"/>
            <a:ext cx="5168900" cy="387667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486400" y="152400"/>
            <a:ext cx="28194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Накануне войны</a:t>
            </a:r>
          </a:p>
        </p:txBody>
      </p:sp>
      <p:pic>
        <p:nvPicPr>
          <p:cNvPr id="44035" name="Picture 3" descr="Картинка 73 из 26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352800"/>
            <a:ext cx="4572000" cy="3113088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4036" name="Picture 4" descr="ju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81000"/>
            <a:ext cx="4495800" cy="25939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953000" y="838200"/>
            <a:ext cx="3962400" cy="586740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</a:rPr>
              <a:t>К границам СССР были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</a:rPr>
              <a:t>стянуты отборные немецкие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</a:rPr>
              <a:t>войска, получившие богатый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</a:rPr>
              <a:t>боевой опыт ведения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</a:rPr>
              <a:t>молниеносной войны,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</a:rPr>
              <a:t>имевшие на вооружении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</a:rPr>
              <a:t>первоклассную по тем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</a:rPr>
              <a:t>временам технику.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</a:rPr>
              <a:t>Подчинив экономику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</a:rPr>
              <a:t>захваченных и союзных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</a:rPr>
              <a:t>стран, Германия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</a:rPr>
              <a:t>располагала огромным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</a:rPr>
              <a:t>количеством вооружения,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</a:rPr>
              <a:t>боевой техники, запасов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</a:rPr>
              <a:t>военного имущества из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</a:rPr>
              <a:t>оккупированных стран, что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</a:rPr>
              <a:t>создавало значительное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</a:rPr>
              <a:t>превосходство в силах 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</a:rPr>
              <a:t>средствах над СССР.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Группа 18"/>
          <p:cNvGrpSpPr>
            <a:grpSpLocks/>
          </p:cNvGrpSpPr>
          <p:nvPr/>
        </p:nvGrpSpPr>
        <p:grpSpPr bwMode="auto">
          <a:xfrm>
            <a:off x="107950" y="2036763"/>
            <a:ext cx="4392613" cy="4681537"/>
            <a:chOff x="107504" y="2037006"/>
            <a:chExt cx="4392488" cy="4680520"/>
          </a:xfrm>
        </p:grpSpPr>
        <p:sp>
          <p:nvSpPr>
            <p:cNvPr id="3" name="Выноска со стрелкой вправо 2"/>
            <p:cNvSpPr/>
            <p:nvPr/>
          </p:nvSpPr>
          <p:spPr>
            <a:xfrm>
              <a:off x="107504" y="2037006"/>
              <a:ext cx="4392488" cy="4680520"/>
            </a:xfrm>
            <a:prstGeom prst="rightArrowCallout">
              <a:avLst/>
            </a:prstGeom>
            <a:solidFill>
              <a:srgbClr val="B169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/>
            </a:p>
          </p:txBody>
        </p:sp>
        <p:grpSp>
          <p:nvGrpSpPr>
            <p:cNvPr id="45074" name="Группа 15"/>
            <p:cNvGrpSpPr>
              <a:grpSpLocks/>
            </p:cNvGrpSpPr>
            <p:nvPr/>
          </p:nvGrpSpPr>
          <p:grpSpPr bwMode="auto">
            <a:xfrm>
              <a:off x="395536" y="3165507"/>
              <a:ext cx="2328863" cy="2328863"/>
              <a:chOff x="395536" y="3165507"/>
              <a:chExt cx="2328863" cy="2328863"/>
            </a:xfrm>
          </p:grpSpPr>
          <p:pic>
            <p:nvPicPr>
              <p:cNvPr id="4507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95536" y="3165507"/>
                <a:ext cx="2328863" cy="2328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2" name="Соединительная линия уступом 11"/>
              <p:cNvCxnSpPr/>
              <p:nvPr/>
            </p:nvCxnSpPr>
            <p:spPr>
              <a:xfrm rot="16200000" flipH="1">
                <a:off x="880731" y="3519277"/>
                <a:ext cx="1441137" cy="1403310"/>
              </a:xfrm>
              <a:prstGeom prst="bentConnector3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Соединительная линия уступом 13"/>
              <p:cNvCxnSpPr/>
              <p:nvPr/>
            </p:nvCxnSpPr>
            <p:spPr>
              <a:xfrm flipV="1">
                <a:off x="837733" y="3619399"/>
                <a:ext cx="1465221" cy="1231632"/>
              </a:xfrm>
              <a:prstGeom prst="bentConnector3">
                <a:avLst/>
              </a:prstGeom>
              <a:ln w="76200" cmpd="sng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0" y="85725"/>
            <a:ext cx="8150225" cy="1676400"/>
          </a:xfrm>
          <a:prstGeom prst="rect">
            <a:avLst/>
          </a:prstGeom>
          <a:noFill/>
        </p:spPr>
      </p:pic>
      <p:grpSp>
        <p:nvGrpSpPr>
          <p:cNvPr id="45060" name="Группа 20"/>
          <p:cNvGrpSpPr>
            <a:grpSpLocks/>
          </p:cNvGrpSpPr>
          <p:nvPr/>
        </p:nvGrpSpPr>
        <p:grpSpPr bwMode="auto">
          <a:xfrm>
            <a:off x="4500563" y="2036763"/>
            <a:ext cx="4535487" cy="4681537"/>
            <a:chOff x="4499992" y="2001982"/>
            <a:chExt cx="4536504" cy="4680520"/>
          </a:xfrm>
        </p:grpSpPr>
        <p:grpSp>
          <p:nvGrpSpPr>
            <p:cNvPr id="4" name="Выноска со стрелкой влево 3"/>
            <p:cNvGrpSpPr>
              <a:grpSpLocks/>
            </p:cNvGrpSpPr>
            <p:nvPr/>
          </p:nvGrpSpPr>
          <p:grpSpPr bwMode="auto">
            <a:xfrm>
              <a:off x="4462272" y="1970560"/>
              <a:ext cx="4596384" cy="4736592"/>
              <a:chOff x="4462272" y="2005584"/>
              <a:chExt cx="4596384" cy="4736592"/>
            </a:xfrm>
          </p:grpSpPr>
          <p:pic>
            <p:nvPicPr>
              <p:cNvPr id="45063" name="Выноска со стрелкой влево 3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462272" y="2005584"/>
                <a:ext cx="4596384" cy="4736592"/>
              </a:xfrm>
              <a:prstGeom prst="rect">
                <a:avLst/>
              </a:prstGeom>
              <a:noFill/>
            </p:spPr>
          </p:pic>
          <p:sp>
            <p:nvSpPr>
              <p:cNvPr id="45064" name="Text Box 8"/>
              <p:cNvSpPr txBox="1">
                <a:spLocks noChangeArrowheads="1"/>
              </p:cNvSpPr>
              <p:nvPr/>
            </p:nvSpPr>
            <p:spPr bwMode="auto">
              <a:xfrm>
                <a:off x="6088812" y="2037006"/>
                <a:ext cx="2947684" cy="4680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066" name="Группа 16"/>
            <p:cNvGrpSpPr>
              <a:grpSpLocks/>
            </p:cNvGrpSpPr>
            <p:nvPr/>
          </p:nvGrpSpPr>
          <p:grpSpPr bwMode="auto">
            <a:xfrm>
              <a:off x="6444208" y="3190114"/>
              <a:ext cx="2304256" cy="2304256"/>
              <a:chOff x="6444208" y="3190114"/>
              <a:chExt cx="2304256" cy="2304256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6444208" y="3190114"/>
                <a:ext cx="2304256" cy="2304256"/>
              </a:xfrm>
              <a:prstGeom prst="ellipse">
                <a:avLst/>
              </a:prstGeom>
              <a:solidFill>
                <a:srgbClr val="B1695B"/>
              </a:solidFill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5-конечная звезда 8"/>
              <p:cNvSpPr/>
              <p:nvPr/>
            </p:nvSpPr>
            <p:spPr>
              <a:xfrm>
                <a:off x="6444208" y="3287918"/>
                <a:ext cx="2304256" cy="1895070"/>
              </a:xfrm>
              <a:prstGeom prst="star5">
                <a:avLst/>
              </a:pr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45061" name="Прямоугольник 19"/>
          <p:cNvSpPr>
            <a:spLocks noChangeArrowheads="1"/>
          </p:cNvSpPr>
          <p:nvPr/>
        </p:nvSpPr>
        <p:spPr bwMode="auto">
          <a:xfrm>
            <a:off x="111125" y="2660650"/>
            <a:ext cx="457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    </a:t>
            </a:r>
            <a:r>
              <a:rPr lang="ru-RU" sz="2400" u="sng">
                <a:solidFill>
                  <a:schemeClr val="bg1"/>
                </a:solidFill>
                <a:latin typeface="Calibri" pitchFamily="34" charset="0"/>
              </a:rPr>
              <a:t>ГЕРМАНИЯ:</a:t>
            </a:r>
          </a:p>
          <a:p>
            <a:endParaRPr lang="ru-RU" sz="2400" u="sng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5,5 млн. чел.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190 дивизий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    19 танковых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    14 моторизованных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4300 танков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5000 самолетов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47 000 орудий и 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            минометов</a:t>
            </a:r>
          </a:p>
        </p:txBody>
      </p:sp>
      <p:sp>
        <p:nvSpPr>
          <p:cNvPr id="45062" name="Прямоугольник 21"/>
          <p:cNvSpPr>
            <a:spLocks noChangeArrowheads="1"/>
          </p:cNvSpPr>
          <p:nvPr/>
        </p:nvSpPr>
        <p:spPr bwMode="auto">
          <a:xfrm>
            <a:off x="5148263" y="2632075"/>
            <a:ext cx="4572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                         </a:t>
            </a:r>
            <a:r>
              <a:rPr lang="ru-RU" u="sng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u="sng">
                <a:solidFill>
                  <a:schemeClr val="bg1"/>
                </a:solidFill>
                <a:latin typeface="Calibri" pitchFamily="34" charset="0"/>
              </a:rPr>
              <a:t>СССР: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                2,9 млн. чел.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                170 дивизий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                          40 танковых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                20 моторизованных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               8000 танков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             (1475 – новых типов)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               7000 самолетов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               (1540 – новых типов)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               37 500 орудий и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                    минометов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I:\Шуклина\operacvais-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071688"/>
          </a:xfrm>
        </p:spPr>
        <p:txBody>
          <a:bodyPr lIns="45720" rIns="45720"/>
          <a:lstStyle/>
          <a:p>
            <a:pPr marL="484188" eaLnBrk="1" hangingPunct="1"/>
            <a:r>
              <a:rPr lang="ru-RU" sz="3900" b="1" i="1" smtClean="0">
                <a:solidFill>
                  <a:srgbClr val="C00000"/>
                </a:solidFill>
              </a:rPr>
              <a:t>3 сентября   1939 года - </a:t>
            </a:r>
            <a:r>
              <a:rPr lang="ru-RU" sz="3900" b="1" smtClean="0">
                <a:solidFill>
                  <a:srgbClr val="C00000"/>
                </a:solidFill>
              </a:rPr>
              <a:t/>
            </a:r>
            <a:br>
              <a:rPr lang="ru-RU" sz="3900" b="1" smtClean="0">
                <a:solidFill>
                  <a:srgbClr val="C00000"/>
                </a:solidFill>
              </a:rPr>
            </a:br>
            <a:r>
              <a:rPr lang="ru-RU" sz="3900" b="1" smtClean="0">
                <a:solidFill>
                  <a:srgbClr val="C00000"/>
                </a:solidFill>
              </a:rPr>
              <a:t>объявление Англией и Францией войны Германии</a:t>
            </a:r>
            <a:endParaRPr lang="ru-RU" sz="3900" smtClean="0">
              <a:solidFill>
                <a:srgbClr val="C00000"/>
              </a:solidFill>
            </a:endParaRPr>
          </a:p>
        </p:txBody>
      </p:sp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214313" y="2057400"/>
            <a:ext cx="8777287" cy="2225675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C00000"/>
                </a:solidFill>
              </a:rPr>
              <a:t>СТРАННАЯ ВОЙНА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000099"/>
                </a:solidFill>
              </a:rPr>
              <a:t>- положение на Западном фронте в течение первых девяти месяцев (сентябрь 1939 — май 1940) Второй мировой войны.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</a:rPr>
              <a:t>Англо-французские и сосредоточенные против них германские </a:t>
            </a:r>
            <a:r>
              <a:rPr lang="ru-RU" sz="2000" b="1" dirty="0">
                <a:solidFill>
                  <a:srgbClr val="C00000"/>
                </a:solidFill>
              </a:rPr>
              <a:t>войска бездействовали. </a:t>
            </a:r>
            <a:r>
              <a:rPr lang="ru-RU" sz="2000" b="1" dirty="0">
                <a:solidFill>
                  <a:srgbClr val="000099"/>
                </a:solidFill>
              </a:rPr>
              <a:t>Правительства Великобритании и Франции рассчитывали на примирение с Германией, а немецкая армия готовилась к наступлению против стран Западной Европы.</a:t>
            </a:r>
          </a:p>
        </p:txBody>
      </p:sp>
      <p:sp>
        <p:nvSpPr>
          <p:cNvPr id="29700" name="Прямоугольник 7"/>
          <p:cNvSpPr>
            <a:spLocks noChangeArrowheads="1"/>
          </p:cNvSpPr>
          <p:nvPr/>
        </p:nvSpPr>
        <p:spPr bwMode="auto">
          <a:xfrm>
            <a:off x="3276600" y="59436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99"/>
                </a:solidFill>
              </a:rPr>
              <a:t>Немецкие солдаты на Западном фронте. </a:t>
            </a:r>
          </a:p>
          <a:p>
            <a:r>
              <a:rPr lang="ru-RU" b="1">
                <a:solidFill>
                  <a:srgbClr val="000099"/>
                </a:solidFill>
              </a:rPr>
              <a:t>Осень 1939 года.</a:t>
            </a:r>
          </a:p>
        </p:txBody>
      </p:sp>
      <p:pic>
        <p:nvPicPr>
          <p:cNvPr id="29701" name="Picture 1" descr="C:\Documents and Settings\Kate\Рабочий стол\05S0092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495800"/>
            <a:ext cx="2870200" cy="214153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600" y="149225"/>
            <a:ext cx="8610600" cy="1069975"/>
          </a:xfrm>
        </p:spPr>
        <p:txBody>
          <a:bodyPr lIns="45720" rIns="45720"/>
          <a:lstStyle/>
          <a:p>
            <a:pPr eaLnBrk="1" hangingPunct="1"/>
            <a:r>
              <a:rPr lang="ru-RU" sz="2400" b="1" u="sng" smtClean="0">
                <a:solidFill>
                  <a:srgbClr val="C00000"/>
                </a:solidFill>
                <a:latin typeface="Arial" charset="0"/>
                <a:cs typeface="Arial" charset="0"/>
              </a:rPr>
              <a:t>1 сентября 1939 года</a:t>
            </a:r>
            <a:r>
              <a:rPr lang="en-US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en-US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– нападение Германии на Польшу </a:t>
            </a:r>
            <a:br>
              <a:rPr lang="ru-R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–</a:t>
            </a:r>
            <a:r>
              <a:rPr lang="en-US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начало Второй мировой войны.</a:t>
            </a:r>
          </a:p>
        </p:txBody>
      </p:sp>
      <p:pic>
        <p:nvPicPr>
          <p:cNvPr id="30723" name="Picture 13" descr="D:\Мои док_На_D\ирина николаевна\внекл. м-я\Всё о ВОВ\По 1941 году\5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025" y="1333500"/>
            <a:ext cx="3330575" cy="2278063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724" name="Picture 12" descr="D:\Мои док_На_D\ирина николаевна\внекл. м-я\Всё о ВОВ\По 1941 году\1315_584693844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25" y="1354138"/>
            <a:ext cx="3067050" cy="2236787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725" name="Picture 18" descr="C:\Documents and Settings\Kate\Рабочий стол\05S0090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5488" y="3810000"/>
            <a:ext cx="2971800" cy="2217738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0726" name="Прямоугольник 10"/>
          <p:cNvSpPr>
            <a:spLocks noChangeArrowheads="1"/>
          </p:cNvSpPr>
          <p:nvPr/>
        </p:nvSpPr>
        <p:spPr bwMode="auto">
          <a:xfrm>
            <a:off x="304800" y="6096000"/>
            <a:ext cx="527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Гитлеровцы срывают польский герб. 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Польско-германская граница, сентябрь 1939 года.</a:t>
            </a:r>
          </a:p>
        </p:txBody>
      </p:sp>
      <p:pic>
        <p:nvPicPr>
          <p:cNvPr id="30727" name="Picture 10" descr="http://www.atlasgeo.net/flags/animations/Pologn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125" y="3895725"/>
            <a:ext cx="15398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4" descr="D:\Мои док_На_D\ирина николаевна\внекл. м-я\Всё о ВОВ\По 1941 году\t_amrpol1a1_1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29325" y="3765550"/>
            <a:ext cx="2552700" cy="29718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I:\Шуклина\Bundesarchiv_Bild_101I-121-0011-20,_Polen,_deutsch-sowjetische_Siegesparad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2924175"/>
            <a:ext cx="1797050" cy="27305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989138"/>
            <a:ext cx="3967162" cy="29670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3238" y="4289425"/>
            <a:ext cx="3182937" cy="20891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1388" y="1196975"/>
            <a:ext cx="3008312" cy="20081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750" y="73025"/>
            <a:ext cx="6364288" cy="185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150" y="-201613"/>
            <a:ext cx="6943725" cy="1817688"/>
          </a:xfrm>
          <a:prstGeom prst="rect">
            <a:avLst/>
          </a:prstGeom>
          <a:noFill/>
        </p:spPr>
      </p:pic>
      <p:pic>
        <p:nvPicPr>
          <p:cNvPr id="32771" name="Picture 2" descr="I:\Шуклина\amk284b1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1484313"/>
            <a:ext cx="4271963" cy="30257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754438"/>
            <a:ext cx="3746500" cy="28051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1450" y="923925"/>
            <a:ext cx="6719888" cy="50403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2492375"/>
          <a:ext cx="8280400" cy="2225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952328"/>
                <a:gridCol w="352839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ТЕРРИТОРИЯ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Какие вошли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стали называться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438150"/>
            <a:ext cx="9051925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2492375"/>
          <a:ext cx="8280400" cy="2746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952328"/>
                <a:gridCol w="352839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ТЕРРИТОРИЯ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Какие вошли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стали называться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Сентябрь 1939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 Польши – Западная Украина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Украинская ССР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Западная Белоруссия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Белорусская ССР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Июнь 1940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 Румынии – Бессарабия и Северная Буковина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Молдавская ССР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Июль 1940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Эстония, Латвия, Литва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Эстония, Латвия, Литва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365125"/>
            <a:ext cx="9051925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650" y="1989138"/>
          <a:ext cx="8137525" cy="3735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/>
                <a:gridCol w="1944216"/>
                <a:gridCol w="1601976"/>
                <a:gridCol w="2358464"/>
              </a:tblGrid>
              <a:tr h="918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Виды вооружений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Советская армия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Финны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Соотношение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8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Танки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1476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1: 49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8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Арт. оружие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2759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530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 : 5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8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Самолеты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2446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118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 : 20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219075"/>
            <a:ext cx="8875712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504</Words>
  <Application>Microsoft Office PowerPoint</Application>
  <PresentationFormat>Экран (4:3)</PresentationFormat>
  <Paragraphs>128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18</vt:i4>
      </vt:variant>
    </vt:vector>
  </HeadingPairs>
  <TitlesOfParts>
    <vt:vector size="36" baseType="lpstr">
      <vt:lpstr>Calibri</vt:lpstr>
      <vt:lpstr>Arial</vt:lpstr>
      <vt:lpstr>Tahoma</vt:lpstr>
      <vt:lpstr>Times New Roman</vt:lpstr>
      <vt:lpstr>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Слайд 1</vt:lpstr>
      <vt:lpstr>Слайд 2</vt:lpstr>
      <vt:lpstr>3 сентября   1939 года -  объявление Англией и Францией войны Германии</vt:lpstr>
      <vt:lpstr>1 сентября 1939 года – нападение Германии на Польшу  – начало Второй мировой войны.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9 апреля 1940 года -   нападение Германии  на Данию и Норвегию</vt:lpstr>
      <vt:lpstr>10 мая 1940 года вторжение Германии в Нидерланды,  Бельгию и Люксембург</vt:lpstr>
      <vt:lpstr>14 июня 1940 года –  взятие германскими войсками Парижа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C157U</dc:creator>
  <cp:lastModifiedBy>nadezhda.pronskaya</cp:lastModifiedBy>
  <cp:revision>25</cp:revision>
  <dcterms:created xsi:type="dcterms:W3CDTF">2012-09-26T01:21:07Z</dcterms:created>
  <dcterms:modified xsi:type="dcterms:W3CDTF">2013-04-10T14:52:35Z</dcterms:modified>
</cp:coreProperties>
</file>