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16"/>
  </p:notesMasterIdLst>
  <p:sldIdLst>
    <p:sldId id="256" r:id="rId4"/>
    <p:sldId id="284" r:id="rId5"/>
    <p:sldId id="285" r:id="rId6"/>
    <p:sldId id="286" r:id="rId7"/>
    <p:sldId id="257" r:id="rId8"/>
    <p:sldId id="287" r:id="rId9"/>
    <p:sldId id="288" r:id="rId10"/>
    <p:sldId id="289" r:id="rId11"/>
    <p:sldId id="290" r:id="rId12"/>
    <p:sldId id="291" r:id="rId13"/>
    <p:sldId id="292" r:id="rId14"/>
    <p:sldId id="283" r:id="rId15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7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274763" y="1092200"/>
            <a:ext cx="4799012" cy="3932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409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36650" y="5408613"/>
            <a:ext cx="5078413" cy="4365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052513" y="1092200"/>
            <a:ext cx="5245100" cy="39338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1" name="Rectangle 2"/>
          <p:cNvSpPr>
            <a:spLocks noChangeArrowheads="1"/>
          </p:cNvSpPr>
          <p:nvPr>
            <p:ph type="body" idx="1"/>
          </p:nvPr>
        </p:nvSpPr>
        <p:spPr>
          <a:xfrm>
            <a:off x="1136650" y="5408613"/>
            <a:ext cx="5080000" cy="43672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052513" y="1092200"/>
            <a:ext cx="5245100" cy="39338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5" name="Rectangle 2"/>
          <p:cNvSpPr>
            <a:spLocks noChangeArrowheads="1"/>
          </p:cNvSpPr>
          <p:nvPr>
            <p:ph type="body" idx="1"/>
          </p:nvPr>
        </p:nvSpPr>
        <p:spPr>
          <a:xfrm>
            <a:off x="1136650" y="5408613"/>
            <a:ext cx="5080000" cy="43672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9157E-4BA3-44F8-A28D-CE1D2666A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3CA12-9A43-43F6-9A22-98CCDA7FC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A6EC8-6E65-4BFF-8888-00C07BA86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349FF-63E4-463C-B0D2-859B1183F0C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8C02D-114B-4B2D-BA07-07B32E66F2D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95FBE-327F-4591-AF52-55F79A4C14A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B3D54-BD24-4E61-ACD4-3DD1D58868C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E663A-D96E-48CE-A125-AF2F9D56245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3BC73-681F-447B-BF7D-EA4D1B2A1F2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C4C5B-6A4B-4A16-BDC5-FD22C5F4FC8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6DB91-0ACB-4945-8C46-219D851DF5E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C46E0-9AB5-4D39-A519-F9C76B8D5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C8726-1903-4232-9A14-0BE769F4326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AEDD3-753D-4B8D-B390-A7A4B7ED9CC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07723-8704-4789-BF20-953FFBABB98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33318-E5E4-484B-BC69-4808ED0BB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9775" y="627063"/>
            <a:ext cx="8605838" cy="1260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50FE8-9DF8-404C-940B-1490A7D44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7962A-8B5C-4476-B229-71F6A2C02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7532A-A568-410A-B521-70D109B47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0C85D-AA48-4639-B086-3330142B1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A1CEB-02DD-4D64-9FB6-315D6873E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27633-EFBC-46CB-888E-D22835000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116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0EA31628-1A74-47CE-8B56-0E33EFA39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cs typeface="Arial Unicode MS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cs typeface="Arial Unicode MS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cs typeface="Arial Unicode MS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116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2994B92F-0C1C-47A6-9880-B2DB99891D9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465138" y="0"/>
            <a:ext cx="9615487" cy="7559675"/>
          </a:xfrm>
          <a:prstGeom prst="roundRect">
            <a:avLst>
              <a:gd name="adj" fmla="val 19"/>
            </a:avLst>
          </a:prstGeom>
          <a:gradFill rotWithShape="0">
            <a:gsLst>
              <a:gs pos="0">
                <a:srgbClr val="FFFBF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33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1512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>
          <a:solidFill>
            <a:srgbClr val="000000"/>
          </a:solidFill>
          <a:latin typeface="Times New Roman" pitchFamily="16" charset="0"/>
          <a:ea typeface="msmincho" charset="0"/>
          <a:cs typeface="msmincho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>
          <a:solidFill>
            <a:srgbClr val="000000"/>
          </a:solidFill>
          <a:latin typeface="Times New Roman" pitchFamily="16" charset="0"/>
          <a:ea typeface="msmincho" charset="0"/>
          <a:cs typeface="msmincho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>
          <a:solidFill>
            <a:srgbClr val="000000"/>
          </a:solidFill>
          <a:latin typeface="Times New Roman" pitchFamily="16" charset="0"/>
          <a:ea typeface="msmincho" charset="0"/>
          <a:cs typeface="msmincho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>
          <a:solidFill>
            <a:srgbClr val="000000"/>
          </a:solidFill>
          <a:latin typeface="Times New Roman" pitchFamily="16" charset="0"/>
          <a:ea typeface="msmincho" charset="0"/>
          <a:cs typeface="msmincho" charset="0"/>
        </a:defRPr>
      </a:lvl5pPr>
      <a:lvl6pPr marL="25146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>
          <a:solidFill>
            <a:srgbClr val="000000"/>
          </a:solidFill>
          <a:latin typeface="Times New Roman" pitchFamily="16" charset="0"/>
          <a:ea typeface="msmincho" charset="0"/>
          <a:cs typeface="msmincho" charset="0"/>
        </a:defRPr>
      </a:lvl6pPr>
      <a:lvl7pPr marL="29718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>
          <a:solidFill>
            <a:srgbClr val="000000"/>
          </a:solidFill>
          <a:latin typeface="Times New Roman" pitchFamily="16" charset="0"/>
          <a:ea typeface="msmincho" charset="0"/>
          <a:cs typeface="msmincho" charset="0"/>
        </a:defRPr>
      </a:lvl7pPr>
      <a:lvl8pPr marL="34290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>
          <a:solidFill>
            <a:srgbClr val="000000"/>
          </a:solidFill>
          <a:latin typeface="Times New Roman" pitchFamily="16" charset="0"/>
          <a:ea typeface="msmincho" charset="0"/>
          <a:cs typeface="msmincho" charset="0"/>
        </a:defRPr>
      </a:lvl8pPr>
      <a:lvl9pPr marL="38862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>
          <a:solidFill>
            <a:srgbClr val="000000"/>
          </a:solidFill>
          <a:latin typeface="Times New Roman" pitchFamily="16" charset="0"/>
          <a:ea typeface="msmincho" charset="0"/>
          <a:cs typeface="msmincho" charset="0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ino.disneyjazz.net/dr0.html" TargetMode="External"/><Relationship Id="rId2" Type="http://schemas.openxmlformats.org/officeDocument/2006/relationships/hyperlink" Target="http://www.zooeco.com/0-jeti/0-jeti304-3.html" TargetMode="Externa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g696.yfrog.com/img696/1677/13symbols90828012.jpg" TargetMode="Externa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3.jpeg"/><Relationship Id="rId4" Type="http://schemas.openxmlformats.org/officeDocument/2006/relationships/hyperlink" Target="http://www.cirota.ru/forum/images/89/89894.jpe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gorod.tomsk.ru/uploads/28460/1252890464/2.jpg" TargetMode="Externa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jpeg"/><Relationship Id="rId4" Type="http://schemas.openxmlformats.org/officeDocument/2006/relationships/hyperlink" Target="http://img1.liveinternet.ru/images/attach/b/3/26/804/26804391_1_K_225roly_Brocky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dobrochan.ru/src/jpg/1011/1279991739685.jpg" TargetMode="Externa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7.jpeg"/><Relationship Id="rId4" Type="http://schemas.openxmlformats.org/officeDocument/2006/relationships/hyperlink" Target="http://www.thg.ru/education/peizaj_america_salon/images/salon_4.jp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ru.wikipedia.org/wiki/%D0%A4%D0%B0%D0%B9%D0%BB:Ivan_Bunin_1933.jpg" TargetMode="Externa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upload.wikimedia.org/wikipedia/commons/3/3a/Oil_lamp_(agios_Dimitrius).jpg" TargetMode="Externa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08025"/>
            <a:ext cx="8620125" cy="3429000"/>
          </a:xfrm>
        </p:spPr>
        <p:txBody>
          <a:bodyPr tIns="340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9600" b="1" smtClean="0">
                <a:solidFill>
                  <a:srgbClr val="800000"/>
                </a:solidFill>
              </a:rPr>
              <a:t>И.А. Бунин </a:t>
            </a:r>
            <a:br>
              <a:rPr lang="ru-RU" sz="9600" b="1" smtClean="0">
                <a:solidFill>
                  <a:srgbClr val="800000"/>
                </a:solidFill>
              </a:rPr>
            </a:br>
            <a:r>
              <a:rPr lang="ru-RU" sz="9600" b="1" smtClean="0">
                <a:solidFill>
                  <a:srgbClr val="800000"/>
                </a:solidFill>
              </a:rPr>
              <a:t>«Матери»</a:t>
            </a:r>
            <a:endParaRPr lang="de-DE" sz="9600" b="1" smtClean="0">
              <a:solidFill>
                <a:srgbClr val="8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896938" y="5637213"/>
            <a:ext cx="5929312" cy="1500187"/>
          </a:xfrm>
        </p:spPr>
        <p:txBody>
          <a:bodyPr tIns="22680" anchor="ctr"/>
          <a:lstStyle/>
          <a:p>
            <a:pPr marL="0" indent="0" eaLnBrk="1">
              <a:spcAft>
                <a:spcPct val="0"/>
              </a:spcAft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3600" smtClean="0">
                <a:solidFill>
                  <a:srgbClr val="B80047"/>
                </a:solidFill>
              </a:rPr>
              <a:t>Урок чтения во 2 классе </a:t>
            </a:r>
          </a:p>
          <a:p>
            <a:pPr marL="0" indent="0" eaLnBrk="1">
              <a:spcAft>
                <a:spcPct val="0"/>
              </a:spcAft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3200" smtClean="0">
                <a:solidFill>
                  <a:srgbClr val="B80047"/>
                </a:solidFill>
              </a:rPr>
              <a:t>МОКУ СОШ №2 п. Кировский</a:t>
            </a:r>
          </a:p>
          <a:p>
            <a:pPr marL="0" indent="0" eaLnBrk="1">
              <a:spcAft>
                <a:spcPct val="0"/>
              </a:spcAft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3200" smtClean="0">
                <a:solidFill>
                  <a:srgbClr val="B80047"/>
                </a:solidFill>
              </a:rPr>
              <a:t>Учитель Афонина Т.Н.</a:t>
            </a:r>
          </a:p>
          <a:p>
            <a:pPr marL="0" indent="0" eaLnBrk="1">
              <a:spcAft>
                <a:spcPct val="0"/>
              </a:spcAft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3200" smtClean="0">
                <a:solidFill>
                  <a:srgbClr val="B80047"/>
                </a:solidFill>
              </a:rPr>
              <a:t>1 квалификационная категория</a:t>
            </a:r>
          </a:p>
          <a:p>
            <a:pPr marL="0" indent="0" eaLnBrk="1">
              <a:spcAft>
                <a:spcPct val="0"/>
              </a:spcAft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3200" smtClean="0">
                <a:solidFill>
                  <a:srgbClr val="B80047"/>
                </a:solidFill>
              </a:rPr>
              <a:t>2012 год</a:t>
            </a:r>
            <a:endParaRPr lang="de-DE" sz="3200" smtClean="0">
              <a:solidFill>
                <a:srgbClr val="B80047"/>
              </a:solidFill>
            </a:endParaRPr>
          </a:p>
          <a:p>
            <a:pPr marL="0" indent="0" algn="ctr" eaLnBrk="1">
              <a:spcAft>
                <a:spcPct val="0"/>
              </a:spcAft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de-DE" sz="3600" smtClean="0">
              <a:solidFill>
                <a:srgbClr val="B80047"/>
              </a:solidFill>
            </a:endParaRPr>
          </a:p>
          <a:p>
            <a:pPr marL="0" indent="0" algn="ctr" eaLnBrk="1">
              <a:spcAft>
                <a:spcPct val="0"/>
              </a:spcAft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de-DE" sz="3600" smtClean="0">
              <a:solidFill>
                <a:srgbClr val="B80047"/>
              </a:solidFill>
            </a:endParaRPr>
          </a:p>
          <a:p>
            <a:pPr marL="0" indent="0" algn="ctr" eaLnBrk="1">
              <a:spcAft>
                <a:spcPct val="0"/>
              </a:spcAft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de-DE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Подарок маме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611188" y="2101850"/>
            <a:ext cx="9286875" cy="4760913"/>
          </a:xfrm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z="4800" b="1" smtClean="0"/>
              <a:t>Чтобы жизнь не жгла вас сквозь года,</a:t>
            </a:r>
            <a:r>
              <a:rPr lang="ru-RU" sz="4800" smtClean="0"/>
              <a:t>    </a:t>
            </a:r>
          </a:p>
          <a:p>
            <a:pPr>
              <a:buFont typeface="Times New Roman" pitchFamily="16" charset="0"/>
              <a:buNone/>
            </a:pPr>
            <a:r>
              <a:rPr lang="ru-RU" sz="4800" smtClean="0"/>
              <a:t> </a:t>
            </a:r>
            <a:r>
              <a:rPr lang="ru-RU" sz="4800" b="1" smtClean="0"/>
              <a:t>Чтоб от раскаянья не плакать,</a:t>
            </a:r>
            <a:endParaRPr lang="ru-RU" sz="4800" smtClean="0"/>
          </a:p>
          <a:p>
            <a:pPr>
              <a:buFont typeface="Times New Roman" pitchFamily="16" charset="0"/>
              <a:buNone/>
            </a:pPr>
            <a:r>
              <a:rPr lang="ru-RU" sz="4800" b="1" smtClean="0"/>
              <a:t>Вовек: нигде и никогда</a:t>
            </a:r>
            <a:endParaRPr lang="ru-RU" sz="4800" smtClean="0"/>
          </a:p>
          <a:p>
            <a:pPr>
              <a:buFont typeface="Times New Roman" pitchFamily="16" charset="0"/>
              <a:buNone/>
            </a:pPr>
            <a:r>
              <a:rPr lang="ru-RU" sz="4800" b="1" smtClean="0"/>
              <a:t>Не заставляйте маму плакать.</a:t>
            </a:r>
            <a:endParaRPr lang="ru-RU" sz="4800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Домашнее задание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z="4800" smtClean="0"/>
              <a:t>1. Выразительное чтение стихотворения. </a:t>
            </a:r>
          </a:p>
          <a:p>
            <a:pPr>
              <a:buFont typeface="Times New Roman" pitchFamily="16" charset="0"/>
              <a:buNone/>
            </a:pPr>
            <a:r>
              <a:rPr lang="ru-RU" sz="4800" smtClean="0"/>
              <a:t>2. Рассказать, как любовь мамы помогает в разных ситуациях.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ru-RU" smtClean="0">
                <a:solidFill>
                  <a:srgbClr val="C00000"/>
                </a:solidFill>
              </a:rPr>
              <a:t>Список литературы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Л.Ф. Климанова, учебник «Родная речь» Москва «Просвещение» 2006</a:t>
            </a:r>
          </a:p>
          <a:p>
            <a:r>
              <a:rPr lang="ru-RU" smtClean="0"/>
              <a:t>С.В. Кутявина, Е.С. Гостимская, поурочные разработки по литературному чтению, МОСКВА «ВАКО» 2006</a:t>
            </a:r>
          </a:p>
          <a:p>
            <a:r>
              <a:rPr lang="ru-RU" smtClean="0"/>
              <a:t>Т.В. Игнатьева, Л.Е. Тарасова, «Литературное чтение. Справочник» Издательство «ЭКЗАМЕН» МОСКВА 2010</a:t>
            </a:r>
          </a:p>
          <a:p>
            <a:r>
              <a:rPr lang="ru-RU" u="sng" smtClean="0">
                <a:solidFill>
                  <a:srgbClr val="404040"/>
                </a:solidFill>
                <a:hlinkClick r:id="rId2"/>
              </a:rPr>
              <a:t>http://www.zooeco.com/0-jeti/0-jeti304-3.html</a:t>
            </a:r>
            <a:endParaRPr lang="ru-RU" smtClean="0">
              <a:solidFill>
                <a:srgbClr val="404040"/>
              </a:solidFill>
            </a:endParaRPr>
          </a:p>
          <a:p>
            <a:r>
              <a:rPr lang="ru-RU" u="sng" smtClean="0">
                <a:solidFill>
                  <a:srgbClr val="404040"/>
                </a:solidFill>
                <a:hlinkClick r:id="rId3"/>
              </a:rPr>
              <a:t>http://dino.disneyjazz.net/dr0.html</a:t>
            </a:r>
            <a:endParaRPr lang="ru-RU" smtClean="0">
              <a:solidFill>
                <a:srgbClr val="404040"/>
              </a:solidFill>
            </a:endParaRPr>
          </a:p>
          <a:p>
            <a:r>
              <a:rPr lang="ru-RU" smtClean="0"/>
              <a:t>http://dic.academic.ru/dic.nsf/enc_pictures/</a:t>
            </a:r>
          </a:p>
          <a:p>
            <a:r>
              <a:rPr lang="ru-RU" smtClean="0"/>
              <a:t>http://www.mystic-chel.ru/primeval/provenance/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5123" name="Рисунок 2" descr="http://img696.yfrog.com/img696/1677/13symbols9082801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188" y="708025"/>
            <a:ext cx="4500562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i-main-pic" descr="Картинка 40 из 908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68938" y="708025"/>
            <a:ext cx="4427537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6147" name="i-main-pic" descr="Картинка 21 из 908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188" y="493713"/>
            <a:ext cx="4500562" cy="626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i-main-pic" descr="Картинка 75 из 908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40313" y="493713"/>
            <a:ext cx="4860925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7171" name="i-main-pic" descr="Картинка 139 из 908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2625" y="636588"/>
            <a:ext cx="4446588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i-main-pic" descr="Картинка 132 из 908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54625" y="636588"/>
            <a:ext cx="4533900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/>
          </p:nvPr>
        </p:nvSpPr>
        <p:spPr>
          <a:xfrm>
            <a:off x="1825625" y="2636838"/>
            <a:ext cx="7534275" cy="4203700"/>
          </a:xfrm>
        </p:spPr>
        <p:txBody>
          <a:bodyPr tIns="15120" anchor="t"/>
          <a:lstStyle/>
          <a:p>
            <a:pPr algn="l"/>
            <a:r>
              <a:rPr lang="de-DE" sz="2400" smtClean="0"/>
              <a:t> </a:t>
            </a:r>
            <a:r>
              <a:rPr lang="ru-RU" sz="3200" i="1" smtClean="0"/>
              <a:t>Что в сердце нашем самое святое? </a:t>
            </a:r>
          </a:p>
          <a:p>
            <a:pPr algn="l"/>
            <a:r>
              <a:rPr lang="ru-RU" sz="3200" i="1" smtClean="0"/>
              <a:t>Навряд ли надо думать и гадать...</a:t>
            </a:r>
            <a:endParaRPr lang="ru-RU" sz="3200" smtClean="0"/>
          </a:p>
          <a:p>
            <a:pPr algn="l"/>
            <a:r>
              <a:rPr lang="ru-RU" sz="3200" i="1" smtClean="0"/>
              <a:t>Есть в мире слово самое простое </a:t>
            </a:r>
            <a:endParaRPr lang="ru-RU" sz="3200" smtClean="0"/>
          </a:p>
          <a:p>
            <a:pPr algn="l"/>
            <a:r>
              <a:rPr lang="ru-RU" sz="3200" i="1" smtClean="0"/>
              <a:t>и самое возвышенное – МАТЬ!         </a:t>
            </a:r>
            <a:endParaRPr lang="ru-RU" sz="3200" smtClean="0"/>
          </a:p>
          <a:p>
            <a:pPr algn="l"/>
            <a:r>
              <a:rPr lang="ru-RU" sz="3200" i="1" smtClean="0"/>
              <a:t> Древнее, как музыка морей, и живое, словно свет весенний,</a:t>
            </a:r>
            <a:endParaRPr lang="ru-RU" sz="3200" smtClean="0"/>
          </a:p>
          <a:p>
            <a:pPr algn="l"/>
            <a:r>
              <a:rPr lang="ru-RU" sz="3200" i="1" smtClean="0"/>
              <a:t>Слово «МАМА» - нет его добрей, ласковей и сокровенней</a:t>
            </a:r>
            <a:r>
              <a:rPr lang="ru-RU" sz="2400" i="1" smtClean="0"/>
              <a:t>.</a:t>
            </a:r>
            <a:endParaRPr lang="ru-RU" sz="2400" smtClean="0"/>
          </a:p>
          <a:p>
            <a:pPr algn="l" eaLnBrk="1">
              <a:spcAft>
                <a:spcPts val="1425"/>
              </a:spcAft>
              <a:buSzPct val="45000"/>
              <a:buFont typeface="Wingdings" charset="2"/>
              <a:buNone/>
            </a:pPr>
            <a:endParaRPr lang="de-DE" sz="2400" smtClean="0"/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1619250" y="3600450"/>
            <a:ext cx="6840538" cy="3103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109511" rIns="90000" bIns="45000"/>
          <a:lstStyle/>
          <a:p>
            <a:pPr algn="ctr">
              <a:lnSpc>
                <a:spcPct val="84000"/>
              </a:lnSpc>
              <a:spcBef>
                <a:spcPts val="8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de-DE" sz="3200">
              <a:solidFill>
                <a:srgbClr val="800000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182688" y="360363"/>
            <a:ext cx="8358187" cy="3079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153863" rIns="90000" bIns="45000"/>
          <a:lstStyle/>
          <a:p>
            <a:pPr algn="ctr">
              <a:lnSpc>
                <a:spcPct val="84000"/>
              </a:lnSpc>
              <a:spcBef>
                <a:spcPts val="8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7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Для чего человеку МАМА?</a:t>
            </a:r>
            <a:endParaRPr lang="de-DE" sz="720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Иван Алексеевич Бунин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182563" y="2101850"/>
            <a:ext cx="5143500" cy="4760913"/>
          </a:xfrm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mtClean="0"/>
              <a:t>     </a:t>
            </a:r>
            <a:r>
              <a:rPr lang="ru-RU" sz="2000" smtClean="0"/>
              <a:t>Иван Алексеевич Бунин родился в Воронеже 1870 года. Отец поэта был щедрым и веселым человеком. Мать Людмила Александровна всегда говорила, что Ваня с самого рождения отличался от остальных детей. Она знала, что он будет “особенным”. Ни у кого нет такой тонкой души, как у него. 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Когда Бунины перебрались из города в деревню, Ваня был потрясен природой. Ему запомнилось, как он мечтал взобраться на облачко и плыть на нем в жуткой высоте. Когда мама укачивала его, Ваня просил дать поиграть со звездой, которую он видел из своей кроватки. Этот эпизод детства Бунин пронес через всю жизнь, отразив его в стихотворении “Матери”</a:t>
            </a:r>
          </a:p>
        </p:txBody>
      </p:sp>
      <p:pic>
        <p:nvPicPr>
          <p:cNvPr id="9220" name="Рисунок 3" descr="Ivan Bunin 193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54625" y="1636713"/>
            <a:ext cx="4632325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И.А. Бунин «Матери»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739775" y="2101850"/>
            <a:ext cx="8586788" cy="4760913"/>
          </a:xfrm>
        </p:spPr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Лампадка</a:t>
            </a:r>
            <a:r>
              <a:rPr lang="ru-RU" smtClean="0"/>
              <a:t> – небольшой сосуд                                                         с фитилем, наполняемый маслом                                                  и зажигаемый перед иконами.</a:t>
            </a:r>
          </a:p>
          <a:p>
            <a:r>
              <a:rPr lang="ru-RU" smtClean="0">
                <a:solidFill>
                  <a:srgbClr val="C00000"/>
                </a:solidFill>
              </a:rPr>
              <a:t>Кроткий голос </a:t>
            </a:r>
            <a:r>
              <a:rPr lang="ru-RU" smtClean="0"/>
              <a:t>– покорный, смирный.</a:t>
            </a:r>
          </a:p>
          <a:p>
            <a:r>
              <a:rPr lang="ru-RU" smtClean="0">
                <a:solidFill>
                  <a:srgbClr val="C00000"/>
                </a:solidFill>
              </a:rPr>
              <a:t>Ангел – хранитель </a:t>
            </a:r>
            <a:r>
              <a:rPr lang="ru-RU" smtClean="0"/>
              <a:t>– в религиозной                                                 мифологии посланец Бога,                                   покровительствующий человеку. </a:t>
            </a:r>
          </a:p>
          <a:p>
            <a:r>
              <a:rPr lang="ru-RU" smtClean="0">
                <a:solidFill>
                  <a:srgbClr val="C00000"/>
                </a:solidFill>
              </a:rPr>
              <a:t>Полушепот</a:t>
            </a:r>
            <a:r>
              <a:rPr lang="ru-RU" smtClean="0"/>
              <a:t> – тихая речь.</a:t>
            </a:r>
          </a:p>
          <a:p>
            <a:r>
              <a:rPr lang="ru-RU" smtClean="0">
                <a:solidFill>
                  <a:srgbClr val="C00000"/>
                </a:solidFill>
              </a:rPr>
              <a:t>Глаза туманя </a:t>
            </a:r>
            <a:r>
              <a:rPr lang="ru-RU" smtClean="0"/>
              <a:t>– засыпая</a:t>
            </a:r>
          </a:p>
          <a:p>
            <a:r>
              <a:rPr lang="ru-RU" smtClean="0">
                <a:solidFill>
                  <a:srgbClr val="C00000"/>
                </a:solidFill>
              </a:rPr>
              <a:t>Очаруешь</a:t>
            </a:r>
            <a:r>
              <a:rPr lang="ru-RU" smtClean="0"/>
              <a:t> – произвести неотразимое впечатление.</a:t>
            </a:r>
          </a:p>
          <a:p>
            <a:r>
              <a:rPr lang="ru-RU" smtClean="0">
                <a:solidFill>
                  <a:srgbClr val="C00000"/>
                </a:solidFill>
              </a:rPr>
              <a:t>Сумрак </a:t>
            </a:r>
            <a:r>
              <a:rPr lang="ru-RU" smtClean="0"/>
              <a:t>– полумрак, неполная темнота.</a:t>
            </a:r>
          </a:p>
        </p:txBody>
      </p:sp>
      <p:pic>
        <p:nvPicPr>
          <p:cNvPr id="10244" name="Рисунок 3" descr="Файл:Oil lamp (agios Dimitrius)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40438" y="2208213"/>
            <a:ext cx="3714750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ФИЗМИНУТКА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smtClean="0"/>
              <a:t>Дружно помогаем маме</a:t>
            </a:r>
          </a:p>
          <a:p>
            <a:r>
              <a:rPr lang="ru-RU" sz="3200" smtClean="0"/>
              <a:t>Мы бельё стираем сами, (Наклоны вперёд)</a:t>
            </a:r>
          </a:p>
          <a:p>
            <a:r>
              <a:rPr lang="ru-RU" sz="3200" smtClean="0"/>
              <a:t>Раз, два, три, четыре, (наклоны в стороны)</a:t>
            </a:r>
          </a:p>
          <a:p>
            <a:r>
              <a:rPr lang="ru-RU" sz="3200" smtClean="0"/>
              <a:t>Потянулись,</a:t>
            </a:r>
          </a:p>
          <a:p>
            <a:r>
              <a:rPr lang="ru-RU" sz="3200" smtClean="0"/>
              <a:t>Остановились.</a:t>
            </a:r>
          </a:p>
          <a:p>
            <a:r>
              <a:rPr lang="ru-RU" sz="3200" smtClean="0"/>
              <a:t>Хорошо мы потрудились!  (погладили себя по голове)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739775" y="627063"/>
            <a:ext cx="8605838" cy="938212"/>
          </a:xfrm>
        </p:spPr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Пословицы 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739775" y="1636713"/>
            <a:ext cx="8605838" cy="5226050"/>
          </a:xfrm>
        </p:spPr>
        <p:txBody>
          <a:bodyPr/>
          <a:lstStyle/>
          <a:p>
            <a:r>
              <a:rPr lang="ru-RU" sz="4800" smtClean="0"/>
              <a:t>Нет друга нежнее матери.</a:t>
            </a:r>
          </a:p>
          <a:p>
            <a:r>
              <a:rPr lang="ru-RU" sz="4800" smtClean="0"/>
              <a:t>При солнце тепло, а при матери добро.</a:t>
            </a:r>
          </a:p>
          <a:p>
            <a:r>
              <a:rPr lang="ru-RU" sz="4800" smtClean="0"/>
              <a:t>Птица рада весне, а дитя матери.</a:t>
            </a:r>
          </a:p>
          <a:p>
            <a:r>
              <a:rPr lang="ru-RU" sz="4800" smtClean="0"/>
              <a:t>Материнская молитва со дна моря вынимает.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icrosoft YaHei"/>
        <a:cs typeface="Microsoft YaHei"/>
      </a:majorFont>
      <a:minorFont>
        <a:latin typeface="Arial"/>
        <a:ea typeface="Microsoft YaHei"/>
        <a:cs typeface="Microsoft Ya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msmincho"/>
        <a:cs typeface="msmincho"/>
      </a:majorFont>
      <a:minorFont>
        <a:latin typeface="Times New Roman"/>
        <a:ea typeface="msmincho"/>
        <a:cs typeface="msmincho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405</Words>
  <Application>Microsoft Office PowerPoint</Application>
  <PresentationFormat>Произвольный</PresentationFormat>
  <Paragraphs>53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Arial Unicode MS</vt:lpstr>
      <vt:lpstr>Times New Roman</vt:lpstr>
      <vt:lpstr>Microsoft YaHei</vt:lpstr>
      <vt:lpstr>msmincho</vt:lpstr>
      <vt:lpstr>Wingdings</vt:lpstr>
      <vt:lpstr>Тема Office</vt:lpstr>
      <vt:lpstr>1_Тема Office</vt:lpstr>
      <vt:lpstr>2_Тема Office</vt:lpstr>
      <vt:lpstr>И.А. Бунин  «Матери»</vt:lpstr>
      <vt:lpstr>Слайд 2</vt:lpstr>
      <vt:lpstr>Слайд 3</vt:lpstr>
      <vt:lpstr>Слайд 4</vt:lpstr>
      <vt:lpstr>Слайд 5</vt:lpstr>
      <vt:lpstr>Иван Алексеевич Бунин</vt:lpstr>
      <vt:lpstr>И.А. Бунин «Матери»</vt:lpstr>
      <vt:lpstr>ФИЗМИНУТКА</vt:lpstr>
      <vt:lpstr>Пословицы </vt:lpstr>
      <vt:lpstr>Подарок маме</vt:lpstr>
      <vt:lpstr>Домашнее задание</vt:lpstr>
      <vt:lpstr>Список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Древние люди</dc:title>
  <cp:lastModifiedBy>revaz</cp:lastModifiedBy>
  <cp:revision>192</cp:revision>
  <cp:lastPrinted>1601-01-01T00:00:00Z</cp:lastPrinted>
  <dcterms:created xsi:type="dcterms:W3CDTF">2009-04-16T07:32:32Z</dcterms:created>
  <dcterms:modified xsi:type="dcterms:W3CDTF">2013-04-20T14:03:49Z</dcterms:modified>
</cp:coreProperties>
</file>