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84" r:id="rId6"/>
    <p:sldId id="259" r:id="rId7"/>
    <p:sldId id="260" r:id="rId8"/>
    <p:sldId id="261" r:id="rId9"/>
    <p:sldId id="263" r:id="rId10"/>
    <p:sldId id="265" r:id="rId11"/>
    <p:sldId id="268" r:id="rId12"/>
    <p:sldId id="269" r:id="rId13"/>
    <p:sldId id="270" r:id="rId14"/>
    <p:sldId id="281" r:id="rId15"/>
    <p:sldId id="280" r:id="rId16"/>
    <p:sldId id="279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66FFFF"/>
    <a:srgbClr val="FFFF00"/>
    <a:srgbClr val="9933FF"/>
    <a:srgbClr val="66FF33"/>
    <a:srgbClr val="FF00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50" d="100"/>
          <a:sy n="50" d="100"/>
        </p:scale>
        <p:origin x="-11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AE9C-16CD-4EA1-973C-0B6C53D1A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508B-85B2-4AFA-AE75-90F10AA49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DE98-8C29-4736-94D0-7911B4C0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0F68-47AC-4CE7-9BAE-5146C924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2C38-2232-4F70-ABEC-9C7995D60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22C5-EF13-48C7-800B-A384FB2A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E926-C9DF-418D-9615-F03711DBC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27BF-B0F2-448F-9163-D5ADDDFC7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7A7D-A894-475C-BAB0-52867C4CB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894D-0E48-4D1A-82A2-21B929902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0BAA-CC65-4E7E-98AF-BFA876657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557C92D-046E-4D67-B17C-8CB582A82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bibliotekar.ru/rusRublev/5.files/image00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hyperlink" Target="http://images.yandex.ru/yandpage?&amp;p=32&amp;ed=1&amp;text=%D1%80%D0%BE%D0%B7%D0%B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p=11&amp;text=%D1%8D%D0%B9%D1%84%D0%B5%D0%BB%D0%B5%D0%B2%D0%B0%D1%8F%20%D0%B1%D0%B0%D1%88%D0%BD%D1%8F&amp;rpt=simag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6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08720"/>
            <a:ext cx="7772400" cy="2447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вокруг нас</a:t>
            </a:r>
            <a:endParaRPr lang="ru-RU" sz="8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697413"/>
            <a:ext cx="5976937" cy="2160587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Работу выполнила: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Пехенько Надежда Вячеславовна</a:t>
            </a:r>
          </a:p>
        </p:txBody>
      </p:sp>
      <p:grpSp>
        <p:nvGrpSpPr>
          <p:cNvPr id="3076" name="Группа 10"/>
          <p:cNvGrpSpPr>
            <a:grpSpLocks/>
          </p:cNvGrpSpPr>
          <p:nvPr/>
        </p:nvGrpSpPr>
        <p:grpSpPr bwMode="auto">
          <a:xfrm>
            <a:off x="4811713" y="3257550"/>
            <a:ext cx="3609975" cy="3462338"/>
            <a:chOff x="4810981" y="3256860"/>
            <a:chExt cx="3610677" cy="3463597"/>
          </a:xfrm>
        </p:grpSpPr>
        <p:pic>
          <p:nvPicPr>
            <p:cNvPr id="3077" name="Рисунок 6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Рисунок 7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Зачем используют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симметрию </a:t>
            </a:r>
            <a:r>
              <a:rPr lang="ru-RU" dirty="0">
                <a:solidFill>
                  <a:srgbClr val="FF0000"/>
                </a:solidFill>
              </a:rPr>
              <a:t>в технике?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1773238"/>
            <a:ext cx="5122862" cy="50847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В технике красота, соразмерность механизмов часто бывает связана с их надежностью, устойчивостью в работе. Симметричная форма самолета, подводной лодки, автомобиля обеспечивает хорошую обтекаемость воздухом или водой, а значит, и минимальное сопротивление движению.</a:t>
            </a:r>
          </a:p>
        </p:txBody>
      </p:sp>
      <p:pic>
        <p:nvPicPr>
          <p:cNvPr id="11268" name="Picture 4" descr="i?id=6654700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85938"/>
            <a:ext cx="28797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?id=21068726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08500"/>
            <a:ext cx="2808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2" descr="butterflies-bflies_0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53450">
            <a:off x="7186613" y="439738"/>
            <a:ext cx="1778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3" descr="butterflies-bflies_04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82526">
            <a:off x="158750" y="460375"/>
            <a:ext cx="124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4" descr="butterflies-bflies_04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65287">
            <a:off x="8118475" y="6110288"/>
            <a:ext cx="933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</a:rPr>
              <a:t>Симметрия в архитектуре</a:t>
            </a:r>
          </a:p>
        </p:txBody>
      </p:sp>
      <p:pic>
        <p:nvPicPr>
          <p:cNvPr id="14341" name="Picture 5" descr="Большой теат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2881313" cy="2447925"/>
          </a:xfrm>
          <a:noFill/>
        </p:spPr>
      </p:pic>
      <p:pic>
        <p:nvPicPr>
          <p:cNvPr id="14340" name="Picture 4" descr="Церковь Иоанна Предте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29000"/>
            <a:ext cx="30241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i?id=28309425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05263"/>
            <a:ext cx="2376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j01577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357563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987675" y="1412875"/>
            <a:ext cx="58340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      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Прекрасные образцы симметрии демонстрируют произведения архитектуры. Большинство зданий: дворцы, колокольни, сторожевые башни, колонны, внутренние опорные столбы - зеркально симметричны. </a:t>
            </a:r>
          </a:p>
        </p:txBody>
      </p:sp>
      <p:pic>
        <p:nvPicPr>
          <p:cNvPr id="13320" name="Рисунок 10" descr="butterflies-bflies_04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53450">
            <a:off x="7839869" y="289719"/>
            <a:ext cx="11715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1" descr="butterflies-bflies_04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082526">
            <a:off x="112713" y="376238"/>
            <a:ext cx="10652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2" descr="butterflies-bflies_04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265287">
            <a:off x="3641725" y="6057901"/>
            <a:ext cx="795337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Симметрия в литературе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В литературных произведениях слова палиндромы: </a:t>
            </a:r>
            <a:r>
              <a:rPr lang="ru-RU" sz="2400" smtClean="0">
                <a:solidFill>
                  <a:srgbClr val="9933FF"/>
                </a:solidFill>
                <a:latin typeface="Times New Roman" pitchFamily="18" charset="0"/>
              </a:rPr>
              <a:t>«топот», «казак», «шалаш»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 обладают свойством зеркальной симметрии.</a:t>
            </a:r>
            <a:endParaRPr lang="ru-RU" sz="28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         Поэзию отличает от прозы симметричность слогов, строк, ударных и безударных звуков. Отрывок из стихотворения А. Фета: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Какая грусть! Конец алл</a:t>
            </a:r>
            <a:r>
              <a:rPr lang="ru-RU" sz="2400" b="1" u="sng" smtClean="0">
                <a:solidFill>
                  <a:srgbClr val="9933FF"/>
                </a:solidFill>
                <a:latin typeface="Times New Roman" pitchFamily="18" charset="0"/>
              </a:rPr>
              <a:t>еи</a:t>
            </a: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endParaRPr lang="ru-RU" sz="2400" b="1" smtClean="0">
              <a:solidFill>
                <a:srgbClr val="9933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Опять с утра исчез в пы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ли</a:t>
            </a: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,         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Опять серебряные зм</a:t>
            </a:r>
            <a:r>
              <a:rPr lang="ru-RU" sz="2400" b="1" u="sng" smtClean="0">
                <a:solidFill>
                  <a:srgbClr val="9933FF"/>
                </a:solidFill>
                <a:latin typeface="Times New Roman" pitchFamily="18" charset="0"/>
              </a:rPr>
              <a:t>еи</a:t>
            </a: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             </a:t>
            </a:r>
            <a:endParaRPr lang="ru-RU" sz="2400" b="1" smtClean="0">
              <a:solidFill>
                <a:srgbClr val="9933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Через сугробы пополз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ли</a:t>
            </a: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.            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Здесь имеется элемент повторяемости - это симметрия. Этот стихотворный элемент называют ямбом.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grpSp>
        <p:nvGrpSpPr>
          <p:cNvPr id="14340" name="Группа 5"/>
          <p:cNvGrpSpPr>
            <a:grpSpLocks/>
          </p:cNvGrpSpPr>
          <p:nvPr/>
        </p:nvGrpSpPr>
        <p:grpSpPr bwMode="auto">
          <a:xfrm>
            <a:off x="134938" y="311150"/>
            <a:ext cx="8802687" cy="6427788"/>
            <a:chOff x="135490" y="310437"/>
            <a:chExt cx="8802892" cy="6429221"/>
          </a:xfrm>
        </p:grpSpPr>
        <p:pic>
          <p:nvPicPr>
            <p:cNvPr id="14341" name="Рисунок 7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2082526">
              <a:off x="135490" y="310437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Рисунок 8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Что хотел показать Андрей Рублёв  в иконе «Троица»?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600200"/>
            <a:ext cx="4176712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</a:rPr>
              <a:t>      Симметрична  композиция  картины  А.Рублева "Троица". Симметричное расположение трех ангелов  повышает выразительность произведения искусства. Художник  в картине "Троица" хотел показать уравновешенность и покой, которые несут три ангела.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0000FF"/>
              </a:solidFill>
            </a:endParaRPr>
          </a:p>
        </p:txBody>
      </p:sp>
      <p:pic>
        <p:nvPicPr>
          <p:cNvPr id="16388" name="Picture 4" descr="Картинка 1 из 231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288" y="1700213"/>
            <a:ext cx="3671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Группа 6"/>
          <p:cNvGrpSpPr>
            <a:grpSpLocks/>
          </p:cNvGrpSpPr>
          <p:nvPr/>
        </p:nvGrpSpPr>
        <p:grpSpPr bwMode="auto">
          <a:xfrm>
            <a:off x="182563" y="390525"/>
            <a:ext cx="8507412" cy="6500813"/>
            <a:chOff x="-22474" y="271705"/>
            <a:chExt cx="8506931" cy="6500758"/>
          </a:xfrm>
        </p:grpSpPr>
        <p:pic>
          <p:nvPicPr>
            <p:cNvPr id="15366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82526">
              <a:off x="-22474" y="271705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Рисунок 9" descr="butterflies-bflies_04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265287">
              <a:off x="7241071" y="5529077"/>
              <a:ext cx="1415620" cy="107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</a:rPr>
              <a:t>Почему природа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создаёт симметрию?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663825" y="2289175"/>
            <a:ext cx="6480175" cy="4568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Природа устроена в соответствии с законами симметрии. Следовательно, симметрия возникла не случайно – возможно, симметричные объекты легче воспринимать живым существам. </a:t>
            </a:r>
          </a:p>
        </p:txBody>
      </p:sp>
      <p:pic>
        <p:nvPicPr>
          <p:cNvPr id="27654" name="Picture 6" descr="i?id=43036917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22002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i?id=15871788&amp;tov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21163"/>
            <a:ext cx="237648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Группа 7"/>
          <p:cNvGrpSpPr>
            <a:grpSpLocks/>
          </p:cNvGrpSpPr>
          <p:nvPr/>
        </p:nvGrpSpPr>
        <p:grpSpPr bwMode="auto">
          <a:xfrm>
            <a:off x="158750" y="223838"/>
            <a:ext cx="8778875" cy="6515100"/>
            <a:chOff x="158055" y="223623"/>
            <a:chExt cx="8780327" cy="6516035"/>
          </a:xfrm>
        </p:grpSpPr>
        <p:pic>
          <p:nvPicPr>
            <p:cNvPr id="16391" name="Рисунок 8" descr="butterflies-bflies_04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953450">
              <a:off x="7164244" y="440028"/>
              <a:ext cx="1778674" cy="1345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Рисунок 9" descr="butterflies-bflies_040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082526">
              <a:off x="158055" y="271704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Рисунок 10" descr="butterflies-bflies_040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Зачем человеку надо 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знать о симметрии?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554513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Знания о симметрии человеку можно применять в своей деятельности: в строительстве, в создании предметов быта, в украшении  одежды, в оформлении интерьера жилища.</a:t>
            </a:r>
          </a:p>
          <a:p>
            <a:pPr algn="just" eaLnBrk="1" hangingPunct="1"/>
            <a:endParaRPr lang="ru-RU" smtClean="0"/>
          </a:p>
        </p:txBody>
      </p:sp>
      <p:pic>
        <p:nvPicPr>
          <p:cNvPr id="26628" name="Picture 4" descr="Большой 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221163"/>
            <a:ext cx="2881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?id=12982637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133600"/>
            <a:ext cx="288131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7"/>
          <p:cNvGrpSpPr>
            <a:grpSpLocks/>
          </p:cNvGrpSpPr>
          <p:nvPr/>
        </p:nvGrpSpPr>
        <p:grpSpPr bwMode="auto">
          <a:xfrm>
            <a:off x="134938" y="223838"/>
            <a:ext cx="8802687" cy="6515100"/>
            <a:chOff x="135490" y="223623"/>
            <a:chExt cx="8802892" cy="6516035"/>
          </a:xfrm>
        </p:grpSpPr>
        <p:pic>
          <p:nvPicPr>
            <p:cNvPr id="17415" name="Рисунок 8" descr="butterflies-bflies_04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953450">
              <a:off x="7164244" y="440028"/>
              <a:ext cx="1778674" cy="1345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Рисунок 9" descr="butterflies-bflies_040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082526">
              <a:off x="135490" y="310437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Рисунок 10" descr="butterflies-bflies_040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77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Во всём ли проявляется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симметрия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424862" cy="5256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smtClean="0">
                <a:solidFill>
                  <a:srgbClr val="FF0066"/>
                </a:solidFill>
                <a:latin typeface="Times New Roman" pitchFamily="18" charset="0"/>
              </a:rPr>
              <a:t>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i="1" smtClean="0">
                <a:solidFill>
                  <a:srgbClr val="FF0066"/>
                </a:solidFill>
                <a:latin typeface="Times New Roman" pitchFamily="18" charset="0"/>
              </a:rPr>
              <a:t>        </a:t>
            </a:r>
            <a:r>
              <a:rPr lang="ru-RU" sz="2800" i="1" smtClean="0">
                <a:solidFill>
                  <a:srgbClr val="0000FF"/>
                </a:solidFill>
                <a:latin typeface="Times New Roman" pitchFamily="18" charset="0"/>
              </a:rPr>
              <a:t>Мир не может  быть абсолютно симметричным. Строители современных  мостов, высотных зданий знают, что  конструкция не должна быть безупречно симметричной из-за опасности возникновения резонансных колебаний, которые могут привести к ее разрушению.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i="1" smtClean="0">
                <a:solidFill>
                  <a:srgbClr val="0000FF"/>
                </a:solidFill>
                <a:latin typeface="Times New Roman" pitchFamily="18" charset="0"/>
              </a:rPr>
              <a:t>        Некоторые отклонения от симметрии имеются и в живой природе. Об этом говорил известный художник О. Ренуар: "Два глаза, даже на самом красивом лице, всегда чуть-чуть различны, нос никогда не находится в точности над серединой рта; долька апельсина, листья на деревьях, лепестки цветка никогда не бывают в точности одинаковыми".   </a:t>
            </a:r>
            <a:endParaRPr lang="ru-RU" sz="1400" i="1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18436" name="Группа 5"/>
          <p:cNvGrpSpPr>
            <a:grpSpLocks/>
          </p:cNvGrpSpPr>
          <p:nvPr/>
        </p:nvGrpSpPr>
        <p:grpSpPr bwMode="auto">
          <a:xfrm>
            <a:off x="134938" y="177800"/>
            <a:ext cx="8802687" cy="6561138"/>
            <a:chOff x="135490" y="178478"/>
            <a:chExt cx="8802892" cy="6561180"/>
          </a:xfrm>
        </p:grpSpPr>
        <p:pic>
          <p:nvPicPr>
            <p:cNvPr id="18437" name="Рисунок 6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7329401" y="351196"/>
              <a:ext cx="1419599" cy="107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Рисунок 7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82526">
              <a:off x="135490" y="310437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8229600" cy="4857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00FF"/>
                </a:solidFill>
              </a:rPr>
              <a:t>В работе «Симметрия вокруг нас» определены основные закономерности симметрии в природе. Через  понятие «симметрия» раскрыты важнейшие связи явлений симметрии с живой природой, искусством, техникой. Показана прямая  зависимость симметрии с окружающим миром.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Выявлено, что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мир не может  быть абсолютно симметричным.</a:t>
            </a:r>
            <a:endParaRPr lang="ru-RU" sz="2800" b="1" smtClean="0">
              <a:solidFill>
                <a:srgbClr val="0000FF"/>
              </a:solidFill>
            </a:endParaRPr>
          </a:p>
          <a:p>
            <a:pPr algn="ctr" eaLnBrk="1" hangingPunct="1"/>
            <a:endParaRPr lang="ru-RU" smtClean="0"/>
          </a:p>
        </p:txBody>
      </p:sp>
      <p:grpSp>
        <p:nvGrpSpPr>
          <p:cNvPr id="19460" name="Группа 5"/>
          <p:cNvGrpSpPr>
            <a:grpSpLocks/>
          </p:cNvGrpSpPr>
          <p:nvPr/>
        </p:nvGrpSpPr>
        <p:grpSpPr bwMode="auto">
          <a:xfrm>
            <a:off x="134938" y="311150"/>
            <a:ext cx="8802687" cy="6575425"/>
            <a:chOff x="135490" y="310437"/>
            <a:chExt cx="8802892" cy="6576246"/>
          </a:xfrm>
        </p:grpSpPr>
        <p:pic>
          <p:nvPicPr>
            <p:cNvPr id="19461" name="Рисунок 6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173684" y="5537269"/>
              <a:ext cx="1536334" cy="116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Рисунок 7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82526">
              <a:off x="135490" y="310437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429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700" b="1" i="1" dirty="0" smtClean="0">
                <a:solidFill>
                  <a:srgbClr val="FF0000"/>
                </a:solidFill>
              </a:rPr>
              <a:t>Гипотеза:</a:t>
            </a:r>
            <a:r>
              <a:rPr lang="ru-RU" sz="6700" dirty="0" smtClean="0">
                <a:solidFill>
                  <a:srgbClr val="FF0000"/>
                </a:solidFill>
              </a:rPr>
              <a:t> </a:t>
            </a:r>
            <a:br>
              <a:rPr lang="ru-RU" sz="6700" dirty="0" smtClean="0">
                <a:solidFill>
                  <a:srgbClr val="FF0000"/>
                </a:solidFill>
              </a:rPr>
            </a:br>
            <a:r>
              <a:rPr lang="ru-RU" sz="6700" i="1" dirty="0" smtClean="0">
                <a:solidFill>
                  <a:srgbClr val="0000FF"/>
                </a:solidFill>
              </a:rPr>
              <a:t>В</a:t>
            </a:r>
            <a:r>
              <a:rPr lang="ru-RU" sz="7300" i="1" dirty="0" smtClean="0">
                <a:solidFill>
                  <a:srgbClr val="0000FF"/>
                </a:solidFill>
              </a:rPr>
              <a:t>о всём есть симметрия</a:t>
            </a:r>
            <a:r>
              <a:rPr lang="ru-RU" sz="7300" dirty="0" smtClean="0">
                <a:solidFill>
                  <a:srgbClr val="0000FF"/>
                </a:solidFill>
              </a:rPr>
              <a:t>!</a:t>
            </a:r>
            <a:r>
              <a:rPr lang="ru-RU" sz="5400" dirty="0" smtClean="0">
                <a:solidFill>
                  <a:srgbClr val="0000FF"/>
                </a:solidFill>
              </a:rPr>
              <a:t/>
            </a:r>
            <a:br>
              <a:rPr lang="ru-RU" sz="5400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099" name="Группа 3"/>
          <p:cNvGrpSpPr>
            <a:grpSpLocks/>
          </p:cNvGrpSpPr>
          <p:nvPr/>
        </p:nvGrpSpPr>
        <p:grpSpPr bwMode="auto">
          <a:xfrm>
            <a:off x="5580063" y="3716338"/>
            <a:ext cx="3106737" cy="2981325"/>
            <a:chOff x="4810981" y="3256860"/>
            <a:chExt cx="3610677" cy="3463597"/>
          </a:xfrm>
        </p:grpSpPr>
        <p:pic>
          <p:nvPicPr>
            <p:cNvPr id="4104" name="Рисунок 4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Рисунок 5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Рисунок 6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Группа 7"/>
          <p:cNvGrpSpPr>
            <a:grpSpLocks/>
          </p:cNvGrpSpPr>
          <p:nvPr/>
        </p:nvGrpSpPr>
        <p:grpSpPr bwMode="auto">
          <a:xfrm flipH="1">
            <a:off x="468313" y="3716338"/>
            <a:ext cx="3105150" cy="2981325"/>
            <a:chOff x="4810981" y="3256860"/>
            <a:chExt cx="3610677" cy="3463597"/>
          </a:xfrm>
        </p:grpSpPr>
        <p:pic>
          <p:nvPicPr>
            <p:cNvPr id="4101" name="Рисунок 8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Рисунок 9" descr="butterflies-bflies_04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Рисунок 10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714500"/>
          </a:xfrm>
        </p:spPr>
        <p:txBody>
          <a:bodyPr/>
          <a:lstStyle/>
          <a:p>
            <a:pPr algn="ctr" eaLnBrk="1" hangingPunct="1"/>
            <a:r>
              <a:rPr lang="ru-RU" sz="4800" b="1" i="1" smtClean="0">
                <a:solidFill>
                  <a:srgbClr val="FF0066"/>
                </a:solidFill>
              </a:rPr>
              <a:t>Цель: </a:t>
            </a:r>
            <a:r>
              <a:rPr lang="ru-RU" sz="4800" i="1" smtClean="0">
                <a:solidFill>
                  <a:srgbClr val="0000FF"/>
                </a:solidFill>
              </a:rPr>
              <a:t>поиск закономерностей 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симметрии в природе</a:t>
            </a:r>
            <a:endParaRPr lang="ru-RU" sz="4800" i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357438"/>
            <a:ext cx="8229600" cy="3921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smtClean="0">
                <a:solidFill>
                  <a:srgbClr val="FF0066"/>
                </a:solidFill>
              </a:rPr>
              <a:t>Задачи: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i="1" smtClean="0">
                <a:solidFill>
                  <a:srgbClr val="0000FF"/>
                </a:solidFill>
              </a:rPr>
              <a:t>Через  понятие «симметрия» раскрыть важнейшие связи явлений симметрии с живой природой, искусством, техникой.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i="1" smtClean="0">
                <a:solidFill>
                  <a:srgbClr val="0000FF"/>
                </a:solidFill>
              </a:rPr>
              <a:t>Показать прямую зависимость симметрии с окружающим миром.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i="1" smtClean="0">
                <a:solidFill>
                  <a:srgbClr val="0000FF"/>
                </a:solidFill>
              </a:rPr>
              <a:t>Раскрыть основные законы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solidFill>
                  <a:srgbClr val="0000FF"/>
                </a:solidFill>
              </a:rPr>
              <a:t>    природной симметрии.</a:t>
            </a:r>
          </a:p>
        </p:txBody>
      </p:sp>
      <p:grpSp>
        <p:nvGrpSpPr>
          <p:cNvPr id="5124" name="Группа 5"/>
          <p:cNvGrpSpPr>
            <a:grpSpLocks/>
          </p:cNvGrpSpPr>
          <p:nvPr/>
        </p:nvGrpSpPr>
        <p:grpSpPr bwMode="auto">
          <a:xfrm>
            <a:off x="5580063" y="3716338"/>
            <a:ext cx="3106737" cy="2981325"/>
            <a:chOff x="4810981" y="3256860"/>
            <a:chExt cx="3610677" cy="3463597"/>
          </a:xfrm>
        </p:grpSpPr>
        <p:pic>
          <p:nvPicPr>
            <p:cNvPr id="5125" name="Рисунок 6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Рисунок 7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64490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3600" smtClean="0">
                <a:solidFill>
                  <a:srgbClr val="FF0066"/>
                </a:solidFill>
              </a:rPr>
              <a:t/>
            </a:r>
            <a:br>
              <a:rPr lang="ru-RU" sz="3600" smtClean="0">
                <a:solidFill>
                  <a:srgbClr val="FF0066"/>
                </a:solidFill>
              </a:rPr>
            </a:br>
            <a:r>
              <a:rPr lang="ru-RU" sz="3600" smtClean="0">
                <a:solidFill>
                  <a:srgbClr val="FF0066"/>
                </a:solidFill>
              </a:rPr>
              <a:t/>
            </a:r>
            <a:br>
              <a:rPr lang="ru-RU" sz="3600" smtClean="0">
                <a:solidFill>
                  <a:srgbClr val="FF0066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>«…Быть прекрасным - значит, быть симметричным и соразмерным»</a:t>
            </a:r>
            <a:br>
              <a:rPr lang="ru-RU" sz="4800" smtClean="0">
                <a:solidFill>
                  <a:srgbClr val="FF0000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ru-RU" sz="4800" i="1" smtClean="0">
                <a:solidFill>
                  <a:srgbClr val="FF0000"/>
                </a:solidFill>
              </a:rPr>
              <a:t>Платон</a:t>
            </a:r>
            <a:endParaRPr lang="ru-RU" sz="3600" i="1" smtClean="0">
              <a:solidFill>
                <a:srgbClr val="FF0000"/>
              </a:solidFill>
            </a:endParaRPr>
          </a:p>
        </p:txBody>
      </p:sp>
      <p:grpSp>
        <p:nvGrpSpPr>
          <p:cNvPr id="6147" name="Группа 6"/>
          <p:cNvGrpSpPr>
            <a:grpSpLocks/>
          </p:cNvGrpSpPr>
          <p:nvPr/>
        </p:nvGrpSpPr>
        <p:grpSpPr bwMode="auto">
          <a:xfrm flipH="1">
            <a:off x="539750" y="3573463"/>
            <a:ext cx="3106738" cy="2979737"/>
            <a:chOff x="4810981" y="3256860"/>
            <a:chExt cx="3610677" cy="3463597"/>
          </a:xfrm>
        </p:grpSpPr>
        <p:pic>
          <p:nvPicPr>
            <p:cNvPr id="6148" name="Рисунок 7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Рисунок 8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Рисунок 9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FF0000"/>
                </a:solidFill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929687" cy="43894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hlinkClick r:id="rId2" action="ppaction://hlinksldjump"/>
              </a:rPr>
              <a:t>Что такое </a:t>
            </a:r>
            <a:r>
              <a:rPr lang="ru-RU" sz="2400" dirty="0" smtClean="0">
                <a:solidFill>
                  <a:srgbClr val="FF0000"/>
                </a:solidFill>
                <a:hlinkClick r:id="rId2" action="ppaction://hlinksldjump"/>
              </a:rPr>
              <a:t>симметрия</a:t>
            </a:r>
            <a:r>
              <a:rPr lang="ru-RU" sz="2400" dirty="0" smtClean="0">
                <a:hlinkClick r:id="rId2" action="ppaction://hlinksldjump"/>
              </a:rPr>
              <a:t>?</a:t>
            </a:r>
            <a:endParaRPr lang="ru-RU" sz="2400" dirty="0" smtClean="0"/>
          </a:p>
          <a:p>
            <a:pPr marL="711200" indent="-347663">
              <a:defRPr/>
            </a:pPr>
            <a:r>
              <a:rPr lang="ru-RU" sz="2400" dirty="0" smtClean="0">
                <a:hlinkClick r:id="rId3" action="ppaction://hlinksldjump"/>
              </a:rPr>
              <a:t>Симметрия в природе</a:t>
            </a:r>
            <a:endParaRPr lang="ru-RU" sz="2400" dirty="0" smtClean="0"/>
          </a:p>
          <a:p>
            <a:pPr marL="1074738" indent="-361950">
              <a:defRPr/>
            </a:pPr>
            <a:r>
              <a:rPr lang="ru-RU" sz="2400" dirty="0" smtClean="0">
                <a:hlinkClick r:id="rId4" action="ppaction://hlinksldjump"/>
              </a:rPr>
              <a:t>Симметрия в технике</a:t>
            </a:r>
            <a:endParaRPr lang="ru-RU" sz="2400" dirty="0" smtClean="0"/>
          </a:p>
          <a:p>
            <a:pPr marL="1433513">
              <a:defRPr/>
            </a:pPr>
            <a:r>
              <a:rPr lang="ru-RU" sz="2400" dirty="0" smtClean="0">
                <a:hlinkClick r:id="rId5" action="ppaction://hlinksldjump"/>
              </a:rPr>
              <a:t>Симметрия в архитектуре</a:t>
            </a:r>
            <a:endParaRPr lang="ru-RU" sz="2400" dirty="0" smtClean="0"/>
          </a:p>
          <a:p>
            <a:pPr marL="1800225" indent="-276225">
              <a:tabLst>
                <a:tab pos="1887538" algn="l"/>
                <a:tab pos="1973263" algn="l"/>
              </a:tabLst>
              <a:defRPr/>
            </a:pPr>
            <a:r>
              <a:rPr lang="ru-RU" sz="2400" dirty="0" smtClean="0">
                <a:hlinkClick r:id="rId6" action="ppaction://hlinksldjump"/>
              </a:rPr>
              <a:t>Симметрия в литературе</a:t>
            </a:r>
            <a:endParaRPr lang="ru-RU" sz="2400" dirty="0" smtClean="0"/>
          </a:p>
          <a:p>
            <a:pPr marL="2147888" indent="-260350">
              <a:defRPr/>
            </a:pPr>
            <a:r>
              <a:rPr lang="ru-RU" sz="2400" dirty="0" smtClean="0">
                <a:hlinkClick r:id="rId7" action="ppaction://hlinksldjump"/>
              </a:rPr>
              <a:t>Симметрия в живописи</a:t>
            </a:r>
            <a:endParaRPr lang="ru-RU" sz="2400" dirty="0" smtClean="0"/>
          </a:p>
          <a:p>
            <a:pPr marL="2508250">
              <a:defRPr/>
            </a:pPr>
            <a:r>
              <a:rPr lang="ru-RU" sz="2400" dirty="0" smtClean="0">
                <a:hlinkClick r:id="rId8" action="ppaction://hlinksldjump"/>
              </a:rPr>
              <a:t>Почему природа создаёт симметрию?</a:t>
            </a:r>
            <a:endParaRPr lang="ru-RU" sz="2400" dirty="0" smtClean="0"/>
          </a:p>
          <a:p>
            <a:pPr marL="2873375" indent="-274638">
              <a:defRPr/>
            </a:pPr>
            <a:r>
              <a:rPr lang="ru-RU" sz="2400" dirty="0" smtClean="0">
                <a:hlinkClick r:id="rId9" action="ppaction://hlinksldjump"/>
              </a:rPr>
              <a:t>Зачем человеку надо знать о симметрии?</a:t>
            </a:r>
            <a:endParaRPr lang="ru-RU" sz="2400" dirty="0" smtClean="0"/>
          </a:p>
          <a:p>
            <a:pPr marL="3132138">
              <a:defRPr/>
            </a:pPr>
            <a:r>
              <a:rPr lang="ru-RU" sz="2400" dirty="0" smtClean="0">
                <a:hlinkClick r:id="rId10" action="ppaction://hlinksldjump"/>
              </a:rPr>
              <a:t>Во всём ли проявляется симметрия?</a:t>
            </a:r>
            <a:endParaRPr lang="ru-RU" sz="2400" dirty="0" smtClean="0"/>
          </a:p>
          <a:p>
            <a:pPr marL="3497263" indent="-274638">
              <a:defRPr/>
            </a:pPr>
            <a:r>
              <a:rPr lang="ru-RU" sz="2400" dirty="0" smtClean="0">
                <a:hlinkClick r:id="rId11" action="ppaction://hlinksldjump"/>
              </a:rPr>
              <a:t>Вывод</a:t>
            </a: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grpSp>
        <p:nvGrpSpPr>
          <p:cNvPr id="7172" name="Группа 6"/>
          <p:cNvGrpSpPr>
            <a:grpSpLocks/>
          </p:cNvGrpSpPr>
          <p:nvPr/>
        </p:nvGrpSpPr>
        <p:grpSpPr bwMode="auto">
          <a:xfrm flipH="1">
            <a:off x="428625" y="3878263"/>
            <a:ext cx="3106738" cy="2979737"/>
            <a:chOff x="4810981" y="3256860"/>
            <a:chExt cx="3610677" cy="3463597"/>
          </a:xfrm>
        </p:grpSpPr>
        <p:pic>
          <p:nvPicPr>
            <p:cNvPr id="7173" name="Рисунок 7" descr="butterflies-bflies_040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Рисунок 8" descr="butterflies-bflies_040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Рисунок 9" descr="butterflies-bflies_040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836613"/>
            <a:ext cx="84359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3600" dirty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itchFamily="18" charset="0"/>
              </a:rPr>
              <a:t>Что же такое симметрия?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8964612" cy="40655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9933FF"/>
                </a:solidFill>
                <a:latin typeface="Times New Roman" pitchFamily="18" charset="0"/>
              </a:rPr>
              <a:t>     </a:t>
            </a:r>
            <a:r>
              <a:rPr lang="ru-RU" sz="6000" b="1" i="1" smtClean="0">
                <a:solidFill>
                  <a:srgbClr val="0000FF"/>
                </a:solidFill>
                <a:latin typeface="Times New Roman" pitchFamily="18" charset="0"/>
              </a:rPr>
              <a:t>«Симметрия» </a:t>
            </a:r>
            <a:r>
              <a:rPr lang="ru-RU" sz="6000" smtClean="0">
                <a:solidFill>
                  <a:srgbClr val="0000FF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слово греческого происхождения. 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Означает соразмерность, наличие        определённого порядка, закономерности в расположении частей.</a:t>
            </a:r>
          </a:p>
        </p:txBody>
      </p:sp>
      <p:grpSp>
        <p:nvGrpSpPr>
          <p:cNvPr id="8196" name="Группа 5"/>
          <p:cNvGrpSpPr>
            <a:grpSpLocks/>
          </p:cNvGrpSpPr>
          <p:nvPr/>
        </p:nvGrpSpPr>
        <p:grpSpPr bwMode="auto">
          <a:xfrm>
            <a:off x="179388" y="260350"/>
            <a:ext cx="2449512" cy="2349500"/>
            <a:chOff x="4810981" y="3256860"/>
            <a:chExt cx="3610677" cy="3463597"/>
          </a:xfrm>
        </p:grpSpPr>
        <p:pic>
          <p:nvPicPr>
            <p:cNvPr id="8197" name="Рисунок 6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Рисунок 7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Рисунок 8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7"/>
          <p:cNvGrpSpPr>
            <a:grpSpLocks/>
          </p:cNvGrpSpPr>
          <p:nvPr/>
        </p:nvGrpSpPr>
        <p:grpSpPr bwMode="auto">
          <a:xfrm>
            <a:off x="5580063" y="3716338"/>
            <a:ext cx="3106737" cy="2981325"/>
            <a:chOff x="4810981" y="3256860"/>
            <a:chExt cx="3610677" cy="3463597"/>
          </a:xfrm>
        </p:grpSpPr>
        <p:pic>
          <p:nvPicPr>
            <p:cNvPr id="9225" name="Рисунок 18" descr="butterflies-bflies_0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953450">
              <a:off x="6605908" y="3508377"/>
              <a:ext cx="2067268" cy="156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Рисунок 19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66381">
              <a:off x="5593568" y="4797919"/>
              <a:ext cx="1452700" cy="10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Рисунок 20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265287">
              <a:off x="4678986" y="5767561"/>
              <a:ext cx="1084891" cy="8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20713"/>
            <a:ext cx="6381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620713"/>
            <a:ext cx="64087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620713"/>
            <a:ext cx="64341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1052513"/>
            <a:ext cx="64928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908050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1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              Симметрия в природе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rgbClr val="0000FF"/>
                </a:solidFill>
              </a:rPr>
              <a:t>       </a:t>
            </a:r>
            <a:r>
              <a:rPr lang="ru-RU" sz="4800" smtClean="0">
                <a:solidFill>
                  <a:srgbClr val="0000FF"/>
                </a:solidFill>
              </a:rPr>
              <a:t>Всё живое в природе обладает свойством симметрии.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800" smtClean="0">
                <a:solidFill>
                  <a:srgbClr val="0000FF"/>
                </a:solidFill>
              </a:rPr>
              <a:t>       Симметрию можно увидеть среди цветов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800" smtClean="0">
                <a:solidFill>
                  <a:srgbClr val="0000FF"/>
                </a:solidFill>
              </a:rPr>
              <a:t>     и на листьях деревьев.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800" smtClean="0">
                <a:solidFill>
                  <a:srgbClr val="0000FF"/>
                </a:solidFill>
              </a:rPr>
              <a:t>       Симметричны формы бабочки, жука.</a:t>
            </a:r>
          </a:p>
        </p:txBody>
      </p:sp>
      <p:pic>
        <p:nvPicPr>
          <p:cNvPr id="7172" name="Picture 4" descr="i?id=22380373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581525"/>
            <a:ext cx="2374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?id=36570234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08500"/>
            <a:ext cx="23764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i?id=45191535&amp;tov=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2636838"/>
            <a:ext cx="3527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i?id=15871788&amp;tov=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836613"/>
            <a:ext cx="2376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i?id=17896895&amp;tov=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981075"/>
            <a:ext cx="22399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1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К</a:t>
            </a:r>
            <a:r>
              <a:rPr lang="ru-RU" sz="4000" dirty="0" smtClean="0">
                <a:solidFill>
                  <a:srgbClr val="FF0000"/>
                </a:solidFill>
              </a:rPr>
              <a:t>аждая </a:t>
            </a:r>
            <a:r>
              <a:rPr lang="ru-RU" sz="4000" dirty="0">
                <a:solidFill>
                  <a:srgbClr val="FF0000"/>
                </a:solidFill>
              </a:rPr>
              <a:t>снежинка имеет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форму шестиугольника.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</a:rPr>
              <a:t>                              </a:t>
            </a:r>
            <a:endParaRPr lang="ru-RU" sz="1800" smtClean="0">
              <a:solidFill>
                <a:srgbClr val="0000FF"/>
              </a:solidFill>
            </a:endParaRPr>
          </a:p>
        </p:txBody>
      </p:sp>
      <p:pic>
        <p:nvPicPr>
          <p:cNvPr id="9220" name="Picture 4" descr="f_1196939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37449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0" y="2276475"/>
            <a:ext cx="35988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FF"/>
                </a:solidFill>
              </a:rPr>
              <a:t>Каждая снежинка</a:t>
            </a:r>
            <a:r>
              <a:rPr lang="ru-RU" sz="2800">
                <a:solidFill>
                  <a:srgbClr val="0000FF"/>
                </a:solidFill>
              </a:rPr>
              <a:t> – </a:t>
            </a:r>
            <a:r>
              <a:rPr lang="ru-RU" sz="2400">
                <a:solidFill>
                  <a:srgbClr val="0000FF"/>
                </a:solidFill>
              </a:rPr>
              <a:t>                         маленький  кристаллик замерзшей воды. </a:t>
            </a:r>
          </a:p>
          <a:p>
            <a:pPr algn="ctr"/>
            <a:r>
              <a:rPr lang="ru-RU" sz="2400">
                <a:solidFill>
                  <a:srgbClr val="0000FF"/>
                </a:solidFill>
              </a:rPr>
              <a:t>Симметрия снежинок свидетельствует о том, что скорость присоединения молекул и роста ветвей в пределах одной снежинки должны быть всюду одинаковы.</a:t>
            </a:r>
          </a:p>
        </p:txBody>
      </p:sp>
      <p:grpSp>
        <p:nvGrpSpPr>
          <p:cNvPr id="11270" name="Группа 11"/>
          <p:cNvGrpSpPr>
            <a:grpSpLocks/>
          </p:cNvGrpSpPr>
          <p:nvPr/>
        </p:nvGrpSpPr>
        <p:grpSpPr bwMode="auto">
          <a:xfrm>
            <a:off x="134938" y="223838"/>
            <a:ext cx="8802687" cy="6515100"/>
            <a:chOff x="135490" y="223623"/>
            <a:chExt cx="8802892" cy="6516035"/>
          </a:xfrm>
        </p:grpSpPr>
        <p:pic>
          <p:nvPicPr>
            <p:cNvPr id="11271" name="Рисунок 8" descr="butterflies-bflies_0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953450">
              <a:off x="7164244" y="440028"/>
              <a:ext cx="1778674" cy="1345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Рисунок 9" descr="butterflies-bflies_0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82526">
              <a:off x="135490" y="310437"/>
              <a:ext cx="1249901" cy="9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Рисунок 10" descr="butterflies-bflies_04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265287">
              <a:off x="8118511" y="5919788"/>
              <a:ext cx="933439" cy="7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584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Симметрия вокруг нас</vt:lpstr>
      <vt:lpstr>Гипотеза:  Во всём есть симметрия! </vt:lpstr>
      <vt:lpstr>Цель: поиск закономерностей  симметрии в природе</vt:lpstr>
      <vt:lpstr>  «…Быть прекрасным - значит, быть симметричным и соразмерным»                                                          Платон</vt:lpstr>
      <vt:lpstr>Содержание:</vt:lpstr>
      <vt:lpstr> Что же такое симметрия?</vt:lpstr>
      <vt:lpstr>Слайд 7</vt:lpstr>
      <vt:lpstr>              Симметрия в природе</vt:lpstr>
      <vt:lpstr> Каждая снежинка имеет  форму шестиугольника.</vt:lpstr>
      <vt:lpstr>Зачем используют  симметрию в технике?</vt:lpstr>
      <vt:lpstr>Симметрия в архитектуре</vt:lpstr>
      <vt:lpstr>Симметрия в литературе</vt:lpstr>
      <vt:lpstr>Что хотел показать Андрей Рублёв  в иконе «Троица»?</vt:lpstr>
      <vt:lpstr>Почему природа  создаёт симметрию?</vt:lpstr>
      <vt:lpstr>Зачем человеку надо  знать о симметрии?</vt:lpstr>
      <vt:lpstr>Во всём ли проявляется  симметрия?</vt:lpstr>
      <vt:lpstr>ВЫВОД: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83</cp:revision>
  <dcterms:created xsi:type="dcterms:W3CDTF">2008-02-10T13:15:38Z</dcterms:created>
  <dcterms:modified xsi:type="dcterms:W3CDTF">2013-04-21T19:59:18Z</dcterms:modified>
</cp:coreProperties>
</file>