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57" r:id="rId4"/>
    <p:sldId id="259" r:id="rId5"/>
    <p:sldId id="258" r:id="rId6"/>
    <p:sldId id="256" r:id="rId7"/>
    <p:sldId id="266" r:id="rId8"/>
    <p:sldId id="260" r:id="rId9"/>
    <p:sldId id="261" r:id="rId10"/>
    <p:sldId id="262" r:id="rId11"/>
    <p:sldId id="263" r:id="rId12"/>
    <p:sldId id="269" r:id="rId13"/>
    <p:sldId id="268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80" r:id="rId23"/>
    <p:sldId id="278" r:id="rId24"/>
    <p:sldId id="279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506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9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11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1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3.wmf"/><Relationship Id="rId1" Type="http://schemas.openxmlformats.org/officeDocument/2006/relationships/image" Target="../media/image11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3.wmf"/><Relationship Id="rId1" Type="http://schemas.openxmlformats.org/officeDocument/2006/relationships/image" Target="../media/image16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6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3.wmf"/><Relationship Id="rId1" Type="http://schemas.openxmlformats.org/officeDocument/2006/relationships/image" Target="../media/image16.wmf"/><Relationship Id="rId6" Type="http://schemas.openxmlformats.org/officeDocument/2006/relationships/image" Target="../media/image17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8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9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73184-891D-4D90-A66A-193EF3CE74BC}" type="datetimeFigureOut">
              <a:rPr lang="ru-RU" smtClean="0"/>
              <a:pPr/>
              <a:t>28.04.2013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F0983-3738-40BF-9DFA-BB49992BAE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73184-891D-4D90-A66A-193EF3CE74BC}" type="datetimeFigureOut">
              <a:rPr lang="ru-RU" smtClean="0"/>
              <a:pPr/>
              <a:t>28.04.2013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F0983-3738-40BF-9DFA-BB49992BAE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73184-891D-4D90-A66A-193EF3CE74BC}" type="datetimeFigureOut">
              <a:rPr lang="ru-RU" smtClean="0"/>
              <a:pPr/>
              <a:t>28.04.2013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F0983-3738-40BF-9DFA-BB49992BAE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73184-891D-4D90-A66A-193EF3CE74BC}" type="datetimeFigureOut">
              <a:rPr lang="ru-RU" smtClean="0"/>
              <a:pPr/>
              <a:t>28.04.2013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F0983-3738-40BF-9DFA-BB49992BAE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73184-891D-4D90-A66A-193EF3CE74BC}" type="datetimeFigureOut">
              <a:rPr lang="ru-RU" smtClean="0"/>
              <a:pPr/>
              <a:t>28.04.2013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F0983-3738-40BF-9DFA-BB49992BAE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73184-891D-4D90-A66A-193EF3CE74BC}" type="datetimeFigureOut">
              <a:rPr lang="ru-RU" smtClean="0"/>
              <a:pPr/>
              <a:t>28.04.2013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F0983-3738-40BF-9DFA-BB49992BAE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73184-891D-4D90-A66A-193EF3CE74BC}" type="datetimeFigureOut">
              <a:rPr lang="ru-RU" smtClean="0"/>
              <a:pPr/>
              <a:t>28.04.2013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F0983-3738-40BF-9DFA-BB49992BAE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73184-891D-4D90-A66A-193EF3CE74BC}" type="datetimeFigureOut">
              <a:rPr lang="ru-RU" smtClean="0"/>
              <a:pPr/>
              <a:t>28.04.2013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F0983-3738-40BF-9DFA-BB49992BAE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73184-891D-4D90-A66A-193EF3CE74BC}" type="datetimeFigureOut">
              <a:rPr lang="ru-RU" smtClean="0"/>
              <a:pPr/>
              <a:t>28.04.2013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F0983-3738-40BF-9DFA-BB49992BAE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73184-891D-4D90-A66A-193EF3CE74BC}" type="datetimeFigureOut">
              <a:rPr lang="ru-RU" smtClean="0"/>
              <a:pPr/>
              <a:t>28.04.2013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F0983-3738-40BF-9DFA-BB49992BAE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73184-891D-4D90-A66A-193EF3CE74BC}" type="datetimeFigureOut">
              <a:rPr lang="ru-RU" smtClean="0"/>
              <a:pPr/>
              <a:t>28.04.2013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F0983-3738-40BF-9DFA-BB49992BAE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773184-891D-4D90-A66A-193EF3CE74BC}" type="datetimeFigureOut">
              <a:rPr lang="ru-RU" smtClean="0"/>
              <a:pPr/>
              <a:t>28.04.2013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2F0983-3738-40BF-9DFA-BB49992BAE4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4.bin"/><Relationship Id="rId5" Type="http://schemas.openxmlformats.org/officeDocument/2006/relationships/oleObject" Target="../embeddings/oleObject23.bin"/><Relationship Id="rId4" Type="http://schemas.openxmlformats.org/officeDocument/2006/relationships/slide" Target="slide5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oleObject" Target="../embeddings/oleObject25.bin"/><Relationship Id="rId7" Type="http://schemas.openxmlformats.org/officeDocument/2006/relationships/slide" Target="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7.bin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6.bin"/><Relationship Id="rId10" Type="http://schemas.openxmlformats.org/officeDocument/2006/relationships/oleObject" Target="../embeddings/oleObject29.bin"/><Relationship Id="rId4" Type="http://schemas.openxmlformats.org/officeDocument/2006/relationships/slide" Target="slide3.xml"/><Relationship Id="rId9" Type="http://schemas.openxmlformats.org/officeDocument/2006/relationships/slide" Target="slid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5" Type="http://schemas.openxmlformats.org/officeDocument/2006/relationships/oleObject" Target="../embeddings/oleObject33.bin"/><Relationship Id="rId4" Type="http://schemas.openxmlformats.org/officeDocument/2006/relationships/slide" Target="slide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5" Type="http://schemas.openxmlformats.org/officeDocument/2006/relationships/oleObject" Target="../embeddings/oleObject35.bin"/><Relationship Id="rId4" Type="http://schemas.openxmlformats.org/officeDocument/2006/relationships/slide" Target="slide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38.bin"/><Relationship Id="rId5" Type="http://schemas.openxmlformats.org/officeDocument/2006/relationships/oleObject" Target="../embeddings/oleObject37.bin"/><Relationship Id="rId4" Type="http://schemas.openxmlformats.org/officeDocument/2006/relationships/slide" Target="slide5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3" Type="http://schemas.openxmlformats.org/officeDocument/2006/relationships/oleObject" Target="../embeddings/oleObject39.bin"/><Relationship Id="rId7" Type="http://schemas.openxmlformats.org/officeDocument/2006/relationships/slide" Target="slide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slide" Target="slide4.xml"/><Relationship Id="rId5" Type="http://schemas.openxmlformats.org/officeDocument/2006/relationships/oleObject" Target="../embeddings/oleObject40.bin"/><Relationship Id="rId10" Type="http://schemas.openxmlformats.org/officeDocument/2006/relationships/oleObject" Target="../embeddings/oleObject43.bin"/><Relationship Id="rId4" Type="http://schemas.openxmlformats.org/officeDocument/2006/relationships/slide" Target="slide3.xml"/><Relationship Id="rId9" Type="http://schemas.openxmlformats.org/officeDocument/2006/relationships/oleObject" Target="../embeddings/oleObject42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47.bin"/><Relationship Id="rId5" Type="http://schemas.openxmlformats.org/officeDocument/2006/relationships/oleObject" Target="../embeddings/oleObject46.bin"/><Relationship Id="rId4" Type="http://schemas.openxmlformats.org/officeDocument/2006/relationships/slide" Target="slide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5" Type="http://schemas.openxmlformats.org/officeDocument/2006/relationships/oleObject" Target="../embeddings/oleObject49.bin"/><Relationship Id="rId4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52.bin"/><Relationship Id="rId5" Type="http://schemas.openxmlformats.org/officeDocument/2006/relationships/oleObject" Target="../embeddings/oleObject51.bin"/><Relationship Id="rId4" Type="http://schemas.openxmlformats.org/officeDocument/2006/relationships/slide" Target="slide5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5.bin"/><Relationship Id="rId3" Type="http://schemas.openxmlformats.org/officeDocument/2006/relationships/oleObject" Target="../embeddings/oleObject53.bin"/><Relationship Id="rId7" Type="http://schemas.openxmlformats.org/officeDocument/2006/relationships/slide" Target="slide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0.vml"/><Relationship Id="rId6" Type="http://schemas.openxmlformats.org/officeDocument/2006/relationships/slide" Target="slide4.xml"/><Relationship Id="rId11" Type="http://schemas.openxmlformats.org/officeDocument/2006/relationships/oleObject" Target="../embeddings/oleObject58.bin"/><Relationship Id="rId5" Type="http://schemas.openxmlformats.org/officeDocument/2006/relationships/oleObject" Target="../embeddings/oleObject54.bin"/><Relationship Id="rId10" Type="http://schemas.openxmlformats.org/officeDocument/2006/relationships/oleObject" Target="../embeddings/oleObject57.bin"/><Relationship Id="rId4" Type="http://schemas.openxmlformats.org/officeDocument/2006/relationships/slide" Target="slide3.xml"/><Relationship Id="rId9" Type="http://schemas.openxmlformats.org/officeDocument/2006/relationships/oleObject" Target="../embeddings/oleObject56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oleObject" Target="../embeddings/oleObject10.bin"/><Relationship Id="rId7" Type="http://schemas.openxmlformats.org/officeDocument/2006/relationships/slide" Target="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2.bin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1.bin"/><Relationship Id="rId10" Type="http://schemas.openxmlformats.org/officeDocument/2006/relationships/oleObject" Target="../embeddings/oleObject14.bin"/><Relationship Id="rId4" Type="http://schemas.openxmlformats.org/officeDocument/2006/relationships/slide" Target="slide3.xml"/><Relationship Id="rId9" Type="http://schemas.openxmlformats.org/officeDocument/2006/relationships/slide" Target="sl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9.bin"/><Relationship Id="rId5" Type="http://schemas.openxmlformats.org/officeDocument/2006/relationships/oleObject" Target="../embeddings/oleObject18.bin"/><Relationship Id="rId4" Type="http://schemas.openxmlformats.org/officeDocument/2006/relationships/slide" Target="slid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5" Type="http://schemas.openxmlformats.org/officeDocument/2006/relationships/oleObject" Target="../embeddings/oleObject21.bin"/><Relationship Id="rId4" Type="http://schemas.openxmlformats.org/officeDocument/2006/relationships/slide" Target="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533400" y="1371600"/>
            <a:ext cx="7851648" cy="1828800"/>
          </a:xfrm>
          <a:prstGeom prst="rect">
            <a:avLst/>
          </a:prstGeo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spc="50" normalizeH="0" baseline="0" noProof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Блок-схема для решения квадратных </a:t>
            </a:r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rPr>
              <a:t>неравенств</a:t>
            </a:r>
            <a:endParaRPr kumimoji="0" lang="ru-RU" sz="4400" b="1" i="0" u="none" strike="noStrike" kern="1200" spc="50" normalizeH="0" baseline="0" noProof="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Подзаголовок 2"/>
          <p:cNvSpPr txBox="1">
            <a:spLocks/>
          </p:cNvSpPr>
          <p:nvPr/>
        </p:nvSpPr>
        <p:spPr>
          <a:xfrm>
            <a:off x="533400" y="3228975"/>
            <a:ext cx="7854950" cy="17526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400" i="0" u="none" strike="noStrike" kern="1200" normalizeH="0" baseline="0" noProof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Данная презентация содержит блок-схему</a:t>
            </a:r>
            <a:r>
              <a:rPr kumimoji="0" lang="ru-RU" sz="2400" i="0" u="none" strike="noStrike" kern="1200" normalizeH="0" noProof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400" i="0" u="none" strike="noStrike" kern="1200" normalizeH="0" baseline="0" noProof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для  решения квадратных  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неравенств</a:t>
            </a:r>
            <a:r>
              <a:rPr kumimoji="0" lang="ru-RU" sz="2400" i="0" u="none" strike="noStrike" kern="1200" normalizeH="0" baseline="0" noProof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и тренажер для проверки  усвоенного материала.</a:t>
            </a:r>
          </a:p>
        </p:txBody>
      </p:sp>
      <p:sp>
        <p:nvSpPr>
          <p:cNvPr id="4" name="TextBox 4"/>
          <p:cNvSpPr txBox="1">
            <a:spLocks noChangeArrowheads="1"/>
          </p:cNvSpPr>
          <p:nvPr/>
        </p:nvSpPr>
        <p:spPr bwMode="auto">
          <a:xfrm>
            <a:off x="5643570" y="4429132"/>
            <a:ext cx="2843212" cy="193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i="1" dirty="0"/>
              <a:t>Выполнила: Иванова Ольга </a:t>
            </a:r>
            <a:r>
              <a:rPr lang="ru-RU" sz="2000" i="1" dirty="0" err="1"/>
              <a:t>Панкратьевна</a:t>
            </a:r>
            <a:endParaRPr lang="ru-RU" sz="2000" i="1" dirty="0"/>
          </a:p>
          <a:p>
            <a:r>
              <a:rPr lang="ru-RU" sz="2000" i="1" dirty="0" smtClean="0"/>
              <a:t>№101-857-352</a:t>
            </a:r>
          </a:p>
          <a:p>
            <a:r>
              <a:rPr lang="ru-RU" sz="2000" i="1" dirty="0" smtClean="0"/>
              <a:t>РС(Я</a:t>
            </a:r>
            <a:r>
              <a:rPr lang="ru-RU" sz="2000" i="1" dirty="0"/>
              <a:t>) </a:t>
            </a:r>
            <a:r>
              <a:rPr lang="ru-RU" sz="2000" i="1" dirty="0" err="1"/>
              <a:t>Олекминской</a:t>
            </a:r>
            <a:r>
              <a:rPr lang="ru-RU" sz="2000" i="1" dirty="0"/>
              <a:t> район, с. </a:t>
            </a:r>
            <a:r>
              <a:rPr lang="ru-RU" sz="2000" i="1" dirty="0" err="1"/>
              <a:t>Абага</a:t>
            </a:r>
            <a:endParaRPr lang="ru-RU" sz="2000" i="1" dirty="0"/>
          </a:p>
          <a:p>
            <a:r>
              <a:rPr lang="ru-RU" sz="2000" i="1" dirty="0"/>
              <a:t>678108</a:t>
            </a:r>
          </a:p>
        </p:txBody>
      </p:sp>
      <p:pic>
        <p:nvPicPr>
          <p:cNvPr id="35856" name="Picture 16" descr="C:\Program Files\Microsoft Office\MEDIA\OFFICE12\Bullets\BD14580_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214314" y="683060"/>
            <a:ext cx="174172" cy="174172"/>
          </a:xfrm>
          <a:prstGeom prst="rect">
            <a:avLst/>
          </a:prstGeom>
          <a:noFill/>
        </p:spPr>
      </p:pic>
      <p:pic>
        <p:nvPicPr>
          <p:cNvPr id="22" name="Picture 16" descr="C:\Program Files\Microsoft Office\MEDIA\OFFICE12\Bullets\BD14580_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571472" y="683060"/>
            <a:ext cx="174172" cy="174172"/>
          </a:xfrm>
          <a:prstGeom prst="rect">
            <a:avLst/>
          </a:prstGeom>
          <a:noFill/>
        </p:spPr>
      </p:pic>
      <p:pic>
        <p:nvPicPr>
          <p:cNvPr id="23" name="Picture 16" descr="C:\Program Files\Microsoft Office\MEDIA\OFFICE12\Bullets\BD14580_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928662" y="683060"/>
            <a:ext cx="174172" cy="174172"/>
          </a:xfrm>
          <a:prstGeom prst="rect">
            <a:avLst/>
          </a:prstGeom>
          <a:noFill/>
        </p:spPr>
      </p:pic>
      <p:pic>
        <p:nvPicPr>
          <p:cNvPr id="24" name="Picture 16" descr="C:\Program Files\Microsoft Office\MEDIA\OFFICE12\Bullets\BD14580_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1285820" y="683060"/>
            <a:ext cx="174172" cy="174172"/>
          </a:xfrm>
          <a:prstGeom prst="rect">
            <a:avLst/>
          </a:prstGeom>
          <a:noFill/>
        </p:spPr>
      </p:pic>
      <p:pic>
        <p:nvPicPr>
          <p:cNvPr id="25" name="Picture 16" descr="C:\Program Files\Microsoft Office\MEDIA\OFFICE12\Bullets\BD14580_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1643042" y="683060"/>
            <a:ext cx="174172" cy="174172"/>
          </a:xfrm>
          <a:prstGeom prst="rect">
            <a:avLst/>
          </a:prstGeom>
          <a:noFill/>
        </p:spPr>
      </p:pic>
      <p:pic>
        <p:nvPicPr>
          <p:cNvPr id="26" name="Picture 16" descr="C:\Program Files\Microsoft Office\MEDIA\OFFICE12\Bullets\BD14580_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2000200" y="683060"/>
            <a:ext cx="174172" cy="174172"/>
          </a:xfrm>
          <a:prstGeom prst="rect">
            <a:avLst/>
          </a:prstGeom>
          <a:noFill/>
        </p:spPr>
      </p:pic>
      <p:pic>
        <p:nvPicPr>
          <p:cNvPr id="27" name="Picture 16" descr="C:\Program Files\Microsoft Office\MEDIA\OFFICE12\Bullets\BD14580_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2357390" y="683060"/>
            <a:ext cx="174172" cy="174172"/>
          </a:xfrm>
          <a:prstGeom prst="rect">
            <a:avLst/>
          </a:prstGeom>
          <a:noFill/>
        </p:spPr>
      </p:pic>
      <p:pic>
        <p:nvPicPr>
          <p:cNvPr id="28" name="Picture 16" descr="C:\Program Files\Microsoft Office\MEDIA\OFFICE12\Bullets\BD14580_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2714548" y="683060"/>
            <a:ext cx="174172" cy="174172"/>
          </a:xfrm>
          <a:prstGeom prst="rect">
            <a:avLst/>
          </a:prstGeom>
          <a:noFill/>
        </p:spPr>
      </p:pic>
      <p:pic>
        <p:nvPicPr>
          <p:cNvPr id="29" name="Picture 16" descr="C:\Program Files\Microsoft Office\MEDIA\OFFICE12\Bullets\BD14580_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3071834" y="683060"/>
            <a:ext cx="174172" cy="174172"/>
          </a:xfrm>
          <a:prstGeom prst="rect">
            <a:avLst/>
          </a:prstGeom>
          <a:noFill/>
        </p:spPr>
      </p:pic>
      <p:pic>
        <p:nvPicPr>
          <p:cNvPr id="30" name="Picture 16" descr="C:\Program Files\Microsoft Office\MEDIA\OFFICE12\Bullets\BD14580_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3428992" y="683060"/>
            <a:ext cx="174172" cy="174172"/>
          </a:xfrm>
          <a:prstGeom prst="rect">
            <a:avLst/>
          </a:prstGeom>
          <a:noFill/>
        </p:spPr>
      </p:pic>
      <p:pic>
        <p:nvPicPr>
          <p:cNvPr id="31" name="Picture 16" descr="C:\Program Files\Microsoft Office\MEDIA\OFFICE12\Bullets\BD14580_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3786182" y="683060"/>
            <a:ext cx="174172" cy="174172"/>
          </a:xfrm>
          <a:prstGeom prst="rect">
            <a:avLst/>
          </a:prstGeom>
          <a:noFill/>
        </p:spPr>
      </p:pic>
      <p:pic>
        <p:nvPicPr>
          <p:cNvPr id="32" name="Picture 16" descr="C:\Program Files\Microsoft Office\MEDIA\OFFICE12\Bullets\BD14580_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4143340" y="683060"/>
            <a:ext cx="174172" cy="174172"/>
          </a:xfrm>
          <a:prstGeom prst="rect">
            <a:avLst/>
          </a:prstGeom>
          <a:noFill/>
        </p:spPr>
      </p:pic>
      <p:pic>
        <p:nvPicPr>
          <p:cNvPr id="33" name="Picture 16" descr="C:\Program Files\Microsoft Office\MEDIA\OFFICE12\Bullets\BD14580_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4500562" y="683060"/>
            <a:ext cx="174172" cy="174172"/>
          </a:xfrm>
          <a:prstGeom prst="rect">
            <a:avLst/>
          </a:prstGeom>
          <a:noFill/>
        </p:spPr>
      </p:pic>
      <p:pic>
        <p:nvPicPr>
          <p:cNvPr id="34" name="Picture 16" descr="C:\Program Files\Microsoft Office\MEDIA\OFFICE12\Bullets\BD14580_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4857720" y="683060"/>
            <a:ext cx="174172" cy="174172"/>
          </a:xfrm>
          <a:prstGeom prst="rect">
            <a:avLst/>
          </a:prstGeom>
          <a:noFill/>
        </p:spPr>
      </p:pic>
      <p:pic>
        <p:nvPicPr>
          <p:cNvPr id="35" name="Picture 16" descr="C:\Program Files\Microsoft Office\MEDIA\OFFICE12\Bullets\BD14580_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5214910" y="683060"/>
            <a:ext cx="174172" cy="174172"/>
          </a:xfrm>
          <a:prstGeom prst="rect">
            <a:avLst/>
          </a:prstGeom>
          <a:noFill/>
        </p:spPr>
      </p:pic>
      <p:pic>
        <p:nvPicPr>
          <p:cNvPr id="36" name="Picture 16" descr="C:\Program Files\Microsoft Office\MEDIA\OFFICE12\Bullets\BD14580_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5572068" y="683060"/>
            <a:ext cx="174172" cy="174172"/>
          </a:xfrm>
          <a:prstGeom prst="rect">
            <a:avLst/>
          </a:prstGeom>
          <a:noFill/>
        </p:spPr>
      </p:pic>
      <p:pic>
        <p:nvPicPr>
          <p:cNvPr id="37" name="Picture 16" descr="C:\Program Files\Microsoft Office\MEDIA\OFFICE12\Bullets\BD14580_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5929418" y="683060"/>
            <a:ext cx="174172" cy="174172"/>
          </a:xfrm>
          <a:prstGeom prst="rect">
            <a:avLst/>
          </a:prstGeom>
          <a:noFill/>
        </p:spPr>
      </p:pic>
      <p:pic>
        <p:nvPicPr>
          <p:cNvPr id="38" name="Picture 16" descr="C:\Program Files\Microsoft Office\MEDIA\OFFICE12\Bullets\BD14580_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6286576" y="683060"/>
            <a:ext cx="174172" cy="174172"/>
          </a:xfrm>
          <a:prstGeom prst="rect">
            <a:avLst/>
          </a:prstGeom>
          <a:noFill/>
        </p:spPr>
      </p:pic>
      <p:pic>
        <p:nvPicPr>
          <p:cNvPr id="39" name="Picture 16" descr="C:\Program Files\Microsoft Office\MEDIA\OFFICE12\Bullets\BD14580_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6643766" y="683060"/>
            <a:ext cx="174172" cy="174172"/>
          </a:xfrm>
          <a:prstGeom prst="rect">
            <a:avLst/>
          </a:prstGeom>
          <a:noFill/>
        </p:spPr>
      </p:pic>
      <p:pic>
        <p:nvPicPr>
          <p:cNvPr id="40" name="Picture 16" descr="C:\Program Files\Microsoft Office\MEDIA\OFFICE12\Bullets\BD14580_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7000924" y="683060"/>
            <a:ext cx="174172" cy="174172"/>
          </a:xfrm>
          <a:prstGeom prst="rect">
            <a:avLst/>
          </a:prstGeom>
          <a:noFill/>
        </p:spPr>
      </p:pic>
      <p:pic>
        <p:nvPicPr>
          <p:cNvPr id="41" name="Picture 16" descr="C:\Program Files\Microsoft Office\MEDIA\OFFICE12\Bullets\BD14580_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7358146" y="683060"/>
            <a:ext cx="174172" cy="174172"/>
          </a:xfrm>
          <a:prstGeom prst="rect">
            <a:avLst/>
          </a:prstGeom>
          <a:noFill/>
        </p:spPr>
      </p:pic>
      <p:pic>
        <p:nvPicPr>
          <p:cNvPr id="42" name="Picture 16" descr="C:\Program Files\Microsoft Office\MEDIA\OFFICE12\Bullets\BD14580_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7715304" y="683060"/>
            <a:ext cx="174172" cy="174172"/>
          </a:xfrm>
          <a:prstGeom prst="rect">
            <a:avLst/>
          </a:prstGeom>
          <a:noFill/>
        </p:spPr>
      </p:pic>
      <p:pic>
        <p:nvPicPr>
          <p:cNvPr id="43" name="Picture 16" descr="C:\Program Files\Microsoft Office\MEDIA\OFFICE12\Bullets\BD14580_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8072494" y="683060"/>
            <a:ext cx="174172" cy="174172"/>
          </a:xfrm>
          <a:prstGeom prst="rect">
            <a:avLst/>
          </a:prstGeom>
          <a:noFill/>
        </p:spPr>
      </p:pic>
      <p:pic>
        <p:nvPicPr>
          <p:cNvPr id="44" name="Picture 16" descr="C:\Program Files\Microsoft Office\MEDIA\OFFICE12\Bullets\BD14580_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8429652" y="683060"/>
            <a:ext cx="174172" cy="174172"/>
          </a:xfrm>
          <a:prstGeom prst="rect">
            <a:avLst/>
          </a:prstGeom>
          <a:noFill/>
        </p:spPr>
      </p:pic>
      <p:pic>
        <p:nvPicPr>
          <p:cNvPr id="45" name="Picture 16" descr="C:\Program Files\Microsoft Office\MEDIA\OFFICE12\Bullets\BD14580_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8786842" y="683060"/>
            <a:ext cx="174172" cy="1741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3143240" y="571480"/>
          <a:ext cx="2571769" cy="541425"/>
        </p:xfrm>
        <a:graphic>
          <a:graphicData uri="http://schemas.openxmlformats.org/presentationml/2006/ole">
            <p:oleObj spid="_x0000_s7170" name="Формула" r:id="rId3" imgW="965160" imgH="203040" progId="Equation.3">
              <p:embed/>
            </p:oleObj>
          </a:graphicData>
        </a:graphic>
      </p:graphicFrame>
      <p:sp>
        <p:nvSpPr>
          <p:cNvPr id="147" name="Блок-схема: решение 146">
            <a:hlinkClick r:id="rId4" action="ppaction://hlinksldjump"/>
          </p:cNvPr>
          <p:cNvSpPr/>
          <p:nvPr/>
        </p:nvSpPr>
        <p:spPr>
          <a:xfrm>
            <a:off x="6786546" y="1571612"/>
            <a:ext cx="1428760" cy="714380"/>
          </a:xfrm>
          <a:prstGeom prst="flowChartDecision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D&gt;0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48" name="TextBox 147"/>
          <p:cNvSpPr txBox="1"/>
          <p:nvPr/>
        </p:nvSpPr>
        <p:spPr>
          <a:xfrm>
            <a:off x="6215042" y="2500306"/>
            <a:ext cx="928694" cy="461665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  <a:r>
              <a:rPr lang="en-US" sz="2400" dirty="0" smtClean="0"/>
              <a:t>&lt;0</a:t>
            </a:r>
            <a:endParaRPr lang="ru-RU" sz="2400" dirty="0"/>
          </a:p>
        </p:txBody>
      </p:sp>
      <p:sp>
        <p:nvSpPr>
          <p:cNvPr id="149" name="TextBox 148"/>
          <p:cNvSpPr txBox="1"/>
          <p:nvPr/>
        </p:nvSpPr>
        <p:spPr>
          <a:xfrm>
            <a:off x="7858116" y="2500306"/>
            <a:ext cx="928694" cy="46166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  <a:r>
              <a:rPr lang="en-US" sz="2400" dirty="0" smtClean="0"/>
              <a:t>&gt;0</a:t>
            </a:r>
            <a:endParaRPr lang="ru-RU" sz="2400" dirty="0"/>
          </a:p>
        </p:txBody>
      </p:sp>
      <p:grpSp>
        <p:nvGrpSpPr>
          <p:cNvPr id="2" name="Группа 149"/>
          <p:cNvGrpSpPr/>
          <p:nvPr/>
        </p:nvGrpSpPr>
        <p:grpSpPr>
          <a:xfrm>
            <a:off x="6143604" y="3286124"/>
            <a:ext cx="1500198" cy="2000264"/>
            <a:chOff x="142844" y="3214686"/>
            <a:chExt cx="1500198" cy="2000264"/>
          </a:xfrm>
        </p:grpSpPr>
        <p:sp>
          <p:nvSpPr>
            <p:cNvPr id="151" name="Прямоугольник 150"/>
            <p:cNvSpPr/>
            <p:nvPr/>
          </p:nvSpPr>
          <p:spPr>
            <a:xfrm>
              <a:off x="142844" y="3214686"/>
              <a:ext cx="1285884" cy="1500198"/>
            </a:xfrm>
            <a:prstGeom prst="rect">
              <a:avLst/>
            </a:prstGeom>
            <a:gradFill>
              <a:gsLst>
                <a:gs pos="0">
                  <a:srgbClr val="FBEAC7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5400000" scaled="0"/>
            </a:gra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00" dirty="0">
                <a:solidFill>
                  <a:schemeClr val="tx1"/>
                </a:solidFill>
              </a:endParaRPr>
            </a:p>
          </p:txBody>
        </p:sp>
        <p:sp>
          <p:nvSpPr>
            <p:cNvPr id="152" name="TextBox 151"/>
            <p:cNvSpPr txBox="1"/>
            <p:nvPr/>
          </p:nvSpPr>
          <p:spPr>
            <a:xfrm>
              <a:off x="214282" y="3429000"/>
              <a:ext cx="14287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+   </a:t>
              </a:r>
              <a:r>
                <a:rPr lang="ru-RU" dirty="0" smtClean="0"/>
                <a:t> </a:t>
              </a:r>
              <a:r>
                <a:rPr lang="en-US" dirty="0" smtClean="0"/>
                <a:t> +   </a:t>
              </a:r>
              <a:r>
                <a:rPr lang="ru-RU" dirty="0" smtClean="0"/>
                <a:t> </a:t>
              </a:r>
              <a:r>
                <a:rPr lang="en-US" dirty="0" smtClean="0"/>
                <a:t> +</a:t>
              </a:r>
              <a:endParaRPr lang="ru-RU" dirty="0"/>
            </a:p>
          </p:txBody>
        </p:sp>
        <p:sp>
          <p:nvSpPr>
            <p:cNvPr id="153" name="TextBox 152"/>
            <p:cNvSpPr txBox="1"/>
            <p:nvPr/>
          </p:nvSpPr>
          <p:spPr>
            <a:xfrm>
              <a:off x="214282" y="4143380"/>
              <a:ext cx="142876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-</a:t>
              </a:r>
              <a:r>
                <a:rPr lang="ru-RU" sz="2400" dirty="0" smtClean="0"/>
                <a:t> </a:t>
              </a:r>
              <a:r>
                <a:rPr lang="en-US" sz="2400" dirty="0" smtClean="0"/>
                <a:t>  </a:t>
              </a:r>
              <a:r>
                <a:rPr lang="ru-RU" sz="2400" dirty="0" smtClean="0"/>
                <a:t> </a:t>
              </a:r>
              <a:r>
                <a:rPr lang="en-US" sz="2400" dirty="0" smtClean="0"/>
                <a:t> -    -</a:t>
              </a:r>
              <a:endParaRPr lang="ru-RU" sz="2400" dirty="0"/>
            </a:p>
          </p:txBody>
        </p:sp>
        <p:sp>
          <p:nvSpPr>
            <p:cNvPr id="154" name="Дуга 153"/>
            <p:cNvSpPr/>
            <p:nvPr/>
          </p:nvSpPr>
          <p:spPr>
            <a:xfrm>
              <a:off x="428628" y="3500438"/>
              <a:ext cx="642942" cy="1714512"/>
            </a:xfrm>
            <a:prstGeom prst="arc">
              <a:avLst>
                <a:gd name="adj1" fmla="val 10578517"/>
                <a:gd name="adj2" fmla="val 0"/>
              </a:avLst>
            </a:prstGeom>
            <a:ln w="254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55" name="Прямая соединительная линия 154"/>
            <p:cNvCxnSpPr>
              <a:stCxn id="151" idx="1"/>
              <a:endCxn id="151" idx="3"/>
            </p:cNvCxnSpPr>
            <p:nvPr/>
          </p:nvCxnSpPr>
          <p:spPr>
            <a:xfrm rot="10800000" flipH="1">
              <a:off x="142844" y="3964785"/>
              <a:ext cx="1285884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7" name="Прямоугольник 156"/>
          <p:cNvSpPr/>
          <p:nvPr/>
        </p:nvSpPr>
        <p:spPr>
          <a:xfrm>
            <a:off x="7643802" y="3286124"/>
            <a:ext cx="1285884" cy="1500198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58" name="TextBox 157"/>
          <p:cNvSpPr txBox="1"/>
          <p:nvPr/>
        </p:nvSpPr>
        <p:spPr>
          <a:xfrm>
            <a:off x="7715240" y="3500438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+   </a:t>
            </a:r>
            <a:r>
              <a:rPr lang="ru-RU" dirty="0" smtClean="0"/>
              <a:t> </a:t>
            </a:r>
            <a:r>
              <a:rPr lang="en-US" dirty="0" smtClean="0"/>
              <a:t> +   </a:t>
            </a:r>
            <a:r>
              <a:rPr lang="ru-RU" dirty="0" smtClean="0"/>
              <a:t> </a:t>
            </a:r>
            <a:r>
              <a:rPr lang="en-US" dirty="0" smtClean="0"/>
              <a:t> +</a:t>
            </a:r>
            <a:endParaRPr lang="ru-RU" dirty="0"/>
          </a:p>
        </p:txBody>
      </p:sp>
      <p:sp>
        <p:nvSpPr>
          <p:cNvPr id="159" name="TextBox 158"/>
          <p:cNvSpPr txBox="1"/>
          <p:nvPr/>
        </p:nvSpPr>
        <p:spPr>
          <a:xfrm>
            <a:off x="7715240" y="4214818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-</a:t>
            </a:r>
            <a:r>
              <a:rPr lang="ru-RU" sz="2400" dirty="0" smtClean="0"/>
              <a:t> </a:t>
            </a:r>
            <a:r>
              <a:rPr lang="en-US" sz="2400" dirty="0" smtClean="0"/>
              <a:t>  </a:t>
            </a:r>
            <a:r>
              <a:rPr lang="ru-RU" sz="2400" dirty="0" smtClean="0"/>
              <a:t> </a:t>
            </a:r>
            <a:r>
              <a:rPr lang="en-US" sz="2400" dirty="0" smtClean="0"/>
              <a:t> -    -</a:t>
            </a:r>
            <a:endParaRPr lang="ru-RU" sz="2400" dirty="0"/>
          </a:p>
        </p:txBody>
      </p:sp>
      <p:sp>
        <p:nvSpPr>
          <p:cNvPr id="160" name="Дуга 159"/>
          <p:cNvSpPr/>
          <p:nvPr/>
        </p:nvSpPr>
        <p:spPr>
          <a:xfrm flipV="1">
            <a:off x="8001024" y="2500306"/>
            <a:ext cx="571504" cy="2143140"/>
          </a:xfrm>
          <a:prstGeom prst="arc">
            <a:avLst>
              <a:gd name="adj1" fmla="val 10578517"/>
              <a:gd name="adj2" fmla="val 0"/>
            </a:avLst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61" name="Прямая соединительная линия 160"/>
          <p:cNvCxnSpPr>
            <a:stCxn id="157" idx="1"/>
            <a:endCxn id="157" idx="3"/>
          </p:cNvCxnSpPr>
          <p:nvPr/>
        </p:nvCxnSpPr>
        <p:spPr>
          <a:xfrm rot="10800000" flipH="1">
            <a:off x="7643802" y="4036223"/>
            <a:ext cx="128588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TextBox 161"/>
          <p:cNvSpPr txBox="1"/>
          <p:nvPr/>
        </p:nvSpPr>
        <p:spPr>
          <a:xfrm>
            <a:off x="5715008" y="5143512"/>
            <a:ext cx="1000132" cy="461665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ru-RU" sz="2400" dirty="0"/>
          </a:p>
        </p:txBody>
      </p:sp>
      <p:sp>
        <p:nvSpPr>
          <p:cNvPr id="163" name="TextBox 162"/>
          <p:cNvSpPr txBox="1"/>
          <p:nvPr/>
        </p:nvSpPr>
        <p:spPr>
          <a:xfrm>
            <a:off x="6858016" y="5143512"/>
            <a:ext cx="2071670" cy="46166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ru-RU" sz="2400" dirty="0"/>
          </a:p>
        </p:txBody>
      </p:sp>
      <p:graphicFrame>
        <p:nvGraphicFramePr>
          <p:cNvPr id="164" name="Объект 163"/>
          <p:cNvGraphicFramePr>
            <a:graphicFrameLocks noChangeAspect="1"/>
          </p:cNvGraphicFramePr>
          <p:nvPr/>
        </p:nvGraphicFramePr>
        <p:xfrm>
          <a:off x="6858016" y="5214950"/>
          <a:ext cx="2057400" cy="387350"/>
        </p:xfrm>
        <a:graphic>
          <a:graphicData uri="http://schemas.openxmlformats.org/presentationml/2006/ole">
            <p:oleObj spid="_x0000_s7174" name="Формула" r:id="rId5" imgW="1079280" imgH="203040" progId="Equation.3">
              <p:embed/>
            </p:oleObj>
          </a:graphicData>
        </a:graphic>
      </p:graphicFrame>
      <p:sp>
        <p:nvSpPr>
          <p:cNvPr id="166" name="TextBox 165"/>
          <p:cNvSpPr txBox="1"/>
          <p:nvPr/>
        </p:nvSpPr>
        <p:spPr>
          <a:xfrm>
            <a:off x="6143636" y="3714752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dirty="0" smtClean="0"/>
              <a:t>             n</a:t>
            </a:r>
            <a:endParaRPr lang="ru-RU" dirty="0"/>
          </a:p>
        </p:txBody>
      </p:sp>
      <p:sp>
        <p:nvSpPr>
          <p:cNvPr id="167" name="TextBox 166"/>
          <p:cNvSpPr txBox="1"/>
          <p:nvPr/>
        </p:nvSpPr>
        <p:spPr>
          <a:xfrm>
            <a:off x="7643834" y="3714752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dirty="0" smtClean="0"/>
              <a:t>              n</a:t>
            </a:r>
            <a:endParaRPr lang="ru-RU" dirty="0"/>
          </a:p>
        </p:txBody>
      </p:sp>
      <p:graphicFrame>
        <p:nvGraphicFramePr>
          <p:cNvPr id="168" name="Объект 167"/>
          <p:cNvGraphicFramePr>
            <a:graphicFrameLocks noChangeAspect="1"/>
          </p:cNvGraphicFramePr>
          <p:nvPr/>
        </p:nvGraphicFramePr>
        <p:xfrm>
          <a:off x="5857884" y="5214950"/>
          <a:ext cx="726285" cy="387352"/>
        </p:xfrm>
        <a:graphic>
          <a:graphicData uri="http://schemas.openxmlformats.org/presentationml/2006/ole">
            <p:oleObj spid="_x0000_s7175" name="Формула" r:id="rId6" imgW="380880" imgH="203040" progId="Equation.3">
              <p:embed/>
            </p:oleObj>
          </a:graphicData>
        </a:graphic>
      </p:graphicFrame>
      <p:cxnSp>
        <p:nvCxnSpPr>
          <p:cNvPr id="177" name="Shape 176"/>
          <p:cNvCxnSpPr>
            <a:endCxn id="147" idx="0"/>
          </p:cNvCxnSpPr>
          <p:nvPr/>
        </p:nvCxnSpPr>
        <p:spPr>
          <a:xfrm>
            <a:off x="5715008" y="857232"/>
            <a:ext cx="1785918" cy="714380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hape 183"/>
          <p:cNvCxnSpPr/>
          <p:nvPr/>
        </p:nvCxnSpPr>
        <p:spPr>
          <a:xfrm rot="10800000" flipV="1">
            <a:off x="6500826" y="1928802"/>
            <a:ext cx="285752" cy="571504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hape 185"/>
          <p:cNvCxnSpPr/>
          <p:nvPr/>
        </p:nvCxnSpPr>
        <p:spPr>
          <a:xfrm>
            <a:off x="8215338" y="1928802"/>
            <a:ext cx="285752" cy="571504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Прямая со стрелкой 193"/>
          <p:cNvCxnSpPr/>
          <p:nvPr/>
        </p:nvCxnSpPr>
        <p:spPr>
          <a:xfrm rot="5400000">
            <a:off x="6465901" y="3106735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Прямая со стрелкой 194"/>
          <p:cNvCxnSpPr/>
          <p:nvPr/>
        </p:nvCxnSpPr>
        <p:spPr>
          <a:xfrm rot="5400000">
            <a:off x="8180413" y="3106735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Прямая со стрелкой 197"/>
          <p:cNvCxnSpPr/>
          <p:nvPr/>
        </p:nvCxnSpPr>
        <p:spPr>
          <a:xfrm rot="5400000">
            <a:off x="6180149" y="4964123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Прямая со стрелкой 198"/>
          <p:cNvCxnSpPr/>
          <p:nvPr/>
        </p:nvCxnSpPr>
        <p:spPr>
          <a:xfrm rot="5400000">
            <a:off x="8251851" y="4964123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3143240" y="571480"/>
          <a:ext cx="2571769" cy="541425"/>
        </p:xfrm>
        <a:graphic>
          <a:graphicData uri="http://schemas.openxmlformats.org/presentationml/2006/ole">
            <p:oleObj spid="_x0000_s8194" name="Формула" r:id="rId3" imgW="965160" imgH="203040" progId="Equation.3">
              <p:embed/>
            </p:oleObj>
          </a:graphicData>
        </a:graphic>
      </p:graphicFrame>
      <p:sp>
        <p:nvSpPr>
          <p:cNvPr id="6" name="Блок-схема: решение 5">
            <a:hlinkClick r:id="rId4" action="ppaction://hlinksldjump"/>
          </p:cNvPr>
          <p:cNvSpPr/>
          <p:nvPr/>
        </p:nvSpPr>
        <p:spPr>
          <a:xfrm>
            <a:off x="785786" y="1571612"/>
            <a:ext cx="1428760" cy="714380"/>
          </a:xfrm>
          <a:prstGeom prst="flowChartDecision">
            <a:avLst/>
          </a:prstGeom>
          <a:gradFill flip="none" rotWithShape="1">
            <a:gsLst>
              <a:gs pos="0">
                <a:schemeClr val="bg1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D&lt;0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14282" y="2500306"/>
            <a:ext cx="928694" cy="461665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  <a:r>
              <a:rPr lang="en-US" sz="2400" dirty="0" smtClean="0"/>
              <a:t>&lt;0</a:t>
            </a:r>
            <a:endParaRPr lang="ru-RU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1857356" y="2500306"/>
            <a:ext cx="928694" cy="46166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  <a:r>
              <a:rPr lang="en-US" sz="2400" dirty="0" smtClean="0"/>
              <a:t>&gt;0</a:t>
            </a:r>
            <a:endParaRPr lang="ru-RU" sz="24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142844" y="3286124"/>
            <a:ext cx="1285884" cy="1500198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14282" y="3500438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   </a:t>
            </a:r>
            <a:r>
              <a:rPr lang="ru-RU" dirty="0" smtClean="0"/>
              <a:t> </a:t>
            </a:r>
            <a:r>
              <a:rPr lang="en-US" dirty="0" smtClean="0"/>
              <a:t> +   </a:t>
            </a:r>
            <a:r>
              <a:rPr lang="ru-RU" dirty="0" smtClean="0"/>
              <a:t> </a:t>
            </a:r>
            <a:r>
              <a:rPr lang="en-US" dirty="0" smtClean="0"/>
              <a:t> +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214282" y="4214818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-</a:t>
            </a:r>
            <a:r>
              <a:rPr lang="ru-RU" sz="2400" dirty="0" smtClean="0"/>
              <a:t> </a:t>
            </a:r>
            <a:r>
              <a:rPr lang="en-US" sz="2400" dirty="0" smtClean="0"/>
              <a:t>  </a:t>
            </a:r>
            <a:r>
              <a:rPr lang="ru-RU" sz="2400" dirty="0" smtClean="0"/>
              <a:t> </a:t>
            </a:r>
            <a:r>
              <a:rPr lang="en-US" sz="2400" dirty="0" smtClean="0"/>
              <a:t> -    -</a:t>
            </a:r>
            <a:endParaRPr lang="ru-RU" sz="2400" dirty="0"/>
          </a:p>
        </p:txBody>
      </p:sp>
      <p:sp>
        <p:nvSpPr>
          <p:cNvPr id="26" name="Дуга 25"/>
          <p:cNvSpPr/>
          <p:nvPr/>
        </p:nvSpPr>
        <p:spPr>
          <a:xfrm>
            <a:off x="571472" y="4143380"/>
            <a:ext cx="428628" cy="1285884"/>
          </a:xfrm>
          <a:prstGeom prst="arc">
            <a:avLst>
              <a:gd name="adj1" fmla="val 10578517"/>
              <a:gd name="adj2" fmla="val 0"/>
            </a:avLst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8" name="Прямая соединительная линия 57"/>
          <p:cNvCxnSpPr>
            <a:stCxn id="17" idx="1"/>
            <a:endCxn id="17" idx="3"/>
          </p:cNvCxnSpPr>
          <p:nvPr/>
        </p:nvCxnSpPr>
        <p:spPr>
          <a:xfrm rot="10800000" flipH="1">
            <a:off x="142844" y="4036223"/>
            <a:ext cx="128588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Прямоугольник 61"/>
          <p:cNvSpPr/>
          <p:nvPr/>
        </p:nvSpPr>
        <p:spPr>
          <a:xfrm>
            <a:off x="1643042" y="3286124"/>
            <a:ext cx="1285884" cy="1500198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714480" y="3500438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   </a:t>
            </a:r>
            <a:r>
              <a:rPr lang="ru-RU" dirty="0" smtClean="0"/>
              <a:t> </a:t>
            </a:r>
            <a:r>
              <a:rPr lang="en-US" dirty="0" smtClean="0"/>
              <a:t> +   </a:t>
            </a:r>
            <a:r>
              <a:rPr lang="ru-RU" dirty="0" smtClean="0"/>
              <a:t> </a:t>
            </a:r>
            <a:r>
              <a:rPr lang="en-US" dirty="0" smtClean="0"/>
              <a:t> +</a:t>
            </a:r>
            <a:endParaRPr lang="ru-RU" dirty="0"/>
          </a:p>
        </p:txBody>
      </p:sp>
      <p:sp>
        <p:nvSpPr>
          <p:cNvPr id="64" name="TextBox 63"/>
          <p:cNvSpPr txBox="1"/>
          <p:nvPr/>
        </p:nvSpPr>
        <p:spPr>
          <a:xfrm>
            <a:off x="1714480" y="4214818"/>
            <a:ext cx="1143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-</a:t>
            </a:r>
            <a:r>
              <a:rPr lang="ru-RU" sz="2400" dirty="0" smtClean="0"/>
              <a:t> </a:t>
            </a:r>
            <a:r>
              <a:rPr lang="en-US" sz="2400" dirty="0" smtClean="0"/>
              <a:t>  </a:t>
            </a:r>
            <a:r>
              <a:rPr lang="ru-RU" sz="2400" dirty="0" smtClean="0"/>
              <a:t> </a:t>
            </a:r>
            <a:r>
              <a:rPr lang="en-US" sz="2400" dirty="0" smtClean="0"/>
              <a:t> -    -</a:t>
            </a:r>
            <a:endParaRPr lang="ru-RU" sz="2400" dirty="0"/>
          </a:p>
        </p:txBody>
      </p:sp>
      <p:sp>
        <p:nvSpPr>
          <p:cNvPr id="65" name="Дуга 64"/>
          <p:cNvSpPr/>
          <p:nvPr/>
        </p:nvSpPr>
        <p:spPr>
          <a:xfrm rot="10800000">
            <a:off x="2000232" y="2714620"/>
            <a:ext cx="428628" cy="1143008"/>
          </a:xfrm>
          <a:prstGeom prst="arc">
            <a:avLst>
              <a:gd name="adj1" fmla="val 10578517"/>
              <a:gd name="adj2" fmla="val 0"/>
            </a:avLst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6" name="Прямая соединительная линия 65"/>
          <p:cNvCxnSpPr>
            <a:stCxn id="62" idx="1"/>
            <a:endCxn id="62" idx="3"/>
          </p:cNvCxnSpPr>
          <p:nvPr/>
        </p:nvCxnSpPr>
        <p:spPr>
          <a:xfrm rot="10800000" flipH="1">
            <a:off x="1643042" y="4036223"/>
            <a:ext cx="128588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142844" y="5143512"/>
            <a:ext cx="1285884" cy="461665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ru-RU" sz="2400" dirty="0"/>
          </a:p>
        </p:txBody>
      </p:sp>
      <p:sp>
        <p:nvSpPr>
          <p:cNvPr id="68" name="TextBox 67"/>
          <p:cNvSpPr txBox="1"/>
          <p:nvPr/>
        </p:nvSpPr>
        <p:spPr>
          <a:xfrm>
            <a:off x="1643042" y="5143512"/>
            <a:ext cx="1285884" cy="46166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ru-RU" sz="2400" dirty="0"/>
          </a:p>
        </p:txBody>
      </p:sp>
      <p:graphicFrame>
        <p:nvGraphicFramePr>
          <p:cNvPr id="69" name="Объект 68"/>
          <p:cNvGraphicFramePr>
            <a:graphicFrameLocks noChangeAspect="1"/>
          </p:cNvGraphicFramePr>
          <p:nvPr/>
        </p:nvGraphicFramePr>
        <p:xfrm>
          <a:off x="1714480" y="5214950"/>
          <a:ext cx="1113637" cy="387352"/>
        </p:xfrm>
        <a:graphic>
          <a:graphicData uri="http://schemas.openxmlformats.org/presentationml/2006/ole">
            <p:oleObj spid="_x0000_s8195" name="Формула" r:id="rId5" imgW="583920" imgH="203040" progId="Equation.3">
              <p:embed/>
            </p:oleObj>
          </a:graphicData>
        </a:graphic>
      </p:graphicFrame>
      <p:graphicFrame>
        <p:nvGraphicFramePr>
          <p:cNvPr id="70" name="Объект 69"/>
          <p:cNvGraphicFramePr>
            <a:graphicFrameLocks noChangeAspect="1"/>
          </p:cNvGraphicFramePr>
          <p:nvPr/>
        </p:nvGraphicFramePr>
        <p:xfrm>
          <a:off x="571472" y="5143512"/>
          <a:ext cx="414227" cy="446090"/>
        </p:xfrm>
        <a:graphic>
          <a:graphicData uri="http://schemas.openxmlformats.org/presentationml/2006/ole">
            <p:oleObj spid="_x0000_s8196" name="Формула" r:id="rId6" imgW="164880" imgH="177480" progId="Equation.3">
              <p:embed/>
            </p:oleObj>
          </a:graphicData>
        </a:graphic>
      </p:graphicFrame>
      <p:sp>
        <p:nvSpPr>
          <p:cNvPr id="128" name="Блок-схема: решение 127">
            <a:hlinkClick r:id="rId7" action="ppaction://hlinksldjump"/>
          </p:cNvPr>
          <p:cNvSpPr/>
          <p:nvPr/>
        </p:nvSpPr>
        <p:spPr>
          <a:xfrm>
            <a:off x="3714744" y="1571612"/>
            <a:ext cx="1428760" cy="714380"/>
          </a:xfrm>
          <a:prstGeom prst="flowChartDecision">
            <a:avLst/>
          </a:prstGeom>
          <a:gradFill flip="none" rotWithShape="1">
            <a:gsLst>
              <a:gs pos="0">
                <a:schemeClr val="bg1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D=0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29" name="TextBox 128"/>
          <p:cNvSpPr txBox="1"/>
          <p:nvPr/>
        </p:nvSpPr>
        <p:spPr>
          <a:xfrm>
            <a:off x="3143240" y="2500306"/>
            <a:ext cx="928694" cy="461665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  <a:r>
              <a:rPr lang="en-US" sz="2400" dirty="0" smtClean="0"/>
              <a:t>&lt;0</a:t>
            </a:r>
            <a:endParaRPr lang="ru-RU" sz="2400" dirty="0"/>
          </a:p>
        </p:txBody>
      </p:sp>
      <p:sp>
        <p:nvSpPr>
          <p:cNvPr id="130" name="TextBox 129"/>
          <p:cNvSpPr txBox="1"/>
          <p:nvPr/>
        </p:nvSpPr>
        <p:spPr>
          <a:xfrm>
            <a:off x="4786314" y="2500306"/>
            <a:ext cx="928694" cy="46166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  <a:r>
              <a:rPr lang="en-US" sz="2400" dirty="0" smtClean="0"/>
              <a:t>&gt;0</a:t>
            </a:r>
            <a:endParaRPr lang="ru-RU" sz="2400" dirty="0"/>
          </a:p>
        </p:txBody>
      </p:sp>
      <p:sp>
        <p:nvSpPr>
          <p:cNvPr id="132" name="Прямоугольник 131"/>
          <p:cNvSpPr/>
          <p:nvPr/>
        </p:nvSpPr>
        <p:spPr>
          <a:xfrm>
            <a:off x="3071802" y="3286124"/>
            <a:ext cx="1285884" cy="1500198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33" name="TextBox 132"/>
          <p:cNvSpPr txBox="1"/>
          <p:nvPr/>
        </p:nvSpPr>
        <p:spPr>
          <a:xfrm>
            <a:off x="3143240" y="3500438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   </a:t>
            </a:r>
            <a:r>
              <a:rPr lang="ru-RU" dirty="0" smtClean="0"/>
              <a:t> </a:t>
            </a:r>
            <a:r>
              <a:rPr lang="en-US" dirty="0" smtClean="0"/>
              <a:t> +   </a:t>
            </a:r>
            <a:r>
              <a:rPr lang="ru-RU" dirty="0" smtClean="0"/>
              <a:t> </a:t>
            </a:r>
            <a:r>
              <a:rPr lang="en-US" dirty="0" smtClean="0"/>
              <a:t> +</a:t>
            </a:r>
            <a:endParaRPr lang="ru-RU" dirty="0"/>
          </a:p>
        </p:txBody>
      </p:sp>
      <p:sp>
        <p:nvSpPr>
          <p:cNvPr id="134" name="TextBox 133"/>
          <p:cNvSpPr txBox="1"/>
          <p:nvPr/>
        </p:nvSpPr>
        <p:spPr>
          <a:xfrm>
            <a:off x="3143240" y="4214818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-</a:t>
            </a:r>
            <a:r>
              <a:rPr lang="ru-RU" sz="2400" dirty="0" smtClean="0"/>
              <a:t> </a:t>
            </a:r>
            <a:r>
              <a:rPr lang="en-US" sz="2400" dirty="0" smtClean="0"/>
              <a:t>  </a:t>
            </a:r>
            <a:r>
              <a:rPr lang="ru-RU" sz="2400" dirty="0" smtClean="0"/>
              <a:t> </a:t>
            </a:r>
            <a:r>
              <a:rPr lang="en-US" sz="2400" dirty="0" smtClean="0"/>
              <a:t> -    -</a:t>
            </a:r>
            <a:endParaRPr lang="ru-RU" sz="2400" dirty="0"/>
          </a:p>
        </p:txBody>
      </p:sp>
      <p:sp>
        <p:nvSpPr>
          <p:cNvPr id="135" name="Дуга 134"/>
          <p:cNvSpPr/>
          <p:nvPr/>
        </p:nvSpPr>
        <p:spPr>
          <a:xfrm>
            <a:off x="3500430" y="4071942"/>
            <a:ext cx="428628" cy="1357322"/>
          </a:xfrm>
          <a:prstGeom prst="arc">
            <a:avLst>
              <a:gd name="adj1" fmla="val 10578517"/>
              <a:gd name="adj2" fmla="val 0"/>
            </a:avLst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6" name="Прямая соединительная линия 135"/>
          <p:cNvCxnSpPr/>
          <p:nvPr/>
        </p:nvCxnSpPr>
        <p:spPr>
          <a:xfrm rot="10800000" flipH="1">
            <a:off x="3071802" y="4071942"/>
            <a:ext cx="128588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Прямоугольник 137"/>
          <p:cNvSpPr/>
          <p:nvPr/>
        </p:nvSpPr>
        <p:spPr>
          <a:xfrm>
            <a:off x="4572000" y="3286124"/>
            <a:ext cx="1285884" cy="1500198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4643438" y="3500438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   </a:t>
            </a:r>
            <a:r>
              <a:rPr lang="ru-RU" dirty="0" smtClean="0"/>
              <a:t> </a:t>
            </a:r>
            <a:r>
              <a:rPr lang="en-US" dirty="0" smtClean="0"/>
              <a:t> +   </a:t>
            </a:r>
            <a:r>
              <a:rPr lang="ru-RU" dirty="0" smtClean="0"/>
              <a:t> </a:t>
            </a:r>
            <a:r>
              <a:rPr lang="en-US" dirty="0" smtClean="0"/>
              <a:t> +</a:t>
            </a:r>
            <a:endParaRPr lang="ru-RU" dirty="0"/>
          </a:p>
        </p:txBody>
      </p:sp>
      <p:sp>
        <p:nvSpPr>
          <p:cNvPr id="140" name="TextBox 139"/>
          <p:cNvSpPr txBox="1"/>
          <p:nvPr/>
        </p:nvSpPr>
        <p:spPr>
          <a:xfrm>
            <a:off x="4643438" y="4214818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-</a:t>
            </a:r>
            <a:r>
              <a:rPr lang="ru-RU" sz="2400" dirty="0" smtClean="0"/>
              <a:t> </a:t>
            </a:r>
            <a:r>
              <a:rPr lang="en-US" sz="2400" dirty="0" smtClean="0"/>
              <a:t>  </a:t>
            </a:r>
            <a:r>
              <a:rPr lang="ru-RU" sz="2400" dirty="0" smtClean="0"/>
              <a:t> </a:t>
            </a:r>
            <a:r>
              <a:rPr lang="en-US" sz="2400" dirty="0" smtClean="0"/>
              <a:t> -    -</a:t>
            </a:r>
            <a:endParaRPr lang="ru-RU" sz="2400" dirty="0"/>
          </a:p>
        </p:txBody>
      </p:sp>
      <p:sp>
        <p:nvSpPr>
          <p:cNvPr id="141" name="Дуга 140"/>
          <p:cNvSpPr/>
          <p:nvPr/>
        </p:nvSpPr>
        <p:spPr>
          <a:xfrm flipV="1">
            <a:off x="4929190" y="2571744"/>
            <a:ext cx="428628" cy="1428760"/>
          </a:xfrm>
          <a:prstGeom prst="arc">
            <a:avLst>
              <a:gd name="adj1" fmla="val 10578517"/>
              <a:gd name="adj2" fmla="val 0"/>
            </a:avLst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2" name="Прямая соединительная линия 141"/>
          <p:cNvCxnSpPr/>
          <p:nvPr/>
        </p:nvCxnSpPr>
        <p:spPr>
          <a:xfrm rot="10800000" flipH="1">
            <a:off x="4572000" y="4000504"/>
            <a:ext cx="128588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TextBox 142"/>
          <p:cNvSpPr txBox="1"/>
          <p:nvPr/>
        </p:nvSpPr>
        <p:spPr>
          <a:xfrm>
            <a:off x="3071802" y="5143512"/>
            <a:ext cx="1000132" cy="461665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x=m</a:t>
            </a:r>
            <a:endParaRPr lang="ru-RU" sz="2400" dirty="0" smtClean="0"/>
          </a:p>
        </p:txBody>
      </p:sp>
      <p:sp>
        <p:nvSpPr>
          <p:cNvPr id="144" name="TextBox 143"/>
          <p:cNvSpPr txBox="1"/>
          <p:nvPr/>
        </p:nvSpPr>
        <p:spPr>
          <a:xfrm>
            <a:off x="4429124" y="5143512"/>
            <a:ext cx="1143008" cy="46166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ru-RU" sz="2400" dirty="0"/>
          </a:p>
        </p:txBody>
      </p:sp>
      <p:graphicFrame>
        <p:nvGraphicFramePr>
          <p:cNvPr id="145" name="Объект 144"/>
          <p:cNvGraphicFramePr>
            <a:graphicFrameLocks noChangeAspect="1"/>
          </p:cNvGraphicFramePr>
          <p:nvPr/>
        </p:nvGraphicFramePr>
        <p:xfrm>
          <a:off x="4429124" y="5214950"/>
          <a:ext cx="1113637" cy="387352"/>
        </p:xfrm>
        <a:graphic>
          <a:graphicData uri="http://schemas.openxmlformats.org/presentationml/2006/ole">
            <p:oleObj spid="_x0000_s8197" name="Формула" r:id="rId8" imgW="583920" imgH="203040" progId="Equation.3">
              <p:embed/>
            </p:oleObj>
          </a:graphicData>
        </a:graphic>
      </p:graphicFrame>
      <p:sp>
        <p:nvSpPr>
          <p:cNvPr id="147" name="Блок-схема: решение 146">
            <a:hlinkClick r:id="rId9" action="ppaction://hlinksldjump"/>
          </p:cNvPr>
          <p:cNvSpPr/>
          <p:nvPr/>
        </p:nvSpPr>
        <p:spPr>
          <a:xfrm>
            <a:off x="6786546" y="1571612"/>
            <a:ext cx="1428760" cy="714380"/>
          </a:xfrm>
          <a:prstGeom prst="flowChartDecision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D&gt;0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48" name="TextBox 147"/>
          <p:cNvSpPr txBox="1"/>
          <p:nvPr/>
        </p:nvSpPr>
        <p:spPr>
          <a:xfrm>
            <a:off x="6215042" y="2500306"/>
            <a:ext cx="928694" cy="461665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  <a:r>
              <a:rPr lang="en-US" sz="2400" dirty="0" smtClean="0"/>
              <a:t>&lt;0</a:t>
            </a:r>
            <a:endParaRPr lang="ru-RU" sz="2400" dirty="0"/>
          </a:p>
        </p:txBody>
      </p:sp>
      <p:sp>
        <p:nvSpPr>
          <p:cNvPr id="149" name="TextBox 148"/>
          <p:cNvSpPr txBox="1"/>
          <p:nvPr/>
        </p:nvSpPr>
        <p:spPr>
          <a:xfrm>
            <a:off x="7858116" y="2500306"/>
            <a:ext cx="928694" cy="46166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  <a:r>
              <a:rPr lang="en-US" sz="2400" dirty="0" smtClean="0"/>
              <a:t>&gt;0</a:t>
            </a:r>
            <a:endParaRPr lang="ru-RU" sz="2400" dirty="0"/>
          </a:p>
        </p:txBody>
      </p:sp>
      <p:grpSp>
        <p:nvGrpSpPr>
          <p:cNvPr id="2" name="Группа 149"/>
          <p:cNvGrpSpPr/>
          <p:nvPr/>
        </p:nvGrpSpPr>
        <p:grpSpPr>
          <a:xfrm>
            <a:off x="6143604" y="3286124"/>
            <a:ext cx="1500198" cy="2000264"/>
            <a:chOff x="142844" y="3214686"/>
            <a:chExt cx="1500198" cy="2000264"/>
          </a:xfrm>
        </p:grpSpPr>
        <p:sp>
          <p:nvSpPr>
            <p:cNvPr id="151" name="Прямоугольник 150"/>
            <p:cNvSpPr/>
            <p:nvPr/>
          </p:nvSpPr>
          <p:spPr>
            <a:xfrm>
              <a:off x="142844" y="3214686"/>
              <a:ext cx="1285884" cy="1500198"/>
            </a:xfrm>
            <a:prstGeom prst="rect">
              <a:avLst/>
            </a:prstGeom>
            <a:gradFill>
              <a:gsLst>
                <a:gs pos="0">
                  <a:srgbClr val="FBEAC7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5400000" scaled="0"/>
            </a:gra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00" dirty="0">
                <a:solidFill>
                  <a:schemeClr val="tx1"/>
                </a:solidFill>
              </a:endParaRPr>
            </a:p>
          </p:txBody>
        </p:sp>
        <p:sp>
          <p:nvSpPr>
            <p:cNvPr id="152" name="TextBox 151"/>
            <p:cNvSpPr txBox="1"/>
            <p:nvPr/>
          </p:nvSpPr>
          <p:spPr>
            <a:xfrm>
              <a:off x="214282" y="3429000"/>
              <a:ext cx="14287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+   </a:t>
              </a:r>
              <a:r>
                <a:rPr lang="ru-RU" dirty="0" smtClean="0"/>
                <a:t> </a:t>
              </a:r>
              <a:r>
                <a:rPr lang="en-US" dirty="0" smtClean="0"/>
                <a:t> +   </a:t>
              </a:r>
              <a:r>
                <a:rPr lang="ru-RU" dirty="0" smtClean="0"/>
                <a:t> </a:t>
              </a:r>
              <a:r>
                <a:rPr lang="en-US" dirty="0" smtClean="0"/>
                <a:t> +</a:t>
              </a:r>
              <a:endParaRPr lang="ru-RU" dirty="0"/>
            </a:p>
          </p:txBody>
        </p:sp>
        <p:sp>
          <p:nvSpPr>
            <p:cNvPr id="153" name="TextBox 152"/>
            <p:cNvSpPr txBox="1"/>
            <p:nvPr/>
          </p:nvSpPr>
          <p:spPr>
            <a:xfrm>
              <a:off x="214282" y="4143380"/>
              <a:ext cx="142876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-</a:t>
              </a:r>
              <a:r>
                <a:rPr lang="ru-RU" sz="2400" dirty="0" smtClean="0"/>
                <a:t> </a:t>
              </a:r>
              <a:r>
                <a:rPr lang="en-US" sz="2400" dirty="0" smtClean="0"/>
                <a:t>  </a:t>
              </a:r>
              <a:r>
                <a:rPr lang="ru-RU" sz="2400" dirty="0" smtClean="0"/>
                <a:t> </a:t>
              </a:r>
              <a:r>
                <a:rPr lang="en-US" sz="2400" dirty="0" smtClean="0"/>
                <a:t> -    -</a:t>
              </a:r>
              <a:endParaRPr lang="ru-RU" sz="2400" dirty="0"/>
            </a:p>
          </p:txBody>
        </p:sp>
        <p:sp>
          <p:nvSpPr>
            <p:cNvPr id="154" name="Дуга 153"/>
            <p:cNvSpPr/>
            <p:nvPr/>
          </p:nvSpPr>
          <p:spPr>
            <a:xfrm>
              <a:off x="428628" y="3500438"/>
              <a:ext cx="642942" cy="1714512"/>
            </a:xfrm>
            <a:prstGeom prst="arc">
              <a:avLst>
                <a:gd name="adj1" fmla="val 10578517"/>
                <a:gd name="adj2" fmla="val 0"/>
              </a:avLst>
            </a:prstGeom>
            <a:ln w="254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55" name="Прямая соединительная линия 154"/>
            <p:cNvCxnSpPr>
              <a:stCxn id="151" idx="1"/>
              <a:endCxn id="151" idx="3"/>
            </p:cNvCxnSpPr>
            <p:nvPr/>
          </p:nvCxnSpPr>
          <p:spPr>
            <a:xfrm rot="10800000" flipH="1">
              <a:off x="142844" y="3964785"/>
              <a:ext cx="1285884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7" name="Прямоугольник 156"/>
          <p:cNvSpPr/>
          <p:nvPr/>
        </p:nvSpPr>
        <p:spPr>
          <a:xfrm>
            <a:off x="7643802" y="3286124"/>
            <a:ext cx="1285884" cy="1500198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58" name="TextBox 157"/>
          <p:cNvSpPr txBox="1"/>
          <p:nvPr/>
        </p:nvSpPr>
        <p:spPr>
          <a:xfrm>
            <a:off x="7715240" y="3500438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+   </a:t>
            </a:r>
            <a:r>
              <a:rPr lang="ru-RU" dirty="0" smtClean="0"/>
              <a:t> </a:t>
            </a:r>
            <a:r>
              <a:rPr lang="en-US" dirty="0" smtClean="0"/>
              <a:t> +   </a:t>
            </a:r>
            <a:r>
              <a:rPr lang="ru-RU" dirty="0" smtClean="0"/>
              <a:t> </a:t>
            </a:r>
            <a:r>
              <a:rPr lang="en-US" dirty="0" smtClean="0"/>
              <a:t> +</a:t>
            </a:r>
            <a:endParaRPr lang="ru-RU" dirty="0"/>
          </a:p>
        </p:txBody>
      </p:sp>
      <p:sp>
        <p:nvSpPr>
          <p:cNvPr id="159" name="TextBox 158"/>
          <p:cNvSpPr txBox="1"/>
          <p:nvPr/>
        </p:nvSpPr>
        <p:spPr>
          <a:xfrm>
            <a:off x="7715240" y="4214818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-</a:t>
            </a:r>
            <a:r>
              <a:rPr lang="ru-RU" sz="2400" dirty="0" smtClean="0"/>
              <a:t> </a:t>
            </a:r>
            <a:r>
              <a:rPr lang="en-US" sz="2400" dirty="0" smtClean="0"/>
              <a:t>  </a:t>
            </a:r>
            <a:r>
              <a:rPr lang="ru-RU" sz="2400" dirty="0" smtClean="0"/>
              <a:t> </a:t>
            </a:r>
            <a:r>
              <a:rPr lang="en-US" sz="2400" dirty="0" smtClean="0"/>
              <a:t> -    -</a:t>
            </a:r>
            <a:endParaRPr lang="ru-RU" sz="2400" dirty="0"/>
          </a:p>
        </p:txBody>
      </p:sp>
      <p:sp>
        <p:nvSpPr>
          <p:cNvPr id="160" name="Дуга 159"/>
          <p:cNvSpPr/>
          <p:nvPr/>
        </p:nvSpPr>
        <p:spPr>
          <a:xfrm flipV="1">
            <a:off x="8001024" y="2500306"/>
            <a:ext cx="571504" cy="2143140"/>
          </a:xfrm>
          <a:prstGeom prst="arc">
            <a:avLst>
              <a:gd name="adj1" fmla="val 10578517"/>
              <a:gd name="adj2" fmla="val 0"/>
            </a:avLst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61" name="Прямая соединительная линия 160"/>
          <p:cNvCxnSpPr>
            <a:stCxn id="157" idx="1"/>
            <a:endCxn id="157" idx="3"/>
          </p:cNvCxnSpPr>
          <p:nvPr/>
        </p:nvCxnSpPr>
        <p:spPr>
          <a:xfrm rot="10800000" flipH="1">
            <a:off x="7643802" y="4036223"/>
            <a:ext cx="128588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TextBox 161"/>
          <p:cNvSpPr txBox="1"/>
          <p:nvPr/>
        </p:nvSpPr>
        <p:spPr>
          <a:xfrm>
            <a:off x="5715008" y="5143512"/>
            <a:ext cx="1000132" cy="461665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ru-RU" sz="2400" dirty="0"/>
          </a:p>
        </p:txBody>
      </p:sp>
      <p:sp>
        <p:nvSpPr>
          <p:cNvPr id="163" name="TextBox 162"/>
          <p:cNvSpPr txBox="1"/>
          <p:nvPr/>
        </p:nvSpPr>
        <p:spPr>
          <a:xfrm>
            <a:off x="6858016" y="5143512"/>
            <a:ext cx="2071670" cy="46166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ru-RU" sz="2400" dirty="0"/>
          </a:p>
        </p:txBody>
      </p:sp>
      <p:graphicFrame>
        <p:nvGraphicFramePr>
          <p:cNvPr id="164" name="Объект 163"/>
          <p:cNvGraphicFramePr>
            <a:graphicFrameLocks noChangeAspect="1"/>
          </p:cNvGraphicFramePr>
          <p:nvPr/>
        </p:nvGraphicFramePr>
        <p:xfrm>
          <a:off x="6858016" y="5214950"/>
          <a:ext cx="2057400" cy="387350"/>
        </p:xfrm>
        <a:graphic>
          <a:graphicData uri="http://schemas.openxmlformats.org/presentationml/2006/ole">
            <p:oleObj spid="_x0000_s8198" name="Формула" r:id="rId10" imgW="1079280" imgH="203040" progId="Equation.3">
              <p:embed/>
            </p:oleObj>
          </a:graphicData>
        </a:graphic>
      </p:graphicFrame>
      <p:sp>
        <p:nvSpPr>
          <p:cNvPr id="166" name="TextBox 165"/>
          <p:cNvSpPr txBox="1"/>
          <p:nvPr/>
        </p:nvSpPr>
        <p:spPr>
          <a:xfrm>
            <a:off x="6143636" y="3714752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dirty="0" smtClean="0"/>
              <a:t>             n</a:t>
            </a:r>
            <a:endParaRPr lang="ru-RU" dirty="0"/>
          </a:p>
        </p:txBody>
      </p:sp>
      <p:sp>
        <p:nvSpPr>
          <p:cNvPr id="167" name="TextBox 166"/>
          <p:cNvSpPr txBox="1"/>
          <p:nvPr/>
        </p:nvSpPr>
        <p:spPr>
          <a:xfrm>
            <a:off x="7643834" y="3714752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dirty="0" smtClean="0"/>
              <a:t>              n</a:t>
            </a:r>
            <a:endParaRPr lang="ru-RU" dirty="0"/>
          </a:p>
        </p:txBody>
      </p:sp>
      <p:graphicFrame>
        <p:nvGraphicFramePr>
          <p:cNvPr id="168" name="Объект 167"/>
          <p:cNvGraphicFramePr>
            <a:graphicFrameLocks noChangeAspect="1"/>
          </p:cNvGraphicFramePr>
          <p:nvPr/>
        </p:nvGraphicFramePr>
        <p:xfrm>
          <a:off x="5857884" y="5214950"/>
          <a:ext cx="726285" cy="387352"/>
        </p:xfrm>
        <a:graphic>
          <a:graphicData uri="http://schemas.openxmlformats.org/presentationml/2006/ole">
            <p:oleObj spid="_x0000_s8199" name="Формула" r:id="rId11" imgW="380880" imgH="203040" progId="Equation.3">
              <p:embed/>
            </p:oleObj>
          </a:graphicData>
        </a:graphic>
      </p:graphicFrame>
      <p:cxnSp>
        <p:nvCxnSpPr>
          <p:cNvPr id="170" name="Shape 169"/>
          <p:cNvCxnSpPr>
            <a:endCxn id="6" idx="0"/>
          </p:cNvCxnSpPr>
          <p:nvPr/>
        </p:nvCxnSpPr>
        <p:spPr>
          <a:xfrm rot="10800000" flipV="1">
            <a:off x="1500166" y="857232"/>
            <a:ext cx="1643074" cy="714380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Соединительная линия уступом 173"/>
          <p:cNvCxnSpPr>
            <a:endCxn id="128" idx="0"/>
          </p:cNvCxnSpPr>
          <p:nvPr/>
        </p:nvCxnSpPr>
        <p:spPr>
          <a:xfrm rot="5400000">
            <a:off x="4214810" y="1357298"/>
            <a:ext cx="428628" cy="1588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hape 176"/>
          <p:cNvCxnSpPr>
            <a:endCxn id="147" idx="0"/>
          </p:cNvCxnSpPr>
          <p:nvPr/>
        </p:nvCxnSpPr>
        <p:spPr>
          <a:xfrm>
            <a:off x="5715008" y="857232"/>
            <a:ext cx="1785918" cy="714380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hape 179"/>
          <p:cNvCxnSpPr>
            <a:stCxn id="6" idx="1"/>
          </p:cNvCxnSpPr>
          <p:nvPr/>
        </p:nvCxnSpPr>
        <p:spPr>
          <a:xfrm rot="10800000" flipV="1">
            <a:off x="500034" y="1928802"/>
            <a:ext cx="285752" cy="571504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hape 181"/>
          <p:cNvCxnSpPr>
            <a:stCxn id="6" idx="3"/>
          </p:cNvCxnSpPr>
          <p:nvPr/>
        </p:nvCxnSpPr>
        <p:spPr>
          <a:xfrm>
            <a:off x="2214546" y="1928802"/>
            <a:ext cx="285752" cy="571504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hape 182"/>
          <p:cNvCxnSpPr/>
          <p:nvPr/>
        </p:nvCxnSpPr>
        <p:spPr>
          <a:xfrm rot="10800000" flipV="1">
            <a:off x="3428992" y="1928802"/>
            <a:ext cx="285752" cy="571504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hape 183"/>
          <p:cNvCxnSpPr/>
          <p:nvPr/>
        </p:nvCxnSpPr>
        <p:spPr>
          <a:xfrm rot="10800000" flipV="1">
            <a:off x="6500826" y="1928802"/>
            <a:ext cx="285752" cy="571504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hape 184"/>
          <p:cNvCxnSpPr/>
          <p:nvPr/>
        </p:nvCxnSpPr>
        <p:spPr>
          <a:xfrm>
            <a:off x="5143504" y="1928802"/>
            <a:ext cx="285752" cy="571504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hape 185"/>
          <p:cNvCxnSpPr/>
          <p:nvPr/>
        </p:nvCxnSpPr>
        <p:spPr>
          <a:xfrm>
            <a:off x="8215338" y="1928802"/>
            <a:ext cx="285752" cy="571504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Прямая со стрелкой 187"/>
          <p:cNvCxnSpPr/>
          <p:nvPr/>
        </p:nvCxnSpPr>
        <p:spPr>
          <a:xfrm rot="5400000">
            <a:off x="321439" y="3107529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Прямая со стрелкой 188"/>
          <p:cNvCxnSpPr/>
          <p:nvPr/>
        </p:nvCxnSpPr>
        <p:spPr>
          <a:xfrm rot="5400000">
            <a:off x="322233" y="4964123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Прямая со стрелкой 189"/>
          <p:cNvCxnSpPr/>
          <p:nvPr/>
        </p:nvCxnSpPr>
        <p:spPr>
          <a:xfrm rot="5400000">
            <a:off x="2322497" y="3106735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Прямая со стрелкой 190"/>
          <p:cNvCxnSpPr/>
          <p:nvPr/>
        </p:nvCxnSpPr>
        <p:spPr>
          <a:xfrm rot="5400000">
            <a:off x="2393935" y="4964123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Прямая со стрелкой 191"/>
          <p:cNvCxnSpPr/>
          <p:nvPr/>
        </p:nvCxnSpPr>
        <p:spPr>
          <a:xfrm rot="5400000">
            <a:off x="3394067" y="3106735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Прямая со стрелкой 192"/>
          <p:cNvCxnSpPr/>
          <p:nvPr/>
        </p:nvCxnSpPr>
        <p:spPr>
          <a:xfrm rot="5400000">
            <a:off x="5108579" y="3106735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Прямая со стрелкой 193"/>
          <p:cNvCxnSpPr/>
          <p:nvPr/>
        </p:nvCxnSpPr>
        <p:spPr>
          <a:xfrm rot="5400000">
            <a:off x="6465901" y="3106735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Прямая со стрелкой 194"/>
          <p:cNvCxnSpPr/>
          <p:nvPr/>
        </p:nvCxnSpPr>
        <p:spPr>
          <a:xfrm rot="5400000">
            <a:off x="8180413" y="3106735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Прямая со стрелкой 195"/>
          <p:cNvCxnSpPr/>
          <p:nvPr/>
        </p:nvCxnSpPr>
        <p:spPr>
          <a:xfrm rot="5400000">
            <a:off x="3465505" y="4964123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Прямая со стрелкой 196"/>
          <p:cNvCxnSpPr/>
          <p:nvPr/>
        </p:nvCxnSpPr>
        <p:spPr>
          <a:xfrm rot="5400000">
            <a:off x="5108579" y="4964123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Прямая со стрелкой 197"/>
          <p:cNvCxnSpPr/>
          <p:nvPr/>
        </p:nvCxnSpPr>
        <p:spPr>
          <a:xfrm rot="5400000">
            <a:off x="6180149" y="4964123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Прямая со стрелкой 198"/>
          <p:cNvCxnSpPr/>
          <p:nvPr/>
        </p:nvCxnSpPr>
        <p:spPr>
          <a:xfrm rot="5400000">
            <a:off x="8251851" y="4964123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" name="TextBox 204"/>
          <p:cNvSpPr txBox="1"/>
          <p:nvPr/>
        </p:nvSpPr>
        <p:spPr>
          <a:xfrm>
            <a:off x="3500430" y="3714752"/>
            <a:ext cx="419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206" name="TextBox 205"/>
          <p:cNvSpPr txBox="1"/>
          <p:nvPr/>
        </p:nvSpPr>
        <p:spPr>
          <a:xfrm>
            <a:off x="5000628" y="3929066"/>
            <a:ext cx="419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28728" y="1857364"/>
            <a:ext cx="57864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Неравенства второй степени вида</a:t>
            </a:r>
            <a:endParaRPr lang="ru-RU" sz="3600" dirty="0"/>
          </a:p>
        </p:txBody>
      </p:sp>
      <p:graphicFrame>
        <p:nvGraphicFramePr>
          <p:cNvPr id="22531" name="Object 2"/>
          <p:cNvGraphicFramePr>
            <a:graphicFrameLocks noChangeAspect="1"/>
          </p:cNvGraphicFramePr>
          <p:nvPr/>
        </p:nvGraphicFramePr>
        <p:xfrm>
          <a:off x="2571736" y="2500306"/>
          <a:ext cx="2571750" cy="541338"/>
        </p:xfrm>
        <a:graphic>
          <a:graphicData uri="http://schemas.openxmlformats.org/presentationml/2006/ole">
            <p:oleObj spid="_x0000_s25602" name="Формула" r:id="rId3" imgW="96516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3143240" y="571480"/>
          <a:ext cx="2571769" cy="541425"/>
        </p:xfrm>
        <a:graphic>
          <a:graphicData uri="http://schemas.openxmlformats.org/presentationml/2006/ole">
            <p:oleObj spid="_x0000_s24578" name="Формула" r:id="rId3" imgW="965160" imgH="203040" progId="Equation.3">
              <p:embed/>
            </p:oleObj>
          </a:graphicData>
        </a:graphic>
      </p:graphicFrame>
      <p:sp>
        <p:nvSpPr>
          <p:cNvPr id="6" name="Блок-схема: решение 5">
            <a:hlinkClick r:id="rId4" action="ppaction://hlinksldjump"/>
          </p:cNvPr>
          <p:cNvSpPr/>
          <p:nvPr/>
        </p:nvSpPr>
        <p:spPr>
          <a:xfrm>
            <a:off x="785786" y="1571612"/>
            <a:ext cx="1428760" cy="714380"/>
          </a:xfrm>
          <a:prstGeom prst="flowChartDecision">
            <a:avLst/>
          </a:prstGeom>
          <a:gradFill flip="none" rotWithShape="1">
            <a:gsLst>
              <a:gs pos="0">
                <a:schemeClr val="bg1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D&lt;0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14282" y="2500306"/>
            <a:ext cx="928694" cy="461665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  <a:r>
              <a:rPr lang="en-US" sz="2400" dirty="0" smtClean="0"/>
              <a:t>&lt;0</a:t>
            </a:r>
            <a:endParaRPr lang="ru-RU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1857356" y="2500306"/>
            <a:ext cx="928694" cy="46166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  <a:r>
              <a:rPr lang="en-US" sz="2400" dirty="0" smtClean="0"/>
              <a:t>&gt;0</a:t>
            </a:r>
            <a:endParaRPr lang="ru-RU" sz="24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142844" y="3286124"/>
            <a:ext cx="1285884" cy="1500198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14282" y="3500438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   </a:t>
            </a:r>
            <a:r>
              <a:rPr lang="ru-RU" dirty="0" smtClean="0"/>
              <a:t> </a:t>
            </a:r>
            <a:r>
              <a:rPr lang="en-US" dirty="0" smtClean="0"/>
              <a:t> +   </a:t>
            </a:r>
            <a:r>
              <a:rPr lang="ru-RU" dirty="0" smtClean="0"/>
              <a:t> </a:t>
            </a:r>
            <a:r>
              <a:rPr lang="en-US" dirty="0" smtClean="0"/>
              <a:t> +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214282" y="4214818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-</a:t>
            </a:r>
            <a:r>
              <a:rPr lang="ru-RU" sz="2400" dirty="0" smtClean="0"/>
              <a:t> </a:t>
            </a:r>
            <a:r>
              <a:rPr lang="en-US" sz="2400" dirty="0" smtClean="0"/>
              <a:t>  </a:t>
            </a:r>
            <a:r>
              <a:rPr lang="ru-RU" sz="2400" dirty="0" smtClean="0"/>
              <a:t> </a:t>
            </a:r>
            <a:r>
              <a:rPr lang="en-US" sz="2400" dirty="0" smtClean="0"/>
              <a:t> -    -</a:t>
            </a:r>
            <a:endParaRPr lang="ru-RU" sz="2400" dirty="0"/>
          </a:p>
        </p:txBody>
      </p:sp>
      <p:sp>
        <p:nvSpPr>
          <p:cNvPr id="26" name="Дуга 25"/>
          <p:cNvSpPr/>
          <p:nvPr/>
        </p:nvSpPr>
        <p:spPr>
          <a:xfrm>
            <a:off x="571472" y="4143380"/>
            <a:ext cx="428628" cy="1285884"/>
          </a:xfrm>
          <a:prstGeom prst="arc">
            <a:avLst>
              <a:gd name="adj1" fmla="val 10578517"/>
              <a:gd name="adj2" fmla="val 0"/>
            </a:avLst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8" name="Прямая соединительная линия 57"/>
          <p:cNvCxnSpPr>
            <a:stCxn id="17" idx="1"/>
            <a:endCxn id="17" idx="3"/>
          </p:cNvCxnSpPr>
          <p:nvPr/>
        </p:nvCxnSpPr>
        <p:spPr>
          <a:xfrm rot="10800000" flipH="1">
            <a:off x="142844" y="4036223"/>
            <a:ext cx="128588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Прямоугольник 61"/>
          <p:cNvSpPr/>
          <p:nvPr/>
        </p:nvSpPr>
        <p:spPr>
          <a:xfrm>
            <a:off x="1643042" y="3286124"/>
            <a:ext cx="1285884" cy="1500198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714480" y="3500438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   </a:t>
            </a:r>
            <a:r>
              <a:rPr lang="ru-RU" dirty="0" smtClean="0"/>
              <a:t> </a:t>
            </a:r>
            <a:r>
              <a:rPr lang="en-US" dirty="0" smtClean="0"/>
              <a:t> +   </a:t>
            </a:r>
            <a:r>
              <a:rPr lang="ru-RU" dirty="0" smtClean="0"/>
              <a:t> </a:t>
            </a:r>
            <a:r>
              <a:rPr lang="en-US" dirty="0" smtClean="0"/>
              <a:t> +</a:t>
            </a:r>
            <a:endParaRPr lang="ru-RU" dirty="0"/>
          </a:p>
        </p:txBody>
      </p:sp>
      <p:sp>
        <p:nvSpPr>
          <p:cNvPr id="64" name="TextBox 63"/>
          <p:cNvSpPr txBox="1"/>
          <p:nvPr/>
        </p:nvSpPr>
        <p:spPr>
          <a:xfrm>
            <a:off x="1714480" y="4214818"/>
            <a:ext cx="1143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-</a:t>
            </a:r>
            <a:r>
              <a:rPr lang="ru-RU" sz="2400" dirty="0" smtClean="0"/>
              <a:t> </a:t>
            </a:r>
            <a:r>
              <a:rPr lang="en-US" sz="2400" dirty="0" smtClean="0"/>
              <a:t>  </a:t>
            </a:r>
            <a:r>
              <a:rPr lang="ru-RU" sz="2400" dirty="0" smtClean="0"/>
              <a:t> </a:t>
            </a:r>
            <a:r>
              <a:rPr lang="en-US" sz="2400" dirty="0" smtClean="0"/>
              <a:t> -    -</a:t>
            </a:r>
            <a:endParaRPr lang="ru-RU" sz="2400" dirty="0"/>
          </a:p>
        </p:txBody>
      </p:sp>
      <p:sp>
        <p:nvSpPr>
          <p:cNvPr id="65" name="Дуга 64"/>
          <p:cNvSpPr/>
          <p:nvPr/>
        </p:nvSpPr>
        <p:spPr>
          <a:xfrm rot="10800000">
            <a:off x="2000232" y="2714620"/>
            <a:ext cx="428628" cy="1143008"/>
          </a:xfrm>
          <a:prstGeom prst="arc">
            <a:avLst>
              <a:gd name="adj1" fmla="val 10578517"/>
              <a:gd name="adj2" fmla="val 0"/>
            </a:avLst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6" name="Прямая соединительная линия 65"/>
          <p:cNvCxnSpPr>
            <a:stCxn id="62" idx="1"/>
            <a:endCxn id="62" idx="3"/>
          </p:cNvCxnSpPr>
          <p:nvPr/>
        </p:nvCxnSpPr>
        <p:spPr>
          <a:xfrm rot="10800000" flipH="1">
            <a:off x="1643042" y="4036223"/>
            <a:ext cx="128588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142844" y="5143512"/>
            <a:ext cx="1285884" cy="461665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ru-RU" sz="2400" dirty="0"/>
          </a:p>
        </p:txBody>
      </p:sp>
      <p:sp>
        <p:nvSpPr>
          <p:cNvPr id="68" name="TextBox 67"/>
          <p:cNvSpPr txBox="1"/>
          <p:nvPr/>
        </p:nvSpPr>
        <p:spPr>
          <a:xfrm>
            <a:off x="1643042" y="5786454"/>
            <a:ext cx="1285884" cy="707886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Нет решения</a:t>
            </a:r>
            <a:endParaRPr lang="ru-RU" sz="2000" dirty="0"/>
          </a:p>
        </p:txBody>
      </p:sp>
      <p:graphicFrame>
        <p:nvGraphicFramePr>
          <p:cNvPr id="69" name="Объект 68"/>
          <p:cNvGraphicFramePr>
            <a:graphicFrameLocks noChangeAspect="1"/>
          </p:cNvGraphicFramePr>
          <p:nvPr/>
        </p:nvGraphicFramePr>
        <p:xfrm>
          <a:off x="214282" y="5214950"/>
          <a:ext cx="1113637" cy="387352"/>
        </p:xfrm>
        <a:graphic>
          <a:graphicData uri="http://schemas.openxmlformats.org/presentationml/2006/ole">
            <p:oleObj spid="_x0000_s24579" name="Формула" r:id="rId5" imgW="583920" imgH="203040" progId="Equation.3">
              <p:embed/>
            </p:oleObj>
          </a:graphicData>
        </a:graphic>
      </p:graphicFrame>
      <p:cxnSp>
        <p:nvCxnSpPr>
          <p:cNvPr id="170" name="Shape 169"/>
          <p:cNvCxnSpPr>
            <a:endCxn id="6" idx="0"/>
          </p:cNvCxnSpPr>
          <p:nvPr/>
        </p:nvCxnSpPr>
        <p:spPr>
          <a:xfrm rot="10800000" flipV="1">
            <a:off x="1500166" y="857232"/>
            <a:ext cx="1643074" cy="714380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hape 179"/>
          <p:cNvCxnSpPr>
            <a:stCxn id="6" idx="1"/>
          </p:cNvCxnSpPr>
          <p:nvPr/>
        </p:nvCxnSpPr>
        <p:spPr>
          <a:xfrm rot="10800000" flipV="1">
            <a:off x="500034" y="1928802"/>
            <a:ext cx="285752" cy="571504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hape 181"/>
          <p:cNvCxnSpPr>
            <a:stCxn id="6" idx="3"/>
          </p:cNvCxnSpPr>
          <p:nvPr/>
        </p:nvCxnSpPr>
        <p:spPr>
          <a:xfrm>
            <a:off x="2214546" y="1928802"/>
            <a:ext cx="285752" cy="571504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Прямая со стрелкой 187"/>
          <p:cNvCxnSpPr/>
          <p:nvPr/>
        </p:nvCxnSpPr>
        <p:spPr>
          <a:xfrm rot="5400000">
            <a:off x="321439" y="3107529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Прямая со стрелкой 188"/>
          <p:cNvCxnSpPr/>
          <p:nvPr/>
        </p:nvCxnSpPr>
        <p:spPr>
          <a:xfrm rot="5400000">
            <a:off x="322233" y="4964123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Прямая со стрелкой 189"/>
          <p:cNvCxnSpPr/>
          <p:nvPr/>
        </p:nvCxnSpPr>
        <p:spPr>
          <a:xfrm rot="5400000">
            <a:off x="2322497" y="3106735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Прямая со стрелкой 190"/>
          <p:cNvCxnSpPr/>
          <p:nvPr/>
        </p:nvCxnSpPr>
        <p:spPr>
          <a:xfrm rot="5400000">
            <a:off x="1750993" y="5249875"/>
            <a:ext cx="928694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3143240" y="571480"/>
          <a:ext cx="2571769" cy="541425"/>
        </p:xfrm>
        <a:graphic>
          <a:graphicData uri="http://schemas.openxmlformats.org/presentationml/2006/ole">
            <p:oleObj spid="_x0000_s26626" name="Формула" r:id="rId3" imgW="965160" imgH="203040" progId="Equation.3">
              <p:embed/>
            </p:oleObj>
          </a:graphicData>
        </a:graphic>
      </p:graphicFrame>
      <p:sp>
        <p:nvSpPr>
          <p:cNvPr id="128" name="Блок-схема: решение 127">
            <a:hlinkClick r:id="rId4" action="ppaction://hlinksldjump"/>
          </p:cNvPr>
          <p:cNvSpPr/>
          <p:nvPr/>
        </p:nvSpPr>
        <p:spPr>
          <a:xfrm>
            <a:off x="3714744" y="1571612"/>
            <a:ext cx="1428760" cy="714380"/>
          </a:xfrm>
          <a:prstGeom prst="flowChartDecision">
            <a:avLst/>
          </a:prstGeom>
          <a:gradFill flip="none" rotWithShape="1">
            <a:gsLst>
              <a:gs pos="0">
                <a:schemeClr val="bg1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D=0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29" name="TextBox 128"/>
          <p:cNvSpPr txBox="1"/>
          <p:nvPr/>
        </p:nvSpPr>
        <p:spPr>
          <a:xfrm>
            <a:off x="3143240" y="2500306"/>
            <a:ext cx="928694" cy="461665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  <a:r>
              <a:rPr lang="en-US" sz="2400" dirty="0" smtClean="0"/>
              <a:t>&lt;0</a:t>
            </a:r>
            <a:endParaRPr lang="ru-RU" sz="2400" dirty="0"/>
          </a:p>
        </p:txBody>
      </p:sp>
      <p:sp>
        <p:nvSpPr>
          <p:cNvPr id="130" name="TextBox 129"/>
          <p:cNvSpPr txBox="1"/>
          <p:nvPr/>
        </p:nvSpPr>
        <p:spPr>
          <a:xfrm>
            <a:off x="4786314" y="2500306"/>
            <a:ext cx="928694" cy="46166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  <a:r>
              <a:rPr lang="en-US" sz="2400" dirty="0" smtClean="0"/>
              <a:t>&gt;0</a:t>
            </a:r>
            <a:endParaRPr lang="ru-RU" sz="2400" dirty="0"/>
          </a:p>
        </p:txBody>
      </p:sp>
      <p:sp>
        <p:nvSpPr>
          <p:cNvPr id="132" name="Прямоугольник 131"/>
          <p:cNvSpPr/>
          <p:nvPr/>
        </p:nvSpPr>
        <p:spPr>
          <a:xfrm>
            <a:off x="3071802" y="3286124"/>
            <a:ext cx="1285884" cy="1500198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33" name="TextBox 132"/>
          <p:cNvSpPr txBox="1"/>
          <p:nvPr/>
        </p:nvSpPr>
        <p:spPr>
          <a:xfrm>
            <a:off x="3143240" y="3500438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   </a:t>
            </a:r>
            <a:r>
              <a:rPr lang="ru-RU" dirty="0" smtClean="0"/>
              <a:t> </a:t>
            </a:r>
            <a:r>
              <a:rPr lang="en-US" dirty="0" smtClean="0"/>
              <a:t> +   </a:t>
            </a:r>
            <a:r>
              <a:rPr lang="ru-RU" dirty="0" smtClean="0"/>
              <a:t> </a:t>
            </a:r>
            <a:r>
              <a:rPr lang="en-US" dirty="0" smtClean="0"/>
              <a:t> +</a:t>
            </a:r>
            <a:endParaRPr lang="ru-RU" dirty="0"/>
          </a:p>
        </p:txBody>
      </p:sp>
      <p:sp>
        <p:nvSpPr>
          <p:cNvPr id="134" name="TextBox 133"/>
          <p:cNvSpPr txBox="1"/>
          <p:nvPr/>
        </p:nvSpPr>
        <p:spPr>
          <a:xfrm>
            <a:off x="3143240" y="4214818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-</a:t>
            </a:r>
            <a:r>
              <a:rPr lang="ru-RU" sz="2400" dirty="0" smtClean="0"/>
              <a:t> </a:t>
            </a:r>
            <a:r>
              <a:rPr lang="en-US" sz="2400" dirty="0" smtClean="0"/>
              <a:t>  </a:t>
            </a:r>
            <a:r>
              <a:rPr lang="ru-RU" sz="2400" dirty="0" smtClean="0"/>
              <a:t> </a:t>
            </a:r>
            <a:r>
              <a:rPr lang="en-US" sz="2400" dirty="0" smtClean="0"/>
              <a:t> -    -</a:t>
            </a:r>
            <a:endParaRPr lang="ru-RU" sz="2400" dirty="0"/>
          </a:p>
        </p:txBody>
      </p:sp>
      <p:sp>
        <p:nvSpPr>
          <p:cNvPr id="135" name="Дуга 134"/>
          <p:cNvSpPr/>
          <p:nvPr/>
        </p:nvSpPr>
        <p:spPr>
          <a:xfrm>
            <a:off x="3500430" y="4071942"/>
            <a:ext cx="428628" cy="1357322"/>
          </a:xfrm>
          <a:prstGeom prst="arc">
            <a:avLst>
              <a:gd name="adj1" fmla="val 10578517"/>
              <a:gd name="adj2" fmla="val 0"/>
            </a:avLst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6" name="Прямая соединительная линия 135"/>
          <p:cNvCxnSpPr/>
          <p:nvPr/>
        </p:nvCxnSpPr>
        <p:spPr>
          <a:xfrm rot="10800000" flipH="1">
            <a:off x="3071802" y="4071942"/>
            <a:ext cx="128588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Прямоугольник 137"/>
          <p:cNvSpPr/>
          <p:nvPr/>
        </p:nvSpPr>
        <p:spPr>
          <a:xfrm>
            <a:off x="4572000" y="3286124"/>
            <a:ext cx="1285884" cy="1500198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4643438" y="3500438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   </a:t>
            </a:r>
            <a:r>
              <a:rPr lang="ru-RU" dirty="0" smtClean="0"/>
              <a:t> </a:t>
            </a:r>
            <a:r>
              <a:rPr lang="en-US" dirty="0" smtClean="0"/>
              <a:t> +   </a:t>
            </a:r>
            <a:r>
              <a:rPr lang="ru-RU" dirty="0" smtClean="0"/>
              <a:t> </a:t>
            </a:r>
            <a:r>
              <a:rPr lang="en-US" dirty="0" smtClean="0"/>
              <a:t> +</a:t>
            </a:r>
            <a:endParaRPr lang="ru-RU" dirty="0"/>
          </a:p>
        </p:txBody>
      </p:sp>
      <p:sp>
        <p:nvSpPr>
          <p:cNvPr id="140" name="TextBox 139"/>
          <p:cNvSpPr txBox="1"/>
          <p:nvPr/>
        </p:nvSpPr>
        <p:spPr>
          <a:xfrm>
            <a:off x="4643438" y="4214818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-</a:t>
            </a:r>
            <a:r>
              <a:rPr lang="ru-RU" sz="2400" dirty="0" smtClean="0"/>
              <a:t> </a:t>
            </a:r>
            <a:r>
              <a:rPr lang="en-US" sz="2400" dirty="0" smtClean="0"/>
              <a:t>  </a:t>
            </a:r>
            <a:r>
              <a:rPr lang="ru-RU" sz="2400" dirty="0" smtClean="0"/>
              <a:t> </a:t>
            </a:r>
            <a:r>
              <a:rPr lang="en-US" sz="2400" dirty="0" smtClean="0"/>
              <a:t> -    -</a:t>
            </a:r>
            <a:endParaRPr lang="ru-RU" sz="2400" dirty="0"/>
          </a:p>
        </p:txBody>
      </p:sp>
      <p:sp>
        <p:nvSpPr>
          <p:cNvPr id="141" name="Дуга 140"/>
          <p:cNvSpPr/>
          <p:nvPr/>
        </p:nvSpPr>
        <p:spPr>
          <a:xfrm flipV="1">
            <a:off x="4929190" y="2571744"/>
            <a:ext cx="428628" cy="1428760"/>
          </a:xfrm>
          <a:prstGeom prst="arc">
            <a:avLst>
              <a:gd name="adj1" fmla="val 10578517"/>
              <a:gd name="adj2" fmla="val 0"/>
            </a:avLst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2" name="Прямая соединительная линия 141"/>
          <p:cNvCxnSpPr>
            <a:stCxn id="138" idx="1"/>
            <a:endCxn id="138" idx="3"/>
          </p:cNvCxnSpPr>
          <p:nvPr/>
        </p:nvCxnSpPr>
        <p:spPr>
          <a:xfrm rot="10800000" flipH="1">
            <a:off x="4572000" y="4036223"/>
            <a:ext cx="128588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TextBox 161"/>
          <p:cNvSpPr txBox="1"/>
          <p:nvPr/>
        </p:nvSpPr>
        <p:spPr>
          <a:xfrm>
            <a:off x="2643174" y="5143512"/>
            <a:ext cx="2143140" cy="461665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ru-RU" sz="2400" dirty="0"/>
          </a:p>
        </p:txBody>
      </p:sp>
      <p:graphicFrame>
        <p:nvGraphicFramePr>
          <p:cNvPr id="164" name="Объект 163"/>
          <p:cNvGraphicFramePr>
            <a:graphicFrameLocks noChangeAspect="1"/>
          </p:cNvGraphicFramePr>
          <p:nvPr/>
        </p:nvGraphicFramePr>
        <p:xfrm>
          <a:off x="2643174" y="5214950"/>
          <a:ext cx="2154238" cy="387350"/>
        </p:xfrm>
        <a:graphic>
          <a:graphicData uri="http://schemas.openxmlformats.org/presentationml/2006/ole">
            <p:oleObj spid="_x0000_s26628" name="Формула" r:id="rId5" imgW="1130040" imgH="203040" progId="Equation.3">
              <p:embed/>
            </p:oleObj>
          </a:graphicData>
        </a:graphic>
      </p:graphicFrame>
      <p:cxnSp>
        <p:nvCxnSpPr>
          <p:cNvPr id="174" name="Соединительная линия уступом 173"/>
          <p:cNvCxnSpPr>
            <a:endCxn id="128" idx="0"/>
          </p:cNvCxnSpPr>
          <p:nvPr/>
        </p:nvCxnSpPr>
        <p:spPr>
          <a:xfrm rot="5400000">
            <a:off x="4214810" y="1357298"/>
            <a:ext cx="428628" cy="1588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hape 182"/>
          <p:cNvCxnSpPr/>
          <p:nvPr/>
        </p:nvCxnSpPr>
        <p:spPr>
          <a:xfrm rot="10800000" flipV="1">
            <a:off x="3428992" y="1928802"/>
            <a:ext cx="285752" cy="571504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hape 184"/>
          <p:cNvCxnSpPr/>
          <p:nvPr/>
        </p:nvCxnSpPr>
        <p:spPr>
          <a:xfrm>
            <a:off x="5143504" y="1928802"/>
            <a:ext cx="285752" cy="571504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Прямая со стрелкой 191"/>
          <p:cNvCxnSpPr/>
          <p:nvPr/>
        </p:nvCxnSpPr>
        <p:spPr>
          <a:xfrm rot="5400000">
            <a:off x="3394067" y="3106735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Прямая со стрелкой 192"/>
          <p:cNvCxnSpPr/>
          <p:nvPr/>
        </p:nvCxnSpPr>
        <p:spPr>
          <a:xfrm rot="5400000">
            <a:off x="5108579" y="3106735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Прямая со стрелкой 195"/>
          <p:cNvCxnSpPr/>
          <p:nvPr/>
        </p:nvCxnSpPr>
        <p:spPr>
          <a:xfrm rot="5400000">
            <a:off x="3465505" y="4964123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Прямая со стрелкой 196"/>
          <p:cNvCxnSpPr>
            <a:endCxn id="79" idx="0"/>
          </p:cNvCxnSpPr>
          <p:nvPr/>
        </p:nvCxnSpPr>
        <p:spPr>
          <a:xfrm rot="5400000">
            <a:off x="4787108" y="5285594"/>
            <a:ext cx="1000132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" name="TextBox 204"/>
          <p:cNvSpPr txBox="1"/>
          <p:nvPr/>
        </p:nvSpPr>
        <p:spPr>
          <a:xfrm>
            <a:off x="3500430" y="3714752"/>
            <a:ext cx="419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206" name="TextBox 205"/>
          <p:cNvSpPr txBox="1"/>
          <p:nvPr/>
        </p:nvSpPr>
        <p:spPr>
          <a:xfrm>
            <a:off x="5000628" y="4000504"/>
            <a:ext cx="419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79" name="TextBox 78"/>
          <p:cNvSpPr txBox="1"/>
          <p:nvPr/>
        </p:nvSpPr>
        <p:spPr>
          <a:xfrm>
            <a:off x="4643438" y="5786454"/>
            <a:ext cx="1285884" cy="707886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Нет решения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3143240" y="571480"/>
          <a:ext cx="2571769" cy="541425"/>
        </p:xfrm>
        <a:graphic>
          <a:graphicData uri="http://schemas.openxmlformats.org/presentationml/2006/ole">
            <p:oleObj spid="_x0000_s27650" name="Формула" r:id="rId3" imgW="965160" imgH="203040" progId="Equation.3">
              <p:embed/>
            </p:oleObj>
          </a:graphicData>
        </a:graphic>
      </p:graphicFrame>
      <p:sp>
        <p:nvSpPr>
          <p:cNvPr id="147" name="Блок-схема: решение 146">
            <a:hlinkClick r:id="rId4" action="ppaction://hlinksldjump"/>
          </p:cNvPr>
          <p:cNvSpPr/>
          <p:nvPr/>
        </p:nvSpPr>
        <p:spPr>
          <a:xfrm>
            <a:off x="6786546" y="1571612"/>
            <a:ext cx="1428760" cy="714380"/>
          </a:xfrm>
          <a:prstGeom prst="flowChartDecision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D&gt;0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48" name="TextBox 147"/>
          <p:cNvSpPr txBox="1"/>
          <p:nvPr/>
        </p:nvSpPr>
        <p:spPr>
          <a:xfrm>
            <a:off x="6215042" y="2500306"/>
            <a:ext cx="928694" cy="461665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  <a:r>
              <a:rPr lang="en-US" sz="2400" dirty="0" smtClean="0"/>
              <a:t>&lt;0</a:t>
            </a:r>
            <a:endParaRPr lang="ru-RU" sz="2400" dirty="0"/>
          </a:p>
        </p:txBody>
      </p:sp>
      <p:sp>
        <p:nvSpPr>
          <p:cNvPr id="149" name="TextBox 148"/>
          <p:cNvSpPr txBox="1"/>
          <p:nvPr/>
        </p:nvSpPr>
        <p:spPr>
          <a:xfrm>
            <a:off x="7858116" y="2500306"/>
            <a:ext cx="928694" cy="46166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  <a:r>
              <a:rPr lang="en-US" sz="2400" dirty="0" smtClean="0"/>
              <a:t>&gt;0</a:t>
            </a:r>
            <a:endParaRPr lang="ru-RU" sz="2400" dirty="0"/>
          </a:p>
        </p:txBody>
      </p:sp>
      <p:grpSp>
        <p:nvGrpSpPr>
          <p:cNvPr id="2" name="Группа 149"/>
          <p:cNvGrpSpPr/>
          <p:nvPr/>
        </p:nvGrpSpPr>
        <p:grpSpPr>
          <a:xfrm>
            <a:off x="6143604" y="3286124"/>
            <a:ext cx="1500198" cy="2000264"/>
            <a:chOff x="142844" y="3214686"/>
            <a:chExt cx="1500198" cy="2000264"/>
          </a:xfrm>
        </p:grpSpPr>
        <p:sp>
          <p:nvSpPr>
            <p:cNvPr id="151" name="Прямоугольник 150"/>
            <p:cNvSpPr/>
            <p:nvPr/>
          </p:nvSpPr>
          <p:spPr>
            <a:xfrm>
              <a:off x="142844" y="3214686"/>
              <a:ext cx="1285884" cy="1500198"/>
            </a:xfrm>
            <a:prstGeom prst="rect">
              <a:avLst/>
            </a:prstGeom>
            <a:gradFill>
              <a:gsLst>
                <a:gs pos="0">
                  <a:srgbClr val="FBEAC7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5400000" scaled="0"/>
            </a:gra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00" dirty="0">
                <a:solidFill>
                  <a:schemeClr val="tx1"/>
                </a:solidFill>
              </a:endParaRPr>
            </a:p>
          </p:txBody>
        </p:sp>
        <p:sp>
          <p:nvSpPr>
            <p:cNvPr id="152" name="TextBox 151"/>
            <p:cNvSpPr txBox="1"/>
            <p:nvPr/>
          </p:nvSpPr>
          <p:spPr>
            <a:xfrm>
              <a:off x="214282" y="3429000"/>
              <a:ext cx="14287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+   </a:t>
              </a:r>
              <a:r>
                <a:rPr lang="ru-RU" dirty="0" smtClean="0"/>
                <a:t> </a:t>
              </a:r>
              <a:r>
                <a:rPr lang="en-US" dirty="0" smtClean="0"/>
                <a:t> +   </a:t>
              </a:r>
              <a:r>
                <a:rPr lang="ru-RU" dirty="0" smtClean="0"/>
                <a:t> </a:t>
              </a:r>
              <a:r>
                <a:rPr lang="en-US" dirty="0" smtClean="0"/>
                <a:t> +</a:t>
              </a:r>
              <a:endParaRPr lang="ru-RU" dirty="0"/>
            </a:p>
          </p:txBody>
        </p:sp>
        <p:sp>
          <p:nvSpPr>
            <p:cNvPr id="153" name="TextBox 152"/>
            <p:cNvSpPr txBox="1"/>
            <p:nvPr/>
          </p:nvSpPr>
          <p:spPr>
            <a:xfrm>
              <a:off x="214282" y="4143380"/>
              <a:ext cx="142876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-</a:t>
              </a:r>
              <a:r>
                <a:rPr lang="ru-RU" sz="2400" dirty="0" smtClean="0"/>
                <a:t> </a:t>
              </a:r>
              <a:r>
                <a:rPr lang="en-US" sz="2400" dirty="0" smtClean="0"/>
                <a:t>  </a:t>
              </a:r>
              <a:r>
                <a:rPr lang="ru-RU" sz="2400" dirty="0" smtClean="0"/>
                <a:t> </a:t>
              </a:r>
              <a:r>
                <a:rPr lang="en-US" sz="2400" dirty="0" smtClean="0"/>
                <a:t> -    -</a:t>
              </a:r>
              <a:endParaRPr lang="ru-RU" sz="2400" dirty="0"/>
            </a:p>
          </p:txBody>
        </p:sp>
        <p:sp>
          <p:nvSpPr>
            <p:cNvPr id="154" name="Дуга 153"/>
            <p:cNvSpPr/>
            <p:nvPr/>
          </p:nvSpPr>
          <p:spPr>
            <a:xfrm>
              <a:off x="428628" y="3500438"/>
              <a:ext cx="642942" cy="1714512"/>
            </a:xfrm>
            <a:prstGeom prst="arc">
              <a:avLst>
                <a:gd name="adj1" fmla="val 10578517"/>
                <a:gd name="adj2" fmla="val 0"/>
              </a:avLst>
            </a:prstGeom>
            <a:ln w="254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55" name="Прямая соединительная линия 154"/>
            <p:cNvCxnSpPr>
              <a:stCxn id="151" idx="1"/>
              <a:endCxn id="151" idx="3"/>
            </p:cNvCxnSpPr>
            <p:nvPr/>
          </p:nvCxnSpPr>
          <p:spPr>
            <a:xfrm rot="10800000" flipH="1">
              <a:off x="142844" y="3964785"/>
              <a:ext cx="1285884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7" name="Прямоугольник 156"/>
          <p:cNvSpPr/>
          <p:nvPr/>
        </p:nvSpPr>
        <p:spPr>
          <a:xfrm>
            <a:off x="7643802" y="3286124"/>
            <a:ext cx="1285884" cy="1500198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58" name="TextBox 157"/>
          <p:cNvSpPr txBox="1"/>
          <p:nvPr/>
        </p:nvSpPr>
        <p:spPr>
          <a:xfrm>
            <a:off x="7715240" y="3500438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+   </a:t>
            </a:r>
            <a:r>
              <a:rPr lang="ru-RU" dirty="0" smtClean="0"/>
              <a:t> </a:t>
            </a:r>
            <a:r>
              <a:rPr lang="en-US" dirty="0" smtClean="0"/>
              <a:t> +   </a:t>
            </a:r>
            <a:r>
              <a:rPr lang="ru-RU" dirty="0" smtClean="0"/>
              <a:t> </a:t>
            </a:r>
            <a:r>
              <a:rPr lang="en-US" dirty="0" smtClean="0"/>
              <a:t> +</a:t>
            </a:r>
            <a:endParaRPr lang="ru-RU" dirty="0"/>
          </a:p>
        </p:txBody>
      </p:sp>
      <p:sp>
        <p:nvSpPr>
          <p:cNvPr id="159" name="TextBox 158"/>
          <p:cNvSpPr txBox="1"/>
          <p:nvPr/>
        </p:nvSpPr>
        <p:spPr>
          <a:xfrm>
            <a:off x="7715240" y="4214818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-</a:t>
            </a:r>
            <a:r>
              <a:rPr lang="ru-RU" sz="2400" dirty="0" smtClean="0"/>
              <a:t> </a:t>
            </a:r>
            <a:r>
              <a:rPr lang="en-US" sz="2400" dirty="0" smtClean="0"/>
              <a:t>  </a:t>
            </a:r>
            <a:r>
              <a:rPr lang="ru-RU" sz="2400" dirty="0" smtClean="0"/>
              <a:t> </a:t>
            </a:r>
            <a:r>
              <a:rPr lang="en-US" sz="2400" dirty="0" smtClean="0"/>
              <a:t> -    -</a:t>
            </a:r>
            <a:endParaRPr lang="ru-RU" sz="2400" dirty="0"/>
          </a:p>
        </p:txBody>
      </p:sp>
      <p:sp>
        <p:nvSpPr>
          <p:cNvPr id="160" name="Дуга 159"/>
          <p:cNvSpPr/>
          <p:nvPr/>
        </p:nvSpPr>
        <p:spPr>
          <a:xfrm flipV="1">
            <a:off x="8001024" y="2500306"/>
            <a:ext cx="571504" cy="2143140"/>
          </a:xfrm>
          <a:prstGeom prst="arc">
            <a:avLst>
              <a:gd name="adj1" fmla="val 10578517"/>
              <a:gd name="adj2" fmla="val 0"/>
            </a:avLst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61" name="Прямая соединительная линия 160"/>
          <p:cNvCxnSpPr>
            <a:stCxn id="157" idx="1"/>
            <a:endCxn id="157" idx="3"/>
          </p:cNvCxnSpPr>
          <p:nvPr/>
        </p:nvCxnSpPr>
        <p:spPr>
          <a:xfrm rot="10800000" flipH="1">
            <a:off x="7643802" y="4036223"/>
            <a:ext cx="128588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TextBox 162"/>
          <p:cNvSpPr txBox="1"/>
          <p:nvPr/>
        </p:nvSpPr>
        <p:spPr>
          <a:xfrm>
            <a:off x="7929586" y="5143512"/>
            <a:ext cx="1000100" cy="46166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ru-RU" sz="2400" dirty="0"/>
          </a:p>
        </p:txBody>
      </p:sp>
      <p:sp>
        <p:nvSpPr>
          <p:cNvPr id="166" name="TextBox 165"/>
          <p:cNvSpPr txBox="1"/>
          <p:nvPr/>
        </p:nvSpPr>
        <p:spPr>
          <a:xfrm>
            <a:off x="6143636" y="3714752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dirty="0" smtClean="0"/>
              <a:t>             n</a:t>
            </a:r>
            <a:endParaRPr lang="ru-RU" dirty="0"/>
          </a:p>
        </p:txBody>
      </p:sp>
      <p:sp>
        <p:nvSpPr>
          <p:cNvPr id="167" name="TextBox 166"/>
          <p:cNvSpPr txBox="1"/>
          <p:nvPr/>
        </p:nvSpPr>
        <p:spPr>
          <a:xfrm>
            <a:off x="7643834" y="3714752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dirty="0" smtClean="0"/>
              <a:t>              n</a:t>
            </a:r>
            <a:endParaRPr lang="ru-RU" dirty="0"/>
          </a:p>
        </p:txBody>
      </p:sp>
      <p:graphicFrame>
        <p:nvGraphicFramePr>
          <p:cNvPr id="168" name="Объект 167"/>
          <p:cNvGraphicFramePr>
            <a:graphicFrameLocks noChangeAspect="1"/>
          </p:cNvGraphicFramePr>
          <p:nvPr/>
        </p:nvGraphicFramePr>
        <p:xfrm>
          <a:off x="8061325" y="5214938"/>
          <a:ext cx="750888" cy="387350"/>
        </p:xfrm>
        <a:graphic>
          <a:graphicData uri="http://schemas.openxmlformats.org/presentationml/2006/ole">
            <p:oleObj spid="_x0000_s27653" name="Формула" r:id="rId5" imgW="393480" imgH="203040" progId="Equation.3">
              <p:embed/>
            </p:oleObj>
          </a:graphicData>
        </a:graphic>
      </p:graphicFrame>
      <p:cxnSp>
        <p:nvCxnSpPr>
          <p:cNvPr id="177" name="Shape 176"/>
          <p:cNvCxnSpPr>
            <a:endCxn id="147" idx="0"/>
          </p:cNvCxnSpPr>
          <p:nvPr/>
        </p:nvCxnSpPr>
        <p:spPr>
          <a:xfrm>
            <a:off x="5715008" y="857232"/>
            <a:ext cx="1785918" cy="714380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hape 183"/>
          <p:cNvCxnSpPr/>
          <p:nvPr/>
        </p:nvCxnSpPr>
        <p:spPr>
          <a:xfrm rot="10800000" flipV="1">
            <a:off x="6500826" y="1928802"/>
            <a:ext cx="285752" cy="571504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hape 185"/>
          <p:cNvCxnSpPr/>
          <p:nvPr/>
        </p:nvCxnSpPr>
        <p:spPr>
          <a:xfrm>
            <a:off x="8215338" y="1928802"/>
            <a:ext cx="285752" cy="571504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Прямая со стрелкой 193"/>
          <p:cNvCxnSpPr/>
          <p:nvPr/>
        </p:nvCxnSpPr>
        <p:spPr>
          <a:xfrm rot="5400000">
            <a:off x="6465901" y="3106735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Прямая со стрелкой 194"/>
          <p:cNvCxnSpPr/>
          <p:nvPr/>
        </p:nvCxnSpPr>
        <p:spPr>
          <a:xfrm rot="5400000">
            <a:off x="8180413" y="3106735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Прямая со стрелкой 197"/>
          <p:cNvCxnSpPr/>
          <p:nvPr/>
        </p:nvCxnSpPr>
        <p:spPr>
          <a:xfrm rot="5400000">
            <a:off x="6537339" y="4964123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Прямая со стрелкой 198"/>
          <p:cNvCxnSpPr/>
          <p:nvPr/>
        </p:nvCxnSpPr>
        <p:spPr>
          <a:xfrm rot="5400000">
            <a:off x="8251851" y="4964123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5643570" y="5143512"/>
            <a:ext cx="2143140" cy="461665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ru-RU" sz="2400" dirty="0"/>
          </a:p>
        </p:txBody>
      </p:sp>
      <p:graphicFrame>
        <p:nvGraphicFramePr>
          <p:cNvPr id="85" name="Объект 84"/>
          <p:cNvGraphicFramePr>
            <a:graphicFrameLocks noChangeAspect="1"/>
          </p:cNvGraphicFramePr>
          <p:nvPr/>
        </p:nvGraphicFramePr>
        <p:xfrm>
          <a:off x="5680075" y="5214938"/>
          <a:ext cx="2081213" cy="387350"/>
        </p:xfrm>
        <a:graphic>
          <a:graphicData uri="http://schemas.openxmlformats.org/presentationml/2006/ole">
            <p:oleObj spid="_x0000_s27654" name="Формула" r:id="rId6" imgW="109188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3143240" y="571480"/>
          <a:ext cx="2571769" cy="541425"/>
        </p:xfrm>
        <a:graphic>
          <a:graphicData uri="http://schemas.openxmlformats.org/presentationml/2006/ole">
            <p:oleObj spid="_x0000_s28674" name="Формула" r:id="rId3" imgW="965160" imgH="203040" progId="Equation.3">
              <p:embed/>
            </p:oleObj>
          </a:graphicData>
        </a:graphic>
      </p:graphicFrame>
      <p:sp>
        <p:nvSpPr>
          <p:cNvPr id="6" name="Блок-схема: решение 5">
            <a:hlinkClick r:id="rId4" action="ppaction://hlinksldjump"/>
          </p:cNvPr>
          <p:cNvSpPr/>
          <p:nvPr/>
        </p:nvSpPr>
        <p:spPr>
          <a:xfrm>
            <a:off x="785786" y="1571612"/>
            <a:ext cx="1428760" cy="714380"/>
          </a:xfrm>
          <a:prstGeom prst="flowChartDecision">
            <a:avLst/>
          </a:prstGeom>
          <a:gradFill flip="none" rotWithShape="1">
            <a:gsLst>
              <a:gs pos="0">
                <a:schemeClr val="bg1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D&lt;0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14282" y="2500306"/>
            <a:ext cx="928694" cy="461665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  <a:r>
              <a:rPr lang="en-US" sz="2400" dirty="0" smtClean="0"/>
              <a:t>&lt;0</a:t>
            </a:r>
            <a:endParaRPr lang="ru-RU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1857356" y="2500306"/>
            <a:ext cx="928694" cy="46166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  <a:r>
              <a:rPr lang="en-US" sz="2400" dirty="0" smtClean="0"/>
              <a:t>&gt;0</a:t>
            </a:r>
            <a:endParaRPr lang="ru-RU" sz="24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142844" y="3286124"/>
            <a:ext cx="1285884" cy="1500198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14282" y="3500438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   </a:t>
            </a:r>
            <a:r>
              <a:rPr lang="ru-RU" dirty="0" smtClean="0"/>
              <a:t> </a:t>
            </a:r>
            <a:r>
              <a:rPr lang="en-US" dirty="0" smtClean="0"/>
              <a:t> +   </a:t>
            </a:r>
            <a:r>
              <a:rPr lang="ru-RU" dirty="0" smtClean="0"/>
              <a:t> </a:t>
            </a:r>
            <a:r>
              <a:rPr lang="en-US" dirty="0" smtClean="0"/>
              <a:t> +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214282" y="4214818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-</a:t>
            </a:r>
            <a:r>
              <a:rPr lang="ru-RU" sz="2400" dirty="0" smtClean="0"/>
              <a:t> </a:t>
            </a:r>
            <a:r>
              <a:rPr lang="en-US" sz="2400" dirty="0" smtClean="0"/>
              <a:t>  </a:t>
            </a:r>
            <a:r>
              <a:rPr lang="ru-RU" sz="2400" dirty="0" smtClean="0"/>
              <a:t> </a:t>
            </a:r>
            <a:r>
              <a:rPr lang="en-US" sz="2400" dirty="0" smtClean="0"/>
              <a:t> -    -</a:t>
            </a:r>
            <a:endParaRPr lang="ru-RU" sz="2400" dirty="0"/>
          </a:p>
        </p:txBody>
      </p:sp>
      <p:sp>
        <p:nvSpPr>
          <p:cNvPr id="26" name="Дуга 25"/>
          <p:cNvSpPr/>
          <p:nvPr/>
        </p:nvSpPr>
        <p:spPr>
          <a:xfrm>
            <a:off x="571472" y="4143380"/>
            <a:ext cx="428628" cy="1285884"/>
          </a:xfrm>
          <a:prstGeom prst="arc">
            <a:avLst>
              <a:gd name="adj1" fmla="val 10578517"/>
              <a:gd name="adj2" fmla="val 0"/>
            </a:avLst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8" name="Прямая соединительная линия 57"/>
          <p:cNvCxnSpPr>
            <a:stCxn id="17" idx="1"/>
            <a:endCxn id="17" idx="3"/>
          </p:cNvCxnSpPr>
          <p:nvPr/>
        </p:nvCxnSpPr>
        <p:spPr>
          <a:xfrm rot="10800000" flipH="1">
            <a:off x="142844" y="4036223"/>
            <a:ext cx="128588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Прямоугольник 61"/>
          <p:cNvSpPr/>
          <p:nvPr/>
        </p:nvSpPr>
        <p:spPr>
          <a:xfrm>
            <a:off x="1643042" y="3286124"/>
            <a:ext cx="1285884" cy="1500198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714480" y="3500438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   </a:t>
            </a:r>
            <a:r>
              <a:rPr lang="ru-RU" dirty="0" smtClean="0"/>
              <a:t> </a:t>
            </a:r>
            <a:r>
              <a:rPr lang="en-US" dirty="0" smtClean="0"/>
              <a:t> +   </a:t>
            </a:r>
            <a:r>
              <a:rPr lang="ru-RU" dirty="0" smtClean="0"/>
              <a:t> </a:t>
            </a:r>
            <a:r>
              <a:rPr lang="en-US" dirty="0" smtClean="0"/>
              <a:t> +</a:t>
            </a:r>
            <a:endParaRPr lang="ru-RU" dirty="0"/>
          </a:p>
        </p:txBody>
      </p:sp>
      <p:sp>
        <p:nvSpPr>
          <p:cNvPr id="64" name="TextBox 63"/>
          <p:cNvSpPr txBox="1"/>
          <p:nvPr/>
        </p:nvSpPr>
        <p:spPr>
          <a:xfrm>
            <a:off x="1714480" y="4214818"/>
            <a:ext cx="1143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-</a:t>
            </a:r>
            <a:r>
              <a:rPr lang="ru-RU" sz="2400" dirty="0" smtClean="0"/>
              <a:t> </a:t>
            </a:r>
            <a:r>
              <a:rPr lang="en-US" sz="2400" dirty="0" smtClean="0"/>
              <a:t>  </a:t>
            </a:r>
            <a:r>
              <a:rPr lang="ru-RU" sz="2400" dirty="0" smtClean="0"/>
              <a:t> </a:t>
            </a:r>
            <a:r>
              <a:rPr lang="en-US" sz="2400" dirty="0" smtClean="0"/>
              <a:t> -    -</a:t>
            </a:r>
            <a:endParaRPr lang="ru-RU" sz="2400" dirty="0"/>
          </a:p>
        </p:txBody>
      </p:sp>
      <p:sp>
        <p:nvSpPr>
          <p:cNvPr id="65" name="Дуга 64"/>
          <p:cNvSpPr/>
          <p:nvPr/>
        </p:nvSpPr>
        <p:spPr>
          <a:xfrm rot="10800000">
            <a:off x="2000232" y="2714620"/>
            <a:ext cx="428628" cy="1143008"/>
          </a:xfrm>
          <a:prstGeom prst="arc">
            <a:avLst>
              <a:gd name="adj1" fmla="val 10578517"/>
              <a:gd name="adj2" fmla="val 0"/>
            </a:avLst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6" name="Прямая соединительная линия 65"/>
          <p:cNvCxnSpPr>
            <a:stCxn id="62" idx="1"/>
            <a:endCxn id="62" idx="3"/>
          </p:cNvCxnSpPr>
          <p:nvPr/>
        </p:nvCxnSpPr>
        <p:spPr>
          <a:xfrm rot="10800000" flipH="1">
            <a:off x="1643042" y="4036223"/>
            <a:ext cx="128588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142844" y="5143512"/>
            <a:ext cx="1285884" cy="461665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ru-RU" sz="2400" dirty="0"/>
          </a:p>
        </p:txBody>
      </p:sp>
      <p:sp>
        <p:nvSpPr>
          <p:cNvPr id="68" name="TextBox 67"/>
          <p:cNvSpPr txBox="1"/>
          <p:nvPr/>
        </p:nvSpPr>
        <p:spPr>
          <a:xfrm>
            <a:off x="1643042" y="5786454"/>
            <a:ext cx="1285884" cy="707886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Нет решения</a:t>
            </a:r>
            <a:endParaRPr lang="ru-RU" sz="2000" dirty="0"/>
          </a:p>
        </p:txBody>
      </p:sp>
      <p:graphicFrame>
        <p:nvGraphicFramePr>
          <p:cNvPr id="69" name="Объект 68"/>
          <p:cNvGraphicFramePr>
            <a:graphicFrameLocks noChangeAspect="1"/>
          </p:cNvGraphicFramePr>
          <p:nvPr/>
        </p:nvGraphicFramePr>
        <p:xfrm>
          <a:off x="214282" y="5214950"/>
          <a:ext cx="1113637" cy="387352"/>
        </p:xfrm>
        <a:graphic>
          <a:graphicData uri="http://schemas.openxmlformats.org/presentationml/2006/ole">
            <p:oleObj spid="_x0000_s28675" name="Формула" r:id="rId5" imgW="583920" imgH="203040" progId="Equation.3">
              <p:embed/>
            </p:oleObj>
          </a:graphicData>
        </a:graphic>
      </p:graphicFrame>
      <p:sp>
        <p:nvSpPr>
          <p:cNvPr id="128" name="Блок-схема: решение 127">
            <a:hlinkClick r:id="rId6" action="ppaction://hlinksldjump"/>
          </p:cNvPr>
          <p:cNvSpPr/>
          <p:nvPr/>
        </p:nvSpPr>
        <p:spPr>
          <a:xfrm>
            <a:off x="3714744" y="1571612"/>
            <a:ext cx="1428760" cy="714380"/>
          </a:xfrm>
          <a:prstGeom prst="flowChartDecision">
            <a:avLst/>
          </a:prstGeom>
          <a:gradFill flip="none" rotWithShape="1">
            <a:gsLst>
              <a:gs pos="0">
                <a:schemeClr val="bg1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D=0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29" name="TextBox 128"/>
          <p:cNvSpPr txBox="1"/>
          <p:nvPr/>
        </p:nvSpPr>
        <p:spPr>
          <a:xfrm>
            <a:off x="3143240" y="2500306"/>
            <a:ext cx="928694" cy="461665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  <a:r>
              <a:rPr lang="en-US" sz="2400" dirty="0" smtClean="0"/>
              <a:t>&lt;0</a:t>
            </a:r>
            <a:endParaRPr lang="ru-RU" sz="2400" dirty="0"/>
          </a:p>
        </p:txBody>
      </p:sp>
      <p:sp>
        <p:nvSpPr>
          <p:cNvPr id="130" name="TextBox 129"/>
          <p:cNvSpPr txBox="1"/>
          <p:nvPr/>
        </p:nvSpPr>
        <p:spPr>
          <a:xfrm>
            <a:off x="4786314" y="2500306"/>
            <a:ext cx="928694" cy="46166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  <a:r>
              <a:rPr lang="en-US" sz="2400" dirty="0" smtClean="0"/>
              <a:t>&gt;0</a:t>
            </a:r>
            <a:endParaRPr lang="ru-RU" sz="2400" dirty="0"/>
          </a:p>
        </p:txBody>
      </p:sp>
      <p:sp>
        <p:nvSpPr>
          <p:cNvPr id="132" name="Прямоугольник 131"/>
          <p:cNvSpPr/>
          <p:nvPr/>
        </p:nvSpPr>
        <p:spPr>
          <a:xfrm>
            <a:off x="3071802" y="3286124"/>
            <a:ext cx="1285884" cy="1500198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33" name="TextBox 132"/>
          <p:cNvSpPr txBox="1"/>
          <p:nvPr/>
        </p:nvSpPr>
        <p:spPr>
          <a:xfrm>
            <a:off x="3143240" y="3500438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   </a:t>
            </a:r>
            <a:r>
              <a:rPr lang="ru-RU" dirty="0" smtClean="0"/>
              <a:t> </a:t>
            </a:r>
            <a:r>
              <a:rPr lang="en-US" dirty="0" smtClean="0"/>
              <a:t> +   </a:t>
            </a:r>
            <a:r>
              <a:rPr lang="ru-RU" dirty="0" smtClean="0"/>
              <a:t> </a:t>
            </a:r>
            <a:r>
              <a:rPr lang="en-US" dirty="0" smtClean="0"/>
              <a:t> +</a:t>
            </a:r>
            <a:endParaRPr lang="ru-RU" dirty="0"/>
          </a:p>
        </p:txBody>
      </p:sp>
      <p:sp>
        <p:nvSpPr>
          <p:cNvPr id="134" name="TextBox 133"/>
          <p:cNvSpPr txBox="1"/>
          <p:nvPr/>
        </p:nvSpPr>
        <p:spPr>
          <a:xfrm>
            <a:off x="3143240" y="4214818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-</a:t>
            </a:r>
            <a:r>
              <a:rPr lang="ru-RU" sz="2400" dirty="0" smtClean="0"/>
              <a:t> </a:t>
            </a:r>
            <a:r>
              <a:rPr lang="en-US" sz="2400" dirty="0" smtClean="0"/>
              <a:t>  </a:t>
            </a:r>
            <a:r>
              <a:rPr lang="ru-RU" sz="2400" dirty="0" smtClean="0"/>
              <a:t> </a:t>
            </a:r>
            <a:r>
              <a:rPr lang="en-US" sz="2400" dirty="0" smtClean="0"/>
              <a:t> -    -</a:t>
            </a:r>
            <a:endParaRPr lang="ru-RU" sz="2400" dirty="0"/>
          </a:p>
        </p:txBody>
      </p:sp>
      <p:sp>
        <p:nvSpPr>
          <p:cNvPr id="135" name="Дуга 134"/>
          <p:cNvSpPr/>
          <p:nvPr/>
        </p:nvSpPr>
        <p:spPr>
          <a:xfrm>
            <a:off x="3500430" y="4071942"/>
            <a:ext cx="428628" cy="1357322"/>
          </a:xfrm>
          <a:prstGeom prst="arc">
            <a:avLst>
              <a:gd name="adj1" fmla="val 10578517"/>
              <a:gd name="adj2" fmla="val 0"/>
            </a:avLst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6" name="Прямая соединительная линия 135"/>
          <p:cNvCxnSpPr/>
          <p:nvPr/>
        </p:nvCxnSpPr>
        <p:spPr>
          <a:xfrm rot="10800000" flipH="1">
            <a:off x="3071802" y="4071942"/>
            <a:ext cx="128588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Прямоугольник 137"/>
          <p:cNvSpPr/>
          <p:nvPr/>
        </p:nvSpPr>
        <p:spPr>
          <a:xfrm>
            <a:off x="4572000" y="3286124"/>
            <a:ext cx="1285884" cy="1500198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4643438" y="3500438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   </a:t>
            </a:r>
            <a:r>
              <a:rPr lang="ru-RU" dirty="0" smtClean="0"/>
              <a:t> </a:t>
            </a:r>
            <a:r>
              <a:rPr lang="en-US" dirty="0" smtClean="0"/>
              <a:t> +   </a:t>
            </a:r>
            <a:r>
              <a:rPr lang="ru-RU" dirty="0" smtClean="0"/>
              <a:t> </a:t>
            </a:r>
            <a:r>
              <a:rPr lang="en-US" dirty="0" smtClean="0"/>
              <a:t> +</a:t>
            </a:r>
            <a:endParaRPr lang="ru-RU" dirty="0"/>
          </a:p>
        </p:txBody>
      </p:sp>
      <p:sp>
        <p:nvSpPr>
          <p:cNvPr id="140" name="TextBox 139"/>
          <p:cNvSpPr txBox="1"/>
          <p:nvPr/>
        </p:nvSpPr>
        <p:spPr>
          <a:xfrm>
            <a:off x="4643438" y="4214818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-</a:t>
            </a:r>
            <a:r>
              <a:rPr lang="ru-RU" sz="2400" dirty="0" smtClean="0"/>
              <a:t> </a:t>
            </a:r>
            <a:r>
              <a:rPr lang="en-US" sz="2400" dirty="0" smtClean="0"/>
              <a:t>  </a:t>
            </a:r>
            <a:r>
              <a:rPr lang="ru-RU" sz="2400" dirty="0" smtClean="0"/>
              <a:t> </a:t>
            </a:r>
            <a:r>
              <a:rPr lang="en-US" sz="2400" dirty="0" smtClean="0"/>
              <a:t> -    -</a:t>
            </a:r>
            <a:endParaRPr lang="ru-RU" sz="2400" dirty="0"/>
          </a:p>
        </p:txBody>
      </p:sp>
      <p:sp>
        <p:nvSpPr>
          <p:cNvPr id="141" name="Дуга 140"/>
          <p:cNvSpPr/>
          <p:nvPr/>
        </p:nvSpPr>
        <p:spPr>
          <a:xfrm flipV="1">
            <a:off x="4929190" y="2571744"/>
            <a:ext cx="428628" cy="1428760"/>
          </a:xfrm>
          <a:prstGeom prst="arc">
            <a:avLst>
              <a:gd name="adj1" fmla="val 10578517"/>
              <a:gd name="adj2" fmla="val 0"/>
            </a:avLst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2" name="Прямая соединительная линия 141"/>
          <p:cNvCxnSpPr>
            <a:stCxn id="138" idx="1"/>
            <a:endCxn id="138" idx="3"/>
          </p:cNvCxnSpPr>
          <p:nvPr/>
        </p:nvCxnSpPr>
        <p:spPr>
          <a:xfrm rot="10800000" flipH="1">
            <a:off x="4572000" y="4036223"/>
            <a:ext cx="128588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Блок-схема: решение 146">
            <a:hlinkClick r:id="rId7" action="ppaction://hlinksldjump"/>
          </p:cNvPr>
          <p:cNvSpPr/>
          <p:nvPr/>
        </p:nvSpPr>
        <p:spPr>
          <a:xfrm>
            <a:off x="6786546" y="1571612"/>
            <a:ext cx="1428760" cy="714380"/>
          </a:xfrm>
          <a:prstGeom prst="flowChartDecision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D&gt;0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48" name="TextBox 147"/>
          <p:cNvSpPr txBox="1"/>
          <p:nvPr/>
        </p:nvSpPr>
        <p:spPr>
          <a:xfrm>
            <a:off x="6215042" y="2500306"/>
            <a:ext cx="928694" cy="461665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  <a:r>
              <a:rPr lang="en-US" sz="2400" dirty="0" smtClean="0"/>
              <a:t>&lt;0</a:t>
            </a:r>
            <a:endParaRPr lang="ru-RU" sz="2400" dirty="0"/>
          </a:p>
        </p:txBody>
      </p:sp>
      <p:sp>
        <p:nvSpPr>
          <p:cNvPr id="149" name="TextBox 148"/>
          <p:cNvSpPr txBox="1"/>
          <p:nvPr/>
        </p:nvSpPr>
        <p:spPr>
          <a:xfrm>
            <a:off x="7858116" y="2500306"/>
            <a:ext cx="928694" cy="46166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  <a:r>
              <a:rPr lang="en-US" sz="2400" dirty="0" smtClean="0"/>
              <a:t>&gt;0</a:t>
            </a:r>
            <a:endParaRPr lang="ru-RU" sz="2400" dirty="0"/>
          </a:p>
        </p:txBody>
      </p:sp>
      <p:grpSp>
        <p:nvGrpSpPr>
          <p:cNvPr id="2" name="Группа 149"/>
          <p:cNvGrpSpPr/>
          <p:nvPr/>
        </p:nvGrpSpPr>
        <p:grpSpPr>
          <a:xfrm>
            <a:off x="6143604" y="3286124"/>
            <a:ext cx="1500198" cy="2000264"/>
            <a:chOff x="142844" y="3214686"/>
            <a:chExt cx="1500198" cy="2000264"/>
          </a:xfrm>
        </p:grpSpPr>
        <p:sp>
          <p:nvSpPr>
            <p:cNvPr id="151" name="Прямоугольник 150"/>
            <p:cNvSpPr/>
            <p:nvPr/>
          </p:nvSpPr>
          <p:spPr>
            <a:xfrm>
              <a:off x="142844" y="3214686"/>
              <a:ext cx="1285884" cy="1500198"/>
            </a:xfrm>
            <a:prstGeom prst="rect">
              <a:avLst/>
            </a:prstGeom>
            <a:gradFill>
              <a:gsLst>
                <a:gs pos="0">
                  <a:srgbClr val="FBEAC7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5400000" scaled="0"/>
            </a:gra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00" dirty="0">
                <a:solidFill>
                  <a:schemeClr val="tx1"/>
                </a:solidFill>
              </a:endParaRPr>
            </a:p>
          </p:txBody>
        </p:sp>
        <p:sp>
          <p:nvSpPr>
            <p:cNvPr id="152" name="TextBox 151"/>
            <p:cNvSpPr txBox="1"/>
            <p:nvPr/>
          </p:nvSpPr>
          <p:spPr>
            <a:xfrm>
              <a:off x="214282" y="3429000"/>
              <a:ext cx="14287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+   </a:t>
              </a:r>
              <a:r>
                <a:rPr lang="ru-RU" dirty="0" smtClean="0"/>
                <a:t> </a:t>
              </a:r>
              <a:r>
                <a:rPr lang="en-US" dirty="0" smtClean="0"/>
                <a:t> +   </a:t>
              </a:r>
              <a:r>
                <a:rPr lang="ru-RU" dirty="0" smtClean="0"/>
                <a:t> </a:t>
              </a:r>
              <a:r>
                <a:rPr lang="en-US" dirty="0" smtClean="0"/>
                <a:t> +</a:t>
              </a:r>
              <a:endParaRPr lang="ru-RU" dirty="0"/>
            </a:p>
          </p:txBody>
        </p:sp>
        <p:sp>
          <p:nvSpPr>
            <p:cNvPr id="153" name="TextBox 152"/>
            <p:cNvSpPr txBox="1"/>
            <p:nvPr/>
          </p:nvSpPr>
          <p:spPr>
            <a:xfrm>
              <a:off x="214282" y="4143380"/>
              <a:ext cx="142876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-</a:t>
              </a:r>
              <a:r>
                <a:rPr lang="ru-RU" sz="2400" dirty="0" smtClean="0"/>
                <a:t> </a:t>
              </a:r>
              <a:r>
                <a:rPr lang="en-US" sz="2400" dirty="0" smtClean="0"/>
                <a:t>  </a:t>
              </a:r>
              <a:r>
                <a:rPr lang="ru-RU" sz="2400" dirty="0" smtClean="0"/>
                <a:t> </a:t>
              </a:r>
              <a:r>
                <a:rPr lang="en-US" sz="2400" dirty="0" smtClean="0"/>
                <a:t> -    -</a:t>
              </a:r>
              <a:endParaRPr lang="ru-RU" sz="2400" dirty="0"/>
            </a:p>
          </p:txBody>
        </p:sp>
        <p:sp>
          <p:nvSpPr>
            <p:cNvPr id="154" name="Дуга 153"/>
            <p:cNvSpPr/>
            <p:nvPr/>
          </p:nvSpPr>
          <p:spPr>
            <a:xfrm>
              <a:off x="428628" y="3500438"/>
              <a:ext cx="642942" cy="1714512"/>
            </a:xfrm>
            <a:prstGeom prst="arc">
              <a:avLst>
                <a:gd name="adj1" fmla="val 10578517"/>
                <a:gd name="adj2" fmla="val 0"/>
              </a:avLst>
            </a:prstGeom>
            <a:ln w="254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55" name="Прямая соединительная линия 154"/>
            <p:cNvCxnSpPr>
              <a:stCxn id="151" idx="1"/>
              <a:endCxn id="151" idx="3"/>
            </p:cNvCxnSpPr>
            <p:nvPr/>
          </p:nvCxnSpPr>
          <p:spPr>
            <a:xfrm rot="10800000" flipH="1">
              <a:off x="142844" y="3964785"/>
              <a:ext cx="1285884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7" name="Прямоугольник 156"/>
          <p:cNvSpPr/>
          <p:nvPr/>
        </p:nvSpPr>
        <p:spPr>
          <a:xfrm>
            <a:off x="7643802" y="3286124"/>
            <a:ext cx="1285884" cy="1500198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58" name="TextBox 157"/>
          <p:cNvSpPr txBox="1"/>
          <p:nvPr/>
        </p:nvSpPr>
        <p:spPr>
          <a:xfrm>
            <a:off x="7715240" y="3500438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+   </a:t>
            </a:r>
            <a:r>
              <a:rPr lang="ru-RU" dirty="0" smtClean="0"/>
              <a:t> </a:t>
            </a:r>
            <a:r>
              <a:rPr lang="en-US" dirty="0" smtClean="0"/>
              <a:t> +   </a:t>
            </a:r>
            <a:r>
              <a:rPr lang="ru-RU" dirty="0" smtClean="0"/>
              <a:t> </a:t>
            </a:r>
            <a:r>
              <a:rPr lang="en-US" dirty="0" smtClean="0"/>
              <a:t> +</a:t>
            </a:r>
            <a:endParaRPr lang="ru-RU" dirty="0"/>
          </a:p>
        </p:txBody>
      </p:sp>
      <p:sp>
        <p:nvSpPr>
          <p:cNvPr id="159" name="TextBox 158"/>
          <p:cNvSpPr txBox="1"/>
          <p:nvPr/>
        </p:nvSpPr>
        <p:spPr>
          <a:xfrm>
            <a:off x="7715240" y="4214818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-</a:t>
            </a:r>
            <a:r>
              <a:rPr lang="ru-RU" sz="2400" dirty="0" smtClean="0"/>
              <a:t> </a:t>
            </a:r>
            <a:r>
              <a:rPr lang="en-US" sz="2400" dirty="0" smtClean="0"/>
              <a:t>  </a:t>
            </a:r>
            <a:r>
              <a:rPr lang="ru-RU" sz="2400" dirty="0" smtClean="0"/>
              <a:t> </a:t>
            </a:r>
            <a:r>
              <a:rPr lang="en-US" sz="2400" dirty="0" smtClean="0"/>
              <a:t> -    -</a:t>
            </a:r>
            <a:endParaRPr lang="ru-RU" sz="2400" dirty="0"/>
          </a:p>
        </p:txBody>
      </p:sp>
      <p:sp>
        <p:nvSpPr>
          <p:cNvPr id="160" name="Дуга 159"/>
          <p:cNvSpPr/>
          <p:nvPr/>
        </p:nvSpPr>
        <p:spPr>
          <a:xfrm flipV="1">
            <a:off x="8001024" y="2500306"/>
            <a:ext cx="571504" cy="2143140"/>
          </a:xfrm>
          <a:prstGeom prst="arc">
            <a:avLst>
              <a:gd name="adj1" fmla="val 10578517"/>
              <a:gd name="adj2" fmla="val 0"/>
            </a:avLst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61" name="Прямая соединительная линия 160"/>
          <p:cNvCxnSpPr>
            <a:stCxn id="157" idx="1"/>
            <a:endCxn id="157" idx="3"/>
          </p:cNvCxnSpPr>
          <p:nvPr/>
        </p:nvCxnSpPr>
        <p:spPr>
          <a:xfrm rot="10800000" flipH="1">
            <a:off x="7643802" y="4036223"/>
            <a:ext cx="128588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TextBox 161"/>
          <p:cNvSpPr txBox="1"/>
          <p:nvPr/>
        </p:nvSpPr>
        <p:spPr>
          <a:xfrm>
            <a:off x="2643174" y="5143512"/>
            <a:ext cx="2143140" cy="461665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ru-RU" sz="2400" dirty="0"/>
          </a:p>
        </p:txBody>
      </p:sp>
      <p:sp>
        <p:nvSpPr>
          <p:cNvPr id="163" name="TextBox 162"/>
          <p:cNvSpPr txBox="1"/>
          <p:nvPr/>
        </p:nvSpPr>
        <p:spPr>
          <a:xfrm>
            <a:off x="7929586" y="5143512"/>
            <a:ext cx="1000100" cy="46166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ru-RU" sz="2400" dirty="0"/>
          </a:p>
        </p:txBody>
      </p:sp>
      <p:graphicFrame>
        <p:nvGraphicFramePr>
          <p:cNvPr id="164" name="Объект 163"/>
          <p:cNvGraphicFramePr>
            <a:graphicFrameLocks noChangeAspect="1"/>
          </p:cNvGraphicFramePr>
          <p:nvPr/>
        </p:nvGraphicFramePr>
        <p:xfrm>
          <a:off x="2643174" y="5214950"/>
          <a:ext cx="2154238" cy="387350"/>
        </p:xfrm>
        <a:graphic>
          <a:graphicData uri="http://schemas.openxmlformats.org/presentationml/2006/ole">
            <p:oleObj spid="_x0000_s28676" name="Формула" r:id="rId8" imgW="1130040" imgH="203040" progId="Equation.3">
              <p:embed/>
            </p:oleObj>
          </a:graphicData>
        </a:graphic>
      </p:graphicFrame>
      <p:sp>
        <p:nvSpPr>
          <p:cNvPr id="166" name="TextBox 165"/>
          <p:cNvSpPr txBox="1"/>
          <p:nvPr/>
        </p:nvSpPr>
        <p:spPr>
          <a:xfrm>
            <a:off x="6143636" y="3714752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dirty="0" smtClean="0"/>
              <a:t>             n</a:t>
            </a:r>
            <a:endParaRPr lang="ru-RU" dirty="0"/>
          </a:p>
        </p:txBody>
      </p:sp>
      <p:sp>
        <p:nvSpPr>
          <p:cNvPr id="167" name="TextBox 166"/>
          <p:cNvSpPr txBox="1"/>
          <p:nvPr/>
        </p:nvSpPr>
        <p:spPr>
          <a:xfrm>
            <a:off x="7643834" y="3714752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dirty="0" smtClean="0"/>
              <a:t>              n</a:t>
            </a:r>
            <a:endParaRPr lang="ru-RU" dirty="0"/>
          </a:p>
        </p:txBody>
      </p:sp>
      <p:graphicFrame>
        <p:nvGraphicFramePr>
          <p:cNvPr id="168" name="Объект 167"/>
          <p:cNvGraphicFramePr>
            <a:graphicFrameLocks noChangeAspect="1"/>
          </p:cNvGraphicFramePr>
          <p:nvPr/>
        </p:nvGraphicFramePr>
        <p:xfrm>
          <a:off x="8061325" y="5214938"/>
          <a:ext cx="750888" cy="387350"/>
        </p:xfrm>
        <a:graphic>
          <a:graphicData uri="http://schemas.openxmlformats.org/presentationml/2006/ole">
            <p:oleObj spid="_x0000_s28677" name="Формула" r:id="rId9" imgW="393480" imgH="203040" progId="Equation.3">
              <p:embed/>
            </p:oleObj>
          </a:graphicData>
        </a:graphic>
      </p:graphicFrame>
      <p:cxnSp>
        <p:nvCxnSpPr>
          <p:cNvPr id="170" name="Shape 169"/>
          <p:cNvCxnSpPr>
            <a:endCxn id="6" idx="0"/>
          </p:cNvCxnSpPr>
          <p:nvPr/>
        </p:nvCxnSpPr>
        <p:spPr>
          <a:xfrm rot="10800000" flipV="1">
            <a:off x="1500166" y="857232"/>
            <a:ext cx="1643074" cy="714380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Соединительная линия уступом 173"/>
          <p:cNvCxnSpPr>
            <a:endCxn id="128" idx="0"/>
          </p:cNvCxnSpPr>
          <p:nvPr/>
        </p:nvCxnSpPr>
        <p:spPr>
          <a:xfrm rot="5400000">
            <a:off x="4214810" y="1357298"/>
            <a:ext cx="428628" cy="1588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hape 176"/>
          <p:cNvCxnSpPr>
            <a:endCxn id="147" idx="0"/>
          </p:cNvCxnSpPr>
          <p:nvPr/>
        </p:nvCxnSpPr>
        <p:spPr>
          <a:xfrm>
            <a:off x="5715008" y="857232"/>
            <a:ext cx="1785918" cy="714380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hape 179"/>
          <p:cNvCxnSpPr>
            <a:stCxn id="6" idx="1"/>
          </p:cNvCxnSpPr>
          <p:nvPr/>
        </p:nvCxnSpPr>
        <p:spPr>
          <a:xfrm rot="10800000" flipV="1">
            <a:off x="500034" y="1928802"/>
            <a:ext cx="285752" cy="571504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hape 181"/>
          <p:cNvCxnSpPr>
            <a:stCxn id="6" idx="3"/>
          </p:cNvCxnSpPr>
          <p:nvPr/>
        </p:nvCxnSpPr>
        <p:spPr>
          <a:xfrm>
            <a:off x="2214546" y="1928802"/>
            <a:ext cx="285752" cy="571504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hape 182"/>
          <p:cNvCxnSpPr/>
          <p:nvPr/>
        </p:nvCxnSpPr>
        <p:spPr>
          <a:xfrm rot="10800000" flipV="1">
            <a:off x="3428992" y="1928802"/>
            <a:ext cx="285752" cy="571504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hape 183"/>
          <p:cNvCxnSpPr/>
          <p:nvPr/>
        </p:nvCxnSpPr>
        <p:spPr>
          <a:xfrm rot="10800000" flipV="1">
            <a:off x="6500826" y="1928802"/>
            <a:ext cx="285752" cy="571504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hape 184"/>
          <p:cNvCxnSpPr/>
          <p:nvPr/>
        </p:nvCxnSpPr>
        <p:spPr>
          <a:xfrm>
            <a:off x="5143504" y="1928802"/>
            <a:ext cx="285752" cy="571504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hape 185"/>
          <p:cNvCxnSpPr/>
          <p:nvPr/>
        </p:nvCxnSpPr>
        <p:spPr>
          <a:xfrm>
            <a:off x="8215338" y="1928802"/>
            <a:ext cx="285752" cy="571504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Прямая со стрелкой 187"/>
          <p:cNvCxnSpPr/>
          <p:nvPr/>
        </p:nvCxnSpPr>
        <p:spPr>
          <a:xfrm rot="5400000">
            <a:off x="321439" y="3107529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Прямая со стрелкой 188"/>
          <p:cNvCxnSpPr/>
          <p:nvPr/>
        </p:nvCxnSpPr>
        <p:spPr>
          <a:xfrm rot="5400000">
            <a:off x="322233" y="4964123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Прямая со стрелкой 189"/>
          <p:cNvCxnSpPr/>
          <p:nvPr/>
        </p:nvCxnSpPr>
        <p:spPr>
          <a:xfrm rot="5400000">
            <a:off x="2322497" y="3106735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Прямая со стрелкой 190"/>
          <p:cNvCxnSpPr/>
          <p:nvPr/>
        </p:nvCxnSpPr>
        <p:spPr>
          <a:xfrm rot="5400000">
            <a:off x="1750993" y="5249875"/>
            <a:ext cx="928694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Прямая со стрелкой 191"/>
          <p:cNvCxnSpPr/>
          <p:nvPr/>
        </p:nvCxnSpPr>
        <p:spPr>
          <a:xfrm rot="5400000">
            <a:off x="3394067" y="3106735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Прямая со стрелкой 192"/>
          <p:cNvCxnSpPr/>
          <p:nvPr/>
        </p:nvCxnSpPr>
        <p:spPr>
          <a:xfrm rot="5400000">
            <a:off x="5108579" y="3106735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Прямая со стрелкой 193"/>
          <p:cNvCxnSpPr/>
          <p:nvPr/>
        </p:nvCxnSpPr>
        <p:spPr>
          <a:xfrm rot="5400000">
            <a:off x="6465901" y="3106735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Прямая со стрелкой 194"/>
          <p:cNvCxnSpPr/>
          <p:nvPr/>
        </p:nvCxnSpPr>
        <p:spPr>
          <a:xfrm rot="5400000">
            <a:off x="8180413" y="3106735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Прямая со стрелкой 195"/>
          <p:cNvCxnSpPr/>
          <p:nvPr/>
        </p:nvCxnSpPr>
        <p:spPr>
          <a:xfrm rot="5400000">
            <a:off x="3465505" y="4964123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Прямая со стрелкой 196"/>
          <p:cNvCxnSpPr>
            <a:endCxn id="79" idx="0"/>
          </p:cNvCxnSpPr>
          <p:nvPr/>
        </p:nvCxnSpPr>
        <p:spPr>
          <a:xfrm rot="5400000">
            <a:off x="4787108" y="5285594"/>
            <a:ext cx="1000132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Прямая со стрелкой 197"/>
          <p:cNvCxnSpPr/>
          <p:nvPr/>
        </p:nvCxnSpPr>
        <p:spPr>
          <a:xfrm rot="5400000">
            <a:off x="6537339" y="4964123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Прямая со стрелкой 198"/>
          <p:cNvCxnSpPr/>
          <p:nvPr/>
        </p:nvCxnSpPr>
        <p:spPr>
          <a:xfrm rot="5400000">
            <a:off x="8251851" y="4964123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" name="TextBox 204"/>
          <p:cNvSpPr txBox="1"/>
          <p:nvPr/>
        </p:nvSpPr>
        <p:spPr>
          <a:xfrm>
            <a:off x="3500430" y="3714752"/>
            <a:ext cx="419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206" name="TextBox 205"/>
          <p:cNvSpPr txBox="1"/>
          <p:nvPr/>
        </p:nvSpPr>
        <p:spPr>
          <a:xfrm>
            <a:off x="5000628" y="4000504"/>
            <a:ext cx="419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79" name="TextBox 78"/>
          <p:cNvSpPr txBox="1"/>
          <p:nvPr/>
        </p:nvSpPr>
        <p:spPr>
          <a:xfrm>
            <a:off x="4643438" y="5786454"/>
            <a:ext cx="1285884" cy="707886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Нет решения</a:t>
            </a:r>
            <a:endParaRPr lang="ru-RU" sz="2000" dirty="0"/>
          </a:p>
        </p:txBody>
      </p:sp>
      <p:sp>
        <p:nvSpPr>
          <p:cNvPr id="84" name="TextBox 83"/>
          <p:cNvSpPr txBox="1"/>
          <p:nvPr/>
        </p:nvSpPr>
        <p:spPr>
          <a:xfrm>
            <a:off x="5643570" y="5143512"/>
            <a:ext cx="2143140" cy="461665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ru-RU" sz="2400" dirty="0"/>
          </a:p>
        </p:txBody>
      </p:sp>
      <p:graphicFrame>
        <p:nvGraphicFramePr>
          <p:cNvPr id="85" name="Объект 84"/>
          <p:cNvGraphicFramePr>
            <a:graphicFrameLocks noChangeAspect="1"/>
          </p:cNvGraphicFramePr>
          <p:nvPr/>
        </p:nvGraphicFramePr>
        <p:xfrm>
          <a:off x="5680075" y="5214938"/>
          <a:ext cx="2081213" cy="387350"/>
        </p:xfrm>
        <a:graphic>
          <a:graphicData uri="http://schemas.openxmlformats.org/presentationml/2006/ole">
            <p:oleObj spid="_x0000_s28678" name="Формула" r:id="rId10" imgW="109188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28728" y="1857364"/>
            <a:ext cx="57864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Неравенства второй степени вида</a:t>
            </a:r>
            <a:endParaRPr lang="ru-RU" sz="3600" dirty="0"/>
          </a:p>
        </p:txBody>
      </p:sp>
      <p:graphicFrame>
        <p:nvGraphicFramePr>
          <p:cNvPr id="22531" name="Object 2"/>
          <p:cNvGraphicFramePr>
            <a:graphicFrameLocks noChangeAspect="1"/>
          </p:cNvGraphicFramePr>
          <p:nvPr/>
        </p:nvGraphicFramePr>
        <p:xfrm>
          <a:off x="2554288" y="2500313"/>
          <a:ext cx="2606675" cy="541337"/>
        </p:xfrm>
        <a:graphic>
          <a:graphicData uri="http://schemas.openxmlformats.org/presentationml/2006/ole">
            <p:oleObj spid="_x0000_s29698" name="Формула" r:id="rId3" imgW="97776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3127375" y="571500"/>
          <a:ext cx="2605088" cy="541338"/>
        </p:xfrm>
        <a:graphic>
          <a:graphicData uri="http://schemas.openxmlformats.org/presentationml/2006/ole">
            <p:oleObj spid="_x0000_s30722" name="Формула" r:id="rId3" imgW="977760" imgH="203040" progId="Equation.3">
              <p:embed/>
            </p:oleObj>
          </a:graphicData>
        </a:graphic>
      </p:graphicFrame>
      <p:sp>
        <p:nvSpPr>
          <p:cNvPr id="6" name="Блок-схема: решение 5">
            <a:hlinkClick r:id="rId4" action="ppaction://hlinksldjump"/>
          </p:cNvPr>
          <p:cNvSpPr/>
          <p:nvPr/>
        </p:nvSpPr>
        <p:spPr>
          <a:xfrm>
            <a:off x="785786" y="1571612"/>
            <a:ext cx="1428760" cy="714380"/>
          </a:xfrm>
          <a:prstGeom prst="flowChartDecision">
            <a:avLst/>
          </a:prstGeom>
          <a:gradFill flip="none" rotWithShape="1">
            <a:gsLst>
              <a:gs pos="0">
                <a:schemeClr val="bg1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D&lt;0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14282" y="2500306"/>
            <a:ext cx="928694" cy="461665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  <a:r>
              <a:rPr lang="en-US" sz="2400" dirty="0" smtClean="0"/>
              <a:t>&lt;0</a:t>
            </a:r>
            <a:endParaRPr lang="ru-RU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1857356" y="2500306"/>
            <a:ext cx="928694" cy="46166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  <a:r>
              <a:rPr lang="en-US" sz="2400" dirty="0" smtClean="0"/>
              <a:t>&gt;0</a:t>
            </a:r>
            <a:endParaRPr lang="ru-RU" sz="24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142844" y="3286124"/>
            <a:ext cx="1285884" cy="1500198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14282" y="3500438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   </a:t>
            </a:r>
            <a:r>
              <a:rPr lang="ru-RU" dirty="0" smtClean="0"/>
              <a:t> </a:t>
            </a:r>
            <a:r>
              <a:rPr lang="en-US" dirty="0" smtClean="0"/>
              <a:t> +   </a:t>
            </a:r>
            <a:r>
              <a:rPr lang="ru-RU" dirty="0" smtClean="0"/>
              <a:t> </a:t>
            </a:r>
            <a:r>
              <a:rPr lang="en-US" dirty="0" smtClean="0"/>
              <a:t> +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214282" y="4214818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-</a:t>
            </a:r>
            <a:r>
              <a:rPr lang="ru-RU" sz="2400" dirty="0" smtClean="0"/>
              <a:t> </a:t>
            </a:r>
            <a:r>
              <a:rPr lang="en-US" sz="2400" dirty="0" smtClean="0"/>
              <a:t>  </a:t>
            </a:r>
            <a:r>
              <a:rPr lang="ru-RU" sz="2400" dirty="0" smtClean="0"/>
              <a:t> </a:t>
            </a:r>
            <a:r>
              <a:rPr lang="en-US" sz="2400" dirty="0" smtClean="0"/>
              <a:t> -    -</a:t>
            </a:r>
            <a:endParaRPr lang="ru-RU" sz="2400" dirty="0"/>
          </a:p>
        </p:txBody>
      </p:sp>
      <p:sp>
        <p:nvSpPr>
          <p:cNvPr id="26" name="Дуга 25"/>
          <p:cNvSpPr/>
          <p:nvPr/>
        </p:nvSpPr>
        <p:spPr>
          <a:xfrm>
            <a:off x="571472" y="4143380"/>
            <a:ext cx="428628" cy="1285884"/>
          </a:xfrm>
          <a:prstGeom prst="arc">
            <a:avLst>
              <a:gd name="adj1" fmla="val 10578517"/>
              <a:gd name="adj2" fmla="val 0"/>
            </a:avLst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8" name="Прямая соединительная линия 57"/>
          <p:cNvCxnSpPr>
            <a:stCxn id="17" idx="1"/>
            <a:endCxn id="17" idx="3"/>
          </p:cNvCxnSpPr>
          <p:nvPr/>
        </p:nvCxnSpPr>
        <p:spPr>
          <a:xfrm rot="10800000" flipH="1">
            <a:off x="142844" y="4036223"/>
            <a:ext cx="128588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Прямоугольник 61"/>
          <p:cNvSpPr/>
          <p:nvPr/>
        </p:nvSpPr>
        <p:spPr>
          <a:xfrm>
            <a:off x="1643042" y="3286124"/>
            <a:ext cx="1285884" cy="1500198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714480" y="3500438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   </a:t>
            </a:r>
            <a:r>
              <a:rPr lang="ru-RU" dirty="0" smtClean="0"/>
              <a:t> </a:t>
            </a:r>
            <a:r>
              <a:rPr lang="en-US" dirty="0" smtClean="0"/>
              <a:t> +   </a:t>
            </a:r>
            <a:r>
              <a:rPr lang="ru-RU" dirty="0" smtClean="0"/>
              <a:t> </a:t>
            </a:r>
            <a:r>
              <a:rPr lang="en-US" dirty="0" smtClean="0"/>
              <a:t> +</a:t>
            </a:r>
            <a:endParaRPr lang="ru-RU" dirty="0"/>
          </a:p>
        </p:txBody>
      </p:sp>
      <p:sp>
        <p:nvSpPr>
          <p:cNvPr id="64" name="TextBox 63"/>
          <p:cNvSpPr txBox="1"/>
          <p:nvPr/>
        </p:nvSpPr>
        <p:spPr>
          <a:xfrm>
            <a:off x="1714480" y="4214818"/>
            <a:ext cx="1143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-</a:t>
            </a:r>
            <a:r>
              <a:rPr lang="ru-RU" sz="2400" dirty="0" smtClean="0"/>
              <a:t> </a:t>
            </a:r>
            <a:r>
              <a:rPr lang="en-US" sz="2400" dirty="0" smtClean="0"/>
              <a:t>  </a:t>
            </a:r>
            <a:r>
              <a:rPr lang="ru-RU" sz="2400" dirty="0" smtClean="0"/>
              <a:t> </a:t>
            </a:r>
            <a:r>
              <a:rPr lang="en-US" sz="2400" dirty="0" smtClean="0"/>
              <a:t> -    -</a:t>
            </a:r>
            <a:endParaRPr lang="ru-RU" sz="2400" dirty="0"/>
          </a:p>
        </p:txBody>
      </p:sp>
      <p:sp>
        <p:nvSpPr>
          <p:cNvPr id="65" name="Дуга 64"/>
          <p:cNvSpPr/>
          <p:nvPr/>
        </p:nvSpPr>
        <p:spPr>
          <a:xfrm rot="10800000">
            <a:off x="2000232" y="2714620"/>
            <a:ext cx="428628" cy="1143008"/>
          </a:xfrm>
          <a:prstGeom prst="arc">
            <a:avLst>
              <a:gd name="adj1" fmla="val 10578517"/>
              <a:gd name="adj2" fmla="val 0"/>
            </a:avLst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6" name="Прямая соединительная линия 65"/>
          <p:cNvCxnSpPr>
            <a:stCxn id="62" idx="1"/>
            <a:endCxn id="62" idx="3"/>
          </p:cNvCxnSpPr>
          <p:nvPr/>
        </p:nvCxnSpPr>
        <p:spPr>
          <a:xfrm rot="10800000" flipH="1">
            <a:off x="1643042" y="4036223"/>
            <a:ext cx="128588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214282" y="5143512"/>
            <a:ext cx="857256" cy="461665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ru-RU" sz="2400" dirty="0"/>
          </a:p>
        </p:txBody>
      </p:sp>
      <p:sp>
        <p:nvSpPr>
          <p:cNvPr id="68" name="TextBox 67"/>
          <p:cNvSpPr txBox="1"/>
          <p:nvPr/>
        </p:nvSpPr>
        <p:spPr>
          <a:xfrm>
            <a:off x="1357290" y="5143512"/>
            <a:ext cx="1285884" cy="400110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ru-RU" sz="2000" dirty="0"/>
          </a:p>
        </p:txBody>
      </p:sp>
      <p:graphicFrame>
        <p:nvGraphicFramePr>
          <p:cNvPr id="69" name="Объект 68"/>
          <p:cNvGraphicFramePr>
            <a:graphicFrameLocks noChangeAspect="1"/>
          </p:cNvGraphicFramePr>
          <p:nvPr/>
        </p:nvGraphicFramePr>
        <p:xfrm>
          <a:off x="1500166" y="5143512"/>
          <a:ext cx="1113637" cy="387352"/>
        </p:xfrm>
        <a:graphic>
          <a:graphicData uri="http://schemas.openxmlformats.org/presentationml/2006/ole">
            <p:oleObj spid="_x0000_s30723" name="Формула" r:id="rId5" imgW="583920" imgH="203040" progId="Equation.3">
              <p:embed/>
            </p:oleObj>
          </a:graphicData>
        </a:graphic>
      </p:graphicFrame>
      <p:cxnSp>
        <p:nvCxnSpPr>
          <p:cNvPr id="170" name="Shape 169"/>
          <p:cNvCxnSpPr>
            <a:endCxn id="6" idx="0"/>
          </p:cNvCxnSpPr>
          <p:nvPr/>
        </p:nvCxnSpPr>
        <p:spPr>
          <a:xfrm rot="10800000" flipV="1">
            <a:off x="1500166" y="857232"/>
            <a:ext cx="1643074" cy="714380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hape 179"/>
          <p:cNvCxnSpPr>
            <a:stCxn id="6" idx="1"/>
          </p:cNvCxnSpPr>
          <p:nvPr/>
        </p:nvCxnSpPr>
        <p:spPr>
          <a:xfrm rot="10800000" flipV="1">
            <a:off x="500034" y="1928802"/>
            <a:ext cx="285752" cy="571504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hape 181"/>
          <p:cNvCxnSpPr>
            <a:stCxn id="6" idx="3"/>
          </p:cNvCxnSpPr>
          <p:nvPr/>
        </p:nvCxnSpPr>
        <p:spPr>
          <a:xfrm>
            <a:off x="2214546" y="1928802"/>
            <a:ext cx="285752" cy="571504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Прямая со стрелкой 187"/>
          <p:cNvCxnSpPr/>
          <p:nvPr/>
        </p:nvCxnSpPr>
        <p:spPr>
          <a:xfrm rot="5400000">
            <a:off x="321439" y="3107529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Прямая со стрелкой 188"/>
          <p:cNvCxnSpPr/>
          <p:nvPr/>
        </p:nvCxnSpPr>
        <p:spPr>
          <a:xfrm rot="5400000">
            <a:off x="322233" y="4964123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Прямая со стрелкой 189"/>
          <p:cNvCxnSpPr/>
          <p:nvPr/>
        </p:nvCxnSpPr>
        <p:spPr>
          <a:xfrm rot="5400000">
            <a:off x="2322497" y="3106735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Прямая со стрелкой 190"/>
          <p:cNvCxnSpPr/>
          <p:nvPr/>
        </p:nvCxnSpPr>
        <p:spPr>
          <a:xfrm rot="5400000">
            <a:off x="2036745" y="4964123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0" name="Объект 79"/>
          <p:cNvGraphicFramePr>
            <a:graphicFrameLocks noChangeAspect="1"/>
          </p:cNvGraphicFramePr>
          <p:nvPr/>
        </p:nvGraphicFramePr>
        <p:xfrm>
          <a:off x="428596" y="5143512"/>
          <a:ext cx="439740" cy="446090"/>
        </p:xfrm>
        <a:graphic>
          <a:graphicData uri="http://schemas.openxmlformats.org/presentationml/2006/ole">
            <p:oleObj spid="_x0000_s30727" name="Формула" r:id="rId6" imgW="164880" imgH="177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extBox 78"/>
          <p:cNvSpPr txBox="1"/>
          <p:nvPr/>
        </p:nvSpPr>
        <p:spPr>
          <a:xfrm>
            <a:off x="4214810" y="5143512"/>
            <a:ext cx="2200504" cy="400110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ru-RU" sz="2000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3127375" y="571500"/>
          <a:ext cx="2605088" cy="541338"/>
        </p:xfrm>
        <a:graphic>
          <a:graphicData uri="http://schemas.openxmlformats.org/presentationml/2006/ole">
            <p:oleObj spid="_x0000_s31746" name="Формула" r:id="rId3" imgW="977760" imgH="203040" progId="Equation.3">
              <p:embed/>
            </p:oleObj>
          </a:graphicData>
        </a:graphic>
      </p:graphicFrame>
      <p:sp>
        <p:nvSpPr>
          <p:cNvPr id="128" name="Блок-схема: решение 127">
            <a:hlinkClick r:id="rId4" action="ppaction://hlinksldjump"/>
          </p:cNvPr>
          <p:cNvSpPr/>
          <p:nvPr/>
        </p:nvSpPr>
        <p:spPr>
          <a:xfrm>
            <a:off x="3714744" y="1571612"/>
            <a:ext cx="1428760" cy="714380"/>
          </a:xfrm>
          <a:prstGeom prst="flowChartDecision">
            <a:avLst/>
          </a:prstGeom>
          <a:gradFill flip="none" rotWithShape="1">
            <a:gsLst>
              <a:gs pos="0">
                <a:schemeClr val="bg1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D=0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29" name="TextBox 128"/>
          <p:cNvSpPr txBox="1"/>
          <p:nvPr/>
        </p:nvSpPr>
        <p:spPr>
          <a:xfrm>
            <a:off x="3143240" y="2500306"/>
            <a:ext cx="928694" cy="461665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  <a:r>
              <a:rPr lang="en-US" sz="2400" dirty="0" smtClean="0"/>
              <a:t>&lt;0</a:t>
            </a:r>
            <a:endParaRPr lang="ru-RU" sz="2400" dirty="0"/>
          </a:p>
        </p:txBody>
      </p:sp>
      <p:sp>
        <p:nvSpPr>
          <p:cNvPr id="130" name="TextBox 129"/>
          <p:cNvSpPr txBox="1"/>
          <p:nvPr/>
        </p:nvSpPr>
        <p:spPr>
          <a:xfrm>
            <a:off x="4786314" y="2500306"/>
            <a:ext cx="928694" cy="46166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  <a:r>
              <a:rPr lang="en-US" sz="2400" dirty="0" smtClean="0"/>
              <a:t>&gt;0</a:t>
            </a:r>
            <a:endParaRPr lang="ru-RU" sz="2400" dirty="0"/>
          </a:p>
        </p:txBody>
      </p:sp>
      <p:sp>
        <p:nvSpPr>
          <p:cNvPr id="132" name="Прямоугольник 131"/>
          <p:cNvSpPr/>
          <p:nvPr/>
        </p:nvSpPr>
        <p:spPr>
          <a:xfrm>
            <a:off x="3071802" y="3286124"/>
            <a:ext cx="1285884" cy="1500198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33" name="TextBox 132"/>
          <p:cNvSpPr txBox="1"/>
          <p:nvPr/>
        </p:nvSpPr>
        <p:spPr>
          <a:xfrm>
            <a:off x="3143240" y="3500438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   </a:t>
            </a:r>
            <a:r>
              <a:rPr lang="ru-RU" dirty="0" smtClean="0"/>
              <a:t> </a:t>
            </a:r>
            <a:r>
              <a:rPr lang="en-US" dirty="0" smtClean="0"/>
              <a:t> +   </a:t>
            </a:r>
            <a:r>
              <a:rPr lang="ru-RU" dirty="0" smtClean="0"/>
              <a:t> </a:t>
            </a:r>
            <a:r>
              <a:rPr lang="en-US" dirty="0" smtClean="0"/>
              <a:t> +</a:t>
            </a:r>
            <a:endParaRPr lang="ru-RU" dirty="0"/>
          </a:p>
        </p:txBody>
      </p:sp>
      <p:sp>
        <p:nvSpPr>
          <p:cNvPr id="134" name="TextBox 133"/>
          <p:cNvSpPr txBox="1"/>
          <p:nvPr/>
        </p:nvSpPr>
        <p:spPr>
          <a:xfrm>
            <a:off x="3143240" y="4214818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-</a:t>
            </a:r>
            <a:r>
              <a:rPr lang="ru-RU" sz="2400" dirty="0" smtClean="0"/>
              <a:t> </a:t>
            </a:r>
            <a:r>
              <a:rPr lang="en-US" sz="2400" dirty="0" smtClean="0"/>
              <a:t>  </a:t>
            </a:r>
            <a:r>
              <a:rPr lang="ru-RU" sz="2400" dirty="0" smtClean="0"/>
              <a:t> </a:t>
            </a:r>
            <a:r>
              <a:rPr lang="en-US" sz="2400" dirty="0" smtClean="0"/>
              <a:t> -    -</a:t>
            </a:r>
            <a:endParaRPr lang="ru-RU" sz="2400" dirty="0"/>
          </a:p>
        </p:txBody>
      </p:sp>
      <p:sp>
        <p:nvSpPr>
          <p:cNvPr id="135" name="Дуга 134"/>
          <p:cNvSpPr/>
          <p:nvPr/>
        </p:nvSpPr>
        <p:spPr>
          <a:xfrm>
            <a:off x="3500430" y="4071942"/>
            <a:ext cx="428628" cy="1357322"/>
          </a:xfrm>
          <a:prstGeom prst="arc">
            <a:avLst>
              <a:gd name="adj1" fmla="val 10578517"/>
              <a:gd name="adj2" fmla="val 0"/>
            </a:avLst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6" name="Прямая соединительная линия 135"/>
          <p:cNvCxnSpPr/>
          <p:nvPr/>
        </p:nvCxnSpPr>
        <p:spPr>
          <a:xfrm rot="10800000" flipH="1">
            <a:off x="3071802" y="4071942"/>
            <a:ext cx="128588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Прямоугольник 137"/>
          <p:cNvSpPr/>
          <p:nvPr/>
        </p:nvSpPr>
        <p:spPr>
          <a:xfrm>
            <a:off x="4572000" y="3286124"/>
            <a:ext cx="1285884" cy="1500198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4643438" y="3500438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   </a:t>
            </a:r>
            <a:r>
              <a:rPr lang="ru-RU" dirty="0" smtClean="0"/>
              <a:t> </a:t>
            </a:r>
            <a:r>
              <a:rPr lang="en-US" dirty="0" smtClean="0"/>
              <a:t> +   </a:t>
            </a:r>
            <a:r>
              <a:rPr lang="ru-RU" dirty="0" smtClean="0"/>
              <a:t> </a:t>
            </a:r>
            <a:r>
              <a:rPr lang="en-US" dirty="0" smtClean="0"/>
              <a:t> +</a:t>
            </a:r>
            <a:endParaRPr lang="ru-RU" dirty="0"/>
          </a:p>
        </p:txBody>
      </p:sp>
      <p:sp>
        <p:nvSpPr>
          <p:cNvPr id="140" name="TextBox 139"/>
          <p:cNvSpPr txBox="1"/>
          <p:nvPr/>
        </p:nvSpPr>
        <p:spPr>
          <a:xfrm>
            <a:off x="4643438" y="4214818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-</a:t>
            </a:r>
            <a:r>
              <a:rPr lang="ru-RU" sz="2400" dirty="0" smtClean="0"/>
              <a:t> </a:t>
            </a:r>
            <a:r>
              <a:rPr lang="en-US" sz="2400" dirty="0" smtClean="0"/>
              <a:t>  </a:t>
            </a:r>
            <a:r>
              <a:rPr lang="ru-RU" sz="2400" dirty="0" smtClean="0"/>
              <a:t> </a:t>
            </a:r>
            <a:r>
              <a:rPr lang="en-US" sz="2400" dirty="0" smtClean="0"/>
              <a:t> -    -</a:t>
            </a:r>
            <a:endParaRPr lang="ru-RU" sz="2400" dirty="0"/>
          </a:p>
        </p:txBody>
      </p:sp>
      <p:sp>
        <p:nvSpPr>
          <p:cNvPr id="141" name="Дуга 140"/>
          <p:cNvSpPr/>
          <p:nvPr/>
        </p:nvSpPr>
        <p:spPr>
          <a:xfrm flipV="1">
            <a:off x="4929190" y="2571744"/>
            <a:ext cx="428628" cy="1428760"/>
          </a:xfrm>
          <a:prstGeom prst="arc">
            <a:avLst>
              <a:gd name="adj1" fmla="val 10578517"/>
              <a:gd name="adj2" fmla="val 0"/>
            </a:avLst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2" name="Прямая соединительная линия 141"/>
          <p:cNvCxnSpPr>
            <a:stCxn id="138" idx="1"/>
            <a:endCxn id="138" idx="3"/>
          </p:cNvCxnSpPr>
          <p:nvPr/>
        </p:nvCxnSpPr>
        <p:spPr>
          <a:xfrm rot="10800000" flipH="1">
            <a:off x="4572000" y="4036223"/>
            <a:ext cx="128588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TextBox 161"/>
          <p:cNvSpPr txBox="1"/>
          <p:nvPr/>
        </p:nvSpPr>
        <p:spPr>
          <a:xfrm>
            <a:off x="2857488" y="5143512"/>
            <a:ext cx="1214446" cy="707886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Нет решения</a:t>
            </a:r>
            <a:endParaRPr lang="ru-RU" sz="2400" dirty="0"/>
          </a:p>
        </p:txBody>
      </p:sp>
      <p:graphicFrame>
        <p:nvGraphicFramePr>
          <p:cNvPr id="164" name="Объект 163"/>
          <p:cNvGraphicFramePr>
            <a:graphicFrameLocks noChangeAspect="1"/>
          </p:cNvGraphicFramePr>
          <p:nvPr/>
        </p:nvGraphicFramePr>
        <p:xfrm>
          <a:off x="4286248" y="5143512"/>
          <a:ext cx="2000264" cy="387350"/>
        </p:xfrm>
        <a:graphic>
          <a:graphicData uri="http://schemas.openxmlformats.org/presentationml/2006/ole">
            <p:oleObj spid="_x0000_s31748" name="Формула" r:id="rId5" imgW="1130040" imgH="203040" progId="Equation.3">
              <p:embed/>
            </p:oleObj>
          </a:graphicData>
        </a:graphic>
      </p:graphicFrame>
      <p:cxnSp>
        <p:nvCxnSpPr>
          <p:cNvPr id="174" name="Соединительная линия уступом 173"/>
          <p:cNvCxnSpPr>
            <a:endCxn id="128" idx="0"/>
          </p:cNvCxnSpPr>
          <p:nvPr/>
        </p:nvCxnSpPr>
        <p:spPr>
          <a:xfrm rot="5400000">
            <a:off x="4214810" y="1357298"/>
            <a:ext cx="428628" cy="1588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hape 182"/>
          <p:cNvCxnSpPr/>
          <p:nvPr/>
        </p:nvCxnSpPr>
        <p:spPr>
          <a:xfrm rot="10800000" flipV="1">
            <a:off x="3428992" y="1928802"/>
            <a:ext cx="285752" cy="571504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hape 184"/>
          <p:cNvCxnSpPr/>
          <p:nvPr/>
        </p:nvCxnSpPr>
        <p:spPr>
          <a:xfrm>
            <a:off x="5143504" y="1928802"/>
            <a:ext cx="285752" cy="571504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Прямая со стрелкой 191"/>
          <p:cNvCxnSpPr/>
          <p:nvPr/>
        </p:nvCxnSpPr>
        <p:spPr>
          <a:xfrm rot="5400000">
            <a:off x="3394067" y="3106735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Прямая со стрелкой 192"/>
          <p:cNvCxnSpPr/>
          <p:nvPr/>
        </p:nvCxnSpPr>
        <p:spPr>
          <a:xfrm rot="5400000">
            <a:off x="5108579" y="3106735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Прямая со стрелкой 195"/>
          <p:cNvCxnSpPr/>
          <p:nvPr/>
        </p:nvCxnSpPr>
        <p:spPr>
          <a:xfrm rot="5400000">
            <a:off x="3465505" y="4964123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" name="TextBox 204"/>
          <p:cNvSpPr txBox="1"/>
          <p:nvPr/>
        </p:nvSpPr>
        <p:spPr>
          <a:xfrm>
            <a:off x="3500430" y="3714752"/>
            <a:ext cx="419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206" name="TextBox 205"/>
          <p:cNvSpPr txBox="1"/>
          <p:nvPr/>
        </p:nvSpPr>
        <p:spPr>
          <a:xfrm>
            <a:off x="5000628" y="4000504"/>
            <a:ext cx="419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dirty="0" smtClean="0"/>
              <a:t> </a:t>
            </a:r>
            <a:endParaRPr lang="ru-RU" dirty="0"/>
          </a:p>
        </p:txBody>
      </p:sp>
      <p:cxnSp>
        <p:nvCxnSpPr>
          <p:cNvPr id="87" name="Прямая со стрелкой 86"/>
          <p:cNvCxnSpPr/>
          <p:nvPr/>
        </p:nvCxnSpPr>
        <p:spPr>
          <a:xfrm rot="5400000">
            <a:off x="5037141" y="4964123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2714612" y="2571744"/>
          <a:ext cx="2571750" cy="541338"/>
        </p:xfrm>
        <a:graphic>
          <a:graphicData uri="http://schemas.openxmlformats.org/presentationml/2006/ole">
            <p:oleObj spid="_x0000_s21506" name="Формула" r:id="rId3" imgW="965160" imgH="203040" progId="Equation.3">
              <p:embed/>
            </p:oleObj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428728" y="1857364"/>
            <a:ext cx="57864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Неравенства второй степени вида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8" name="Прямая со стрелкой 197"/>
          <p:cNvCxnSpPr/>
          <p:nvPr/>
        </p:nvCxnSpPr>
        <p:spPr>
          <a:xfrm rot="5400000">
            <a:off x="6001554" y="5285594"/>
            <a:ext cx="1143008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5929322" y="5857892"/>
            <a:ext cx="1143008" cy="461665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ru-RU" sz="2400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3127375" y="571500"/>
          <a:ext cx="2605088" cy="541338"/>
        </p:xfrm>
        <a:graphic>
          <a:graphicData uri="http://schemas.openxmlformats.org/presentationml/2006/ole">
            <p:oleObj spid="_x0000_s32770" name="Формула" r:id="rId3" imgW="977760" imgH="203040" progId="Equation.3">
              <p:embed/>
            </p:oleObj>
          </a:graphicData>
        </a:graphic>
      </p:graphicFrame>
      <p:sp>
        <p:nvSpPr>
          <p:cNvPr id="147" name="Блок-схема: решение 146">
            <a:hlinkClick r:id="rId4" action="ppaction://hlinksldjump"/>
          </p:cNvPr>
          <p:cNvSpPr/>
          <p:nvPr/>
        </p:nvSpPr>
        <p:spPr>
          <a:xfrm>
            <a:off x="6786546" y="1571612"/>
            <a:ext cx="1428760" cy="714380"/>
          </a:xfrm>
          <a:prstGeom prst="flowChartDecision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D&gt;0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48" name="TextBox 147"/>
          <p:cNvSpPr txBox="1"/>
          <p:nvPr/>
        </p:nvSpPr>
        <p:spPr>
          <a:xfrm>
            <a:off x="6215042" y="2500306"/>
            <a:ext cx="928694" cy="461665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  <a:r>
              <a:rPr lang="en-US" sz="2400" dirty="0" smtClean="0"/>
              <a:t>&lt;0</a:t>
            </a:r>
            <a:endParaRPr lang="ru-RU" sz="2400" dirty="0"/>
          </a:p>
        </p:txBody>
      </p:sp>
      <p:sp>
        <p:nvSpPr>
          <p:cNvPr id="149" name="TextBox 148"/>
          <p:cNvSpPr txBox="1"/>
          <p:nvPr/>
        </p:nvSpPr>
        <p:spPr>
          <a:xfrm>
            <a:off x="7858116" y="2500306"/>
            <a:ext cx="928694" cy="46166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  <a:r>
              <a:rPr lang="en-US" sz="2400" dirty="0" smtClean="0"/>
              <a:t>&gt;0</a:t>
            </a:r>
            <a:endParaRPr lang="ru-RU" sz="2400" dirty="0"/>
          </a:p>
        </p:txBody>
      </p:sp>
      <p:sp>
        <p:nvSpPr>
          <p:cNvPr id="157" name="Прямоугольник 156"/>
          <p:cNvSpPr/>
          <p:nvPr/>
        </p:nvSpPr>
        <p:spPr>
          <a:xfrm>
            <a:off x="7643802" y="3286124"/>
            <a:ext cx="1285884" cy="1500198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chemeClr val="tx1"/>
              </a:solidFill>
            </a:endParaRPr>
          </a:p>
        </p:txBody>
      </p:sp>
      <p:grpSp>
        <p:nvGrpSpPr>
          <p:cNvPr id="2" name="Группа 149"/>
          <p:cNvGrpSpPr/>
          <p:nvPr/>
        </p:nvGrpSpPr>
        <p:grpSpPr>
          <a:xfrm>
            <a:off x="6143604" y="3286124"/>
            <a:ext cx="1500198" cy="2000264"/>
            <a:chOff x="142844" y="3214686"/>
            <a:chExt cx="1500198" cy="2000264"/>
          </a:xfrm>
        </p:grpSpPr>
        <p:sp>
          <p:nvSpPr>
            <p:cNvPr id="151" name="Прямоугольник 150"/>
            <p:cNvSpPr/>
            <p:nvPr/>
          </p:nvSpPr>
          <p:spPr>
            <a:xfrm>
              <a:off x="142844" y="3214686"/>
              <a:ext cx="1285884" cy="1500198"/>
            </a:xfrm>
            <a:prstGeom prst="rect">
              <a:avLst/>
            </a:prstGeom>
            <a:gradFill>
              <a:gsLst>
                <a:gs pos="0">
                  <a:srgbClr val="FBEAC7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5400000" scaled="0"/>
            </a:gra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00" dirty="0">
                <a:solidFill>
                  <a:schemeClr val="tx1"/>
                </a:solidFill>
              </a:endParaRPr>
            </a:p>
          </p:txBody>
        </p:sp>
        <p:sp>
          <p:nvSpPr>
            <p:cNvPr id="152" name="TextBox 151"/>
            <p:cNvSpPr txBox="1"/>
            <p:nvPr/>
          </p:nvSpPr>
          <p:spPr>
            <a:xfrm>
              <a:off x="214282" y="3429000"/>
              <a:ext cx="14287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+   </a:t>
              </a:r>
              <a:r>
                <a:rPr lang="ru-RU" dirty="0" smtClean="0"/>
                <a:t> </a:t>
              </a:r>
              <a:r>
                <a:rPr lang="en-US" dirty="0" smtClean="0"/>
                <a:t> +   </a:t>
              </a:r>
              <a:r>
                <a:rPr lang="ru-RU" dirty="0" smtClean="0"/>
                <a:t> </a:t>
              </a:r>
              <a:r>
                <a:rPr lang="en-US" dirty="0" smtClean="0"/>
                <a:t> +</a:t>
              </a:r>
              <a:endParaRPr lang="ru-RU" dirty="0"/>
            </a:p>
          </p:txBody>
        </p:sp>
        <p:sp>
          <p:nvSpPr>
            <p:cNvPr id="153" name="TextBox 152"/>
            <p:cNvSpPr txBox="1"/>
            <p:nvPr/>
          </p:nvSpPr>
          <p:spPr>
            <a:xfrm>
              <a:off x="214282" y="4143380"/>
              <a:ext cx="142876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-</a:t>
              </a:r>
              <a:r>
                <a:rPr lang="ru-RU" sz="2400" dirty="0" smtClean="0"/>
                <a:t> </a:t>
              </a:r>
              <a:r>
                <a:rPr lang="en-US" sz="2400" dirty="0" smtClean="0"/>
                <a:t>  </a:t>
              </a:r>
              <a:r>
                <a:rPr lang="ru-RU" sz="2400" dirty="0" smtClean="0"/>
                <a:t> </a:t>
              </a:r>
              <a:r>
                <a:rPr lang="en-US" sz="2400" dirty="0" smtClean="0"/>
                <a:t> -    -</a:t>
              </a:r>
              <a:endParaRPr lang="ru-RU" sz="2400" dirty="0"/>
            </a:p>
          </p:txBody>
        </p:sp>
        <p:sp>
          <p:nvSpPr>
            <p:cNvPr id="154" name="Дуга 153"/>
            <p:cNvSpPr/>
            <p:nvPr/>
          </p:nvSpPr>
          <p:spPr>
            <a:xfrm>
              <a:off x="428628" y="3500438"/>
              <a:ext cx="642942" cy="1714512"/>
            </a:xfrm>
            <a:prstGeom prst="arc">
              <a:avLst>
                <a:gd name="adj1" fmla="val 10578517"/>
                <a:gd name="adj2" fmla="val 0"/>
              </a:avLst>
            </a:prstGeom>
            <a:ln w="254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55" name="Прямая соединительная линия 154"/>
            <p:cNvCxnSpPr>
              <a:stCxn id="151" idx="1"/>
              <a:endCxn id="151" idx="3"/>
            </p:cNvCxnSpPr>
            <p:nvPr/>
          </p:nvCxnSpPr>
          <p:spPr>
            <a:xfrm rot="10800000" flipH="1">
              <a:off x="142844" y="3964785"/>
              <a:ext cx="1285884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8" name="TextBox 157"/>
          <p:cNvSpPr txBox="1"/>
          <p:nvPr/>
        </p:nvSpPr>
        <p:spPr>
          <a:xfrm>
            <a:off x="7715240" y="3500438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+   </a:t>
            </a:r>
            <a:r>
              <a:rPr lang="ru-RU" dirty="0" smtClean="0"/>
              <a:t> </a:t>
            </a:r>
            <a:r>
              <a:rPr lang="en-US" dirty="0" smtClean="0"/>
              <a:t> +   </a:t>
            </a:r>
            <a:r>
              <a:rPr lang="ru-RU" dirty="0" smtClean="0"/>
              <a:t> </a:t>
            </a:r>
            <a:r>
              <a:rPr lang="en-US" dirty="0" smtClean="0"/>
              <a:t> +</a:t>
            </a:r>
            <a:endParaRPr lang="ru-RU" dirty="0"/>
          </a:p>
        </p:txBody>
      </p:sp>
      <p:sp>
        <p:nvSpPr>
          <p:cNvPr id="159" name="TextBox 158"/>
          <p:cNvSpPr txBox="1"/>
          <p:nvPr/>
        </p:nvSpPr>
        <p:spPr>
          <a:xfrm>
            <a:off x="7715240" y="4214818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-</a:t>
            </a:r>
            <a:r>
              <a:rPr lang="ru-RU" sz="2400" dirty="0" smtClean="0"/>
              <a:t> </a:t>
            </a:r>
            <a:r>
              <a:rPr lang="en-US" sz="2400" dirty="0" smtClean="0"/>
              <a:t>  </a:t>
            </a:r>
            <a:r>
              <a:rPr lang="ru-RU" sz="2400" dirty="0" smtClean="0"/>
              <a:t> </a:t>
            </a:r>
            <a:r>
              <a:rPr lang="en-US" sz="2400" dirty="0" smtClean="0"/>
              <a:t> -    -</a:t>
            </a:r>
            <a:endParaRPr lang="ru-RU" sz="2400" dirty="0"/>
          </a:p>
        </p:txBody>
      </p:sp>
      <p:sp>
        <p:nvSpPr>
          <p:cNvPr id="160" name="Дуга 159"/>
          <p:cNvSpPr/>
          <p:nvPr/>
        </p:nvSpPr>
        <p:spPr>
          <a:xfrm flipV="1">
            <a:off x="8001024" y="2500306"/>
            <a:ext cx="571504" cy="2143140"/>
          </a:xfrm>
          <a:prstGeom prst="arc">
            <a:avLst>
              <a:gd name="adj1" fmla="val 10578517"/>
              <a:gd name="adj2" fmla="val 0"/>
            </a:avLst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61" name="Прямая соединительная линия 160"/>
          <p:cNvCxnSpPr>
            <a:stCxn id="157" idx="1"/>
            <a:endCxn id="157" idx="3"/>
          </p:cNvCxnSpPr>
          <p:nvPr/>
        </p:nvCxnSpPr>
        <p:spPr>
          <a:xfrm rot="10800000" flipH="1">
            <a:off x="7643802" y="4036223"/>
            <a:ext cx="128588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TextBox 162"/>
          <p:cNvSpPr txBox="1"/>
          <p:nvPr/>
        </p:nvSpPr>
        <p:spPr>
          <a:xfrm>
            <a:off x="6786578" y="5143512"/>
            <a:ext cx="2143108" cy="46166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ru-RU" sz="2400" dirty="0"/>
          </a:p>
        </p:txBody>
      </p:sp>
      <p:sp>
        <p:nvSpPr>
          <p:cNvPr id="166" name="TextBox 165"/>
          <p:cNvSpPr txBox="1"/>
          <p:nvPr/>
        </p:nvSpPr>
        <p:spPr>
          <a:xfrm>
            <a:off x="6143636" y="3714752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dirty="0" smtClean="0"/>
              <a:t>             n</a:t>
            </a:r>
            <a:endParaRPr lang="ru-RU" dirty="0"/>
          </a:p>
        </p:txBody>
      </p:sp>
      <p:sp>
        <p:nvSpPr>
          <p:cNvPr id="167" name="TextBox 166"/>
          <p:cNvSpPr txBox="1"/>
          <p:nvPr/>
        </p:nvSpPr>
        <p:spPr>
          <a:xfrm>
            <a:off x="7643834" y="3714752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dirty="0" smtClean="0"/>
              <a:t>              n</a:t>
            </a:r>
            <a:endParaRPr lang="ru-RU" dirty="0"/>
          </a:p>
        </p:txBody>
      </p:sp>
      <p:graphicFrame>
        <p:nvGraphicFramePr>
          <p:cNvPr id="168" name="Объект 167"/>
          <p:cNvGraphicFramePr>
            <a:graphicFrameLocks noChangeAspect="1"/>
          </p:cNvGraphicFramePr>
          <p:nvPr/>
        </p:nvGraphicFramePr>
        <p:xfrm>
          <a:off x="6143636" y="5857892"/>
          <a:ext cx="750888" cy="387350"/>
        </p:xfrm>
        <a:graphic>
          <a:graphicData uri="http://schemas.openxmlformats.org/presentationml/2006/ole">
            <p:oleObj spid="_x0000_s32773" name="Формула" r:id="rId5" imgW="393480" imgH="203040" progId="Equation.3">
              <p:embed/>
            </p:oleObj>
          </a:graphicData>
        </a:graphic>
      </p:graphicFrame>
      <p:cxnSp>
        <p:nvCxnSpPr>
          <p:cNvPr id="177" name="Shape 176"/>
          <p:cNvCxnSpPr>
            <a:endCxn id="147" idx="0"/>
          </p:cNvCxnSpPr>
          <p:nvPr/>
        </p:nvCxnSpPr>
        <p:spPr>
          <a:xfrm>
            <a:off x="5715008" y="857232"/>
            <a:ext cx="1785918" cy="714380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hape 183"/>
          <p:cNvCxnSpPr/>
          <p:nvPr/>
        </p:nvCxnSpPr>
        <p:spPr>
          <a:xfrm rot="10800000" flipV="1">
            <a:off x="6500826" y="1928802"/>
            <a:ext cx="285752" cy="571504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hape 185"/>
          <p:cNvCxnSpPr/>
          <p:nvPr/>
        </p:nvCxnSpPr>
        <p:spPr>
          <a:xfrm>
            <a:off x="8215338" y="1928802"/>
            <a:ext cx="285752" cy="571504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Прямая со стрелкой 193"/>
          <p:cNvCxnSpPr/>
          <p:nvPr/>
        </p:nvCxnSpPr>
        <p:spPr>
          <a:xfrm rot="5400000">
            <a:off x="6465901" y="3106735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Прямая со стрелкой 194"/>
          <p:cNvCxnSpPr/>
          <p:nvPr/>
        </p:nvCxnSpPr>
        <p:spPr>
          <a:xfrm rot="5400000">
            <a:off x="8180413" y="3106735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Прямая со стрелкой 198"/>
          <p:cNvCxnSpPr/>
          <p:nvPr/>
        </p:nvCxnSpPr>
        <p:spPr>
          <a:xfrm rot="5400000">
            <a:off x="8251851" y="4964123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5" name="Объект 84"/>
          <p:cNvGraphicFramePr>
            <a:graphicFrameLocks noChangeAspect="1"/>
          </p:cNvGraphicFramePr>
          <p:nvPr/>
        </p:nvGraphicFramePr>
        <p:xfrm>
          <a:off x="6858016" y="5143512"/>
          <a:ext cx="2071670" cy="387350"/>
        </p:xfrm>
        <a:graphic>
          <a:graphicData uri="http://schemas.openxmlformats.org/presentationml/2006/ole">
            <p:oleObj spid="_x0000_s32774" name="Формула" r:id="rId6" imgW="109188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8" name="Прямая со стрелкой 197"/>
          <p:cNvCxnSpPr/>
          <p:nvPr/>
        </p:nvCxnSpPr>
        <p:spPr>
          <a:xfrm rot="5400000">
            <a:off x="6001554" y="5285594"/>
            <a:ext cx="1143008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4214810" y="5143512"/>
            <a:ext cx="2200504" cy="400110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ru-RU" sz="2000" dirty="0"/>
          </a:p>
        </p:txBody>
      </p:sp>
      <p:sp>
        <p:nvSpPr>
          <p:cNvPr id="84" name="TextBox 83"/>
          <p:cNvSpPr txBox="1"/>
          <p:nvPr/>
        </p:nvSpPr>
        <p:spPr>
          <a:xfrm>
            <a:off x="5929322" y="5857892"/>
            <a:ext cx="1143008" cy="461665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ru-RU" sz="2400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3127375" y="571500"/>
          <a:ext cx="2605088" cy="541338"/>
        </p:xfrm>
        <a:graphic>
          <a:graphicData uri="http://schemas.openxmlformats.org/presentationml/2006/ole">
            <p:oleObj spid="_x0000_s33794" name="Формула" r:id="rId3" imgW="977760" imgH="203040" progId="Equation.3">
              <p:embed/>
            </p:oleObj>
          </a:graphicData>
        </a:graphic>
      </p:graphicFrame>
      <p:sp>
        <p:nvSpPr>
          <p:cNvPr id="6" name="Блок-схема: решение 5">
            <a:hlinkClick r:id="rId4" action="ppaction://hlinksldjump"/>
          </p:cNvPr>
          <p:cNvSpPr/>
          <p:nvPr/>
        </p:nvSpPr>
        <p:spPr>
          <a:xfrm>
            <a:off x="785786" y="1571612"/>
            <a:ext cx="1428760" cy="714380"/>
          </a:xfrm>
          <a:prstGeom prst="flowChartDecision">
            <a:avLst/>
          </a:prstGeom>
          <a:gradFill flip="none" rotWithShape="1">
            <a:gsLst>
              <a:gs pos="0">
                <a:schemeClr val="bg1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D&lt;0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14282" y="2500306"/>
            <a:ext cx="928694" cy="461665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  <a:r>
              <a:rPr lang="en-US" sz="2400" dirty="0" smtClean="0"/>
              <a:t>&lt;0</a:t>
            </a:r>
            <a:endParaRPr lang="ru-RU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1857356" y="2500306"/>
            <a:ext cx="928694" cy="46166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  <a:r>
              <a:rPr lang="en-US" sz="2400" dirty="0" smtClean="0"/>
              <a:t>&gt;0</a:t>
            </a:r>
            <a:endParaRPr lang="ru-RU" sz="24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142844" y="3286124"/>
            <a:ext cx="1285884" cy="1500198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14282" y="3500438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   </a:t>
            </a:r>
            <a:r>
              <a:rPr lang="ru-RU" dirty="0" smtClean="0"/>
              <a:t> </a:t>
            </a:r>
            <a:r>
              <a:rPr lang="en-US" dirty="0" smtClean="0"/>
              <a:t> +   </a:t>
            </a:r>
            <a:r>
              <a:rPr lang="ru-RU" dirty="0" smtClean="0"/>
              <a:t> </a:t>
            </a:r>
            <a:r>
              <a:rPr lang="en-US" dirty="0" smtClean="0"/>
              <a:t> +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214282" y="4214818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-</a:t>
            </a:r>
            <a:r>
              <a:rPr lang="ru-RU" sz="2400" dirty="0" smtClean="0"/>
              <a:t> </a:t>
            </a:r>
            <a:r>
              <a:rPr lang="en-US" sz="2400" dirty="0" smtClean="0"/>
              <a:t>  </a:t>
            </a:r>
            <a:r>
              <a:rPr lang="ru-RU" sz="2400" dirty="0" smtClean="0"/>
              <a:t> </a:t>
            </a:r>
            <a:r>
              <a:rPr lang="en-US" sz="2400" dirty="0" smtClean="0"/>
              <a:t> -    -</a:t>
            </a:r>
            <a:endParaRPr lang="ru-RU" sz="2400" dirty="0"/>
          </a:p>
        </p:txBody>
      </p:sp>
      <p:sp>
        <p:nvSpPr>
          <p:cNvPr id="26" name="Дуга 25"/>
          <p:cNvSpPr/>
          <p:nvPr/>
        </p:nvSpPr>
        <p:spPr>
          <a:xfrm>
            <a:off x="571472" y="4143380"/>
            <a:ext cx="428628" cy="1285884"/>
          </a:xfrm>
          <a:prstGeom prst="arc">
            <a:avLst>
              <a:gd name="adj1" fmla="val 10578517"/>
              <a:gd name="adj2" fmla="val 0"/>
            </a:avLst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8" name="Прямая соединительная линия 57"/>
          <p:cNvCxnSpPr>
            <a:stCxn id="17" idx="1"/>
            <a:endCxn id="17" idx="3"/>
          </p:cNvCxnSpPr>
          <p:nvPr/>
        </p:nvCxnSpPr>
        <p:spPr>
          <a:xfrm rot="10800000" flipH="1">
            <a:off x="142844" y="4036223"/>
            <a:ext cx="128588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Прямоугольник 61"/>
          <p:cNvSpPr/>
          <p:nvPr/>
        </p:nvSpPr>
        <p:spPr>
          <a:xfrm>
            <a:off x="1643042" y="3286124"/>
            <a:ext cx="1285884" cy="1500198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714480" y="3500438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   </a:t>
            </a:r>
            <a:r>
              <a:rPr lang="ru-RU" dirty="0" smtClean="0"/>
              <a:t> </a:t>
            </a:r>
            <a:r>
              <a:rPr lang="en-US" dirty="0" smtClean="0"/>
              <a:t> +   </a:t>
            </a:r>
            <a:r>
              <a:rPr lang="ru-RU" dirty="0" smtClean="0"/>
              <a:t> </a:t>
            </a:r>
            <a:r>
              <a:rPr lang="en-US" dirty="0" smtClean="0"/>
              <a:t> +</a:t>
            </a:r>
            <a:endParaRPr lang="ru-RU" dirty="0"/>
          </a:p>
        </p:txBody>
      </p:sp>
      <p:sp>
        <p:nvSpPr>
          <p:cNvPr id="64" name="TextBox 63"/>
          <p:cNvSpPr txBox="1"/>
          <p:nvPr/>
        </p:nvSpPr>
        <p:spPr>
          <a:xfrm>
            <a:off x="1714480" y="4214818"/>
            <a:ext cx="1143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-</a:t>
            </a:r>
            <a:r>
              <a:rPr lang="ru-RU" sz="2400" dirty="0" smtClean="0"/>
              <a:t> </a:t>
            </a:r>
            <a:r>
              <a:rPr lang="en-US" sz="2400" dirty="0" smtClean="0"/>
              <a:t>  </a:t>
            </a:r>
            <a:r>
              <a:rPr lang="ru-RU" sz="2400" dirty="0" smtClean="0"/>
              <a:t> </a:t>
            </a:r>
            <a:r>
              <a:rPr lang="en-US" sz="2400" dirty="0" smtClean="0"/>
              <a:t> -    -</a:t>
            </a:r>
            <a:endParaRPr lang="ru-RU" sz="2400" dirty="0"/>
          </a:p>
        </p:txBody>
      </p:sp>
      <p:sp>
        <p:nvSpPr>
          <p:cNvPr id="65" name="Дуга 64"/>
          <p:cNvSpPr/>
          <p:nvPr/>
        </p:nvSpPr>
        <p:spPr>
          <a:xfrm rot="10800000">
            <a:off x="2000232" y="2714620"/>
            <a:ext cx="428628" cy="1143008"/>
          </a:xfrm>
          <a:prstGeom prst="arc">
            <a:avLst>
              <a:gd name="adj1" fmla="val 10578517"/>
              <a:gd name="adj2" fmla="val 0"/>
            </a:avLst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6" name="Прямая соединительная линия 65"/>
          <p:cNvCxnSpPr>
            <a:stCxn id="62" idx="1"/>
            <a:endCxn id="62" idx="3"/>
          </p:cNvCxnSpPr>
          <p:nvPr/>
        </p:nvCxnSpPr>
        <p:spPr>
          <a:xfrm rot="10800000" flipH="1">
            <a:off x="1643042" y="4036223"/>
            <a:ext cx="128588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214282" y="5143512"/>
            <a:ext cx="857256" cy="461665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ru-RU" sz="2400" dirty="0"/>
          </a:p>
        </p:txBody>
      </p:sp>
      <p:sp>
        <p:nvSpPr>
          <p:cNvPr id="68" name="TextBox 67"/>
          <p:cNvSpPr txBox="1"/>
          <p:nvPr/>
        </p:nvSpPr>
        <p:spPr>
          <a:xfrm>
            <a:off x="1357290" y="5143512"/>
            <a:ext cx="1285884" cy="400110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ru-RU" sz="2000" dirty="0"/>
          </a:p>
        </p:txBody>
      </p:sp>
      <p:graphicFrame>
        <p:nvGraphicFramePr>
          <p:cNvPr id="69" name="Объект 68"/>
          <p:cNvGraphicFramePr>
            <a:graphicFrameLocks noChangeAspect="1"/>
          </p:cNvGraphicFramePr>
          <p:nvPr/>
        </p:nvGraphicFramePr>
        <p:xfrm>
          <a:off x="1500166" y="5143512"/>
          <a:ext cx="1113637" cy="387352"/>
        </p:xfrm>
        <a:graphic>
          <a:graphicData uri="http://schemas.openxmlformats.org/presentationml/2006/ole">
            <p:oleObj spid="_x0000_s33795" name="Формула" r:id="rId5" imgW="583920" imgH="203040" progId="Equation.3">
              <p:embed/>
            </p:oleObj>
          </a:graphicData>
        </a:graphic>
      </p:graphicFrame>
      <p:sp>
        <p:nvSpPr>
          <p:cNvPr id="128" name="Блок-схема: решение 127">
            <a:hlinkClick r:id="rId6" action="ppaction://hlinksldjump"/>
          </p:cNvPr>
          <p:cNvSpPr/>
          <p:nvPr/>
        </p:nvSpPr>
        <p:spPr>
          <a:xfrm>
            <a:off x="3714744" y="1571612"/>
            <a:ext cx="1428760" cy="714380"/>
          </a:xfrm>
          <a:prstGeom prst="flowChartDecision">
            <a:avLst/>
          </a:prstGeom>
          <a:gradFill flip="none" rotWithShape="1">
            <a:gsLst>
              <a:gs pos="0">
                <a:schemeClr val="bg1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D=0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29" name="TextBox 128"/>
          <p:cNvSpPr txBox="1"/>
          <p:nvPr/>
        </p:nvSpPr>
        <p:spPr>
          <a:xfrm>
            <a:off x="3143240" y="2500306"/>
            <a:ext cx="928694" cy="461665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  <a:r>
              <a:rPr lang="en-US" sz="2400" dirty="0" smtClean="0"/>
              <a:t>&lt;0</a:t>
            </a:r>
            <a:endParaRPr lang="ru-RU" sz="2400" dirty="0"/>
          </a:p>
        </p:txBody>
      </p:sp>
      <p:sp>
        <p:nvSpPr>
          <p:cNvPr id="130" name="TextBox 129"/>
          <p:cNvSpPr txBox="1"/>
          <p:nvPr/>
        </p:nvSpPr>
        <p:spPr>
          <a:xfrm>
            <a:off x="4786314" y="2500306"/>
            <a:ext cx="928694" cy="46166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  <a:r>
              <a:rPr lang="en-US" sz="2400" dirty="0" smtClean="0"/>
              <a:t>&gt;0</a:t>
            </a:r>
            <a:endParaRPr lang="ru-RU" sz="2400" dirty="0"/>
          </a:p>
        </p:txBody>
      </p:sp>
      <p:sp>
        <p:nvSpPr>
          <p:cNvPr id="132" name="Прямоугольник 131"/>
          <p:cNvSpPr/>
          <p:nvPr/>
        </p:nvSpPr>
        <p:spPr>
          <a:xfrm>
            <a:off x="3071802" y="3286124"/>
            <a:ext cx="1285884" cy="1500198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33" name="TextBox 132"/>
          <p:cNvSpPr txBox="1"/>
          <p:nvPr/>
        </p:nvSpPr>
        <p:spPr>
          <a:xfrm>
            <a:off x="3143240" y="3500438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   </a:t>
            </a:r>
            <a:r>
              <a:rPr lang="ru-RU" dirty="0" smtClean="0"/>
              <a:t> </a:t>
            </a:r>
            <a:r>
              <a:rPr lang="en-US" dirty="0" smtClean="0"/>
              <a:t> +   </a:t>
            </a:r>
            <a:r>
              <a:rPr lang="ru-RU" dirty="0" smtClean="0"/>
              <a:t> </a:t>
            </a:r>
            <a:r>
              <a:rPr lang="en-US" dirty="0" smtClean="0"/>
              <a:t> +</a:t>
            </a:r>
            <a:endParaRPr lang="ru-RU" dirty="0"/>
          </a:p>
        </p:txBody>
      </p:sp>
      <p:sp>
        <p:nvSpPr>
          <p:cNvPr id="134" name="TextBox 133"/>
          <p:cNvSpPr txBox="1"/>
          <p:nvPr/>
        </p:nvSpPr>
        <p:spPr>
          <a:xfrm>
            <a:off x="3143240" y="4214818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-</a:t>
            </a:r>
            <a:r>
              <a:rPr lang="ru-RU" sz="2400" dirty="0" smtClean="0"/>
              <a:t> </a:t>
            </a:r>
            <a:r>
              <a:rPr lang="en-US" sz="2400" dirty="0" smtClean="0"/>
              <a:t>  </a:t>
            </a:r>
            <a:r>
              <a:rPr lang="ru-RU" sz="2400" dirty="0" smtClean="0"/>
              <a:t> </a:t>
            </a:r>
            <a:r>
              <a:rPr lang="en-US" sz="2400" dirty="0" smtClean="0"/>
              <a:t> -    -</a:t>
            </a:r>
            <a:endParaRPr lang="ru-RU" sz="2400" dirty="0"/>
          </a:p>
        </p:txBody>
      </p:sp>
      <p:sp>
        <p:nvSpPr>
          <p:cNvPr id="135" name="Дуга 134"/>
          <p:cNvSpPr/>
          <p:nvPr/>
        </p:nvSpPr>
        <p:spPr>
          <a:xfrm>
            <a:off x="3500430" y="4071942"/>
            <a:ext cx="428628" cy="1357322"/>
          </a:xfrm>
          <a:prstGeom prst="arc">
            <a:avLst>
              <a:gd name="adj1" fmla="val 10578517"/>
              <a:gd name="adj2" fmla="val 0"/>
            </a:avLst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6" name="Прямая соединительная линия 135"/>
          <p:cNvCxnSpPr/>
          <p:nvPr/>
        </p:nvCxnSpPr>
        <p:spPr>
          <a:xfrm rot="10800000" flipH="1">
            <a:off x="3071802" y="4071942"/>
            <a:ext cx="128588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Прямоугольник 137"/>
          <p:cNvSpPr/>
          <p:nvPr/>
        </p:nvSpPr>
        <p:spPr>
          <a:xfrm>
            <a:off x="4572000" y="3286124"/>
            <a:ext cx="1285884" cy="1500198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4643438" y="3500438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   </a:t>
            </a:r>
            <a:r>
              <a:rPr lang="ru-RU" dirty="0" smtClean="0"/>
              <a:t> </a:t>
            </a:r>
            <a:r>
              <a:rPr lang="en-US" dirty="0" smtClean="0"/>
              <a:t> +   </a:t>
            </a:r>
            <a:r>
              <a:rPr lang="ru-RU" dirty="0" smtClean="0"/>
              <a:t> </a:t>
            </a:r>
            <a:r>
              <a:rPr lang="en-US" dirty="0" smtClean="0"/>
              <a:t> +</a:t>
            </a:r>
            <a:endParaRPr lang="ru-RU" dirty="0"/>
          </a:p>
        </p:txBody>
      </p:sp>
      <p:sp>
        <p:nvSpPr>
          <p:cNvPr id="140" name="TextBox 139"/>
          <p:cNvSpPr txBox="1"/>
          <p:nvPr/>
        </p:nvSpPr>
        <p:spPr>
          <a:xfrm>
            <a:off x="4643438" y="4214818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-</a:t>
            </a:r>
            <a:r>
              <a:rPr lang="ru-RU" sz="2400" dirty="0" smtClean="0"/>
              <a:t> </a:t>
            </a:r>
            <a:r>
              <a:rPr lang="en-US" sz="2400" dirty="0" smtClean="0"/>
              <a:t>  </a:t>
            </a:r>
            <a:r>
              <a:rPr lang="ru-RU" sz="2400" dirty="0" smtClean="0"/>
              <a:t> </a:t>
            </a:r>
            <a:r>
              <a:rPr lang="en-US" sz="2400" dirty="0" smtClean="0"/>
              <a:t> -    -</a:t>
            </a:r>
            <a:endParaRPr lang="ru-RU" sz="2400" dirty="0"/>
          </a:p>
        </p:txBody>
      </p:sp>
      <p:sp>
        <p:nvSpPr>
          <p:cNvPr id="141" name="Дуга 140"/>
          <p:cNvSpPr/>
          <p:nvPr/>
        </p:nvSpPr>
        <p:spPr>
          <a:xfrm flipV="1">
            <a:off x="4929190" y="2571744"/>
            <a:ext cx="428628" cy="1428760"/>
          </a:xfrm>
          <a:prstGeom prst="arc">
            <a:avLst>
              <a:gd name="adj1" fmla="val 10578517"/>
              <a:gd name="adj2" fmla="val 0"/>
            </a:avLst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2" name="Прямая соединительная линия 141"/>
          <p:cNvCxnSpPr>
            <a:stCxn id="138" idx="1"/>
            <a:endCxn id="138" idx="3"/>
          </p:cNvCxnSpPr>
          <p:nvPr/>
        </p:nvCxnSpPr>
        <p:spPr>
          <a:xfrm rot="10800000" flipH="1">
            <a:off x="4572000" y="4036223"/>
            <a:ext cx="128588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Блок-схема: решение 146">
            <a:hlinkClick r:id="rId7" action="ppaction://hlinksldjump"/>
          </p:cNvPr>
          <p:cNvSpPr/>
          <p:nvPr/>
        </p:nvSpPr>
        <p:spPr>
          <a:xfrm>
            <a:off x="6786546" y="1571612"/>
            <a:ext cx="1428760" cy="714380"/>
          </a:xfrm>
          <a:prstGeom prst="flowChartDecision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D&gt;0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48" name="TextBox 147"/>
          <p:cNvSpPr txBox="1"/>
          <p:nvPr/>
        </p:nvSpPr>
        <p:spPr>
          <a:xfrm>
            <a:off x="6215042" y="2500306"/>
            <a:ext cx="928694" cy="461665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  <a:r>
              <a:rPr lang="en-US" sz="2400" dirty="0" smtClean="0"/>
              <a:t>&lt;0</a:t>
            </a:r>
            <a:endParaRPr lang="ru-RU" sz="2400" dirty="0"/>
          </a:p>
        </p:txBody>
      </p:sp>
      <p:sp>
        <p:nvSpPr>
          <p:cNvPr id="149" name="TextBox 148"/>
          <p:cNvSpPr txBox="1"/>
          <p:nvPr/>
        </p:nvSpPr>
        <p:spPr>
          <a:xfrm>
            <a:off x="7858116" y="2500306"/>
            <a:ext cx="928694" cy="46166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  <a:r>
              <a:rPr lang="en-US" sz="2400" dirty="0" smtClean="0"/>
              <a:t>&gt;0</a:t>
            </a:r>
            <a:endParaRPr lang="ru-RU" sz="2400" dirty="0"/>
          </a:p>
        </p:txBody>
      </p:sp>
      <p:sp>
        <p:nvSpPr>
          <p:cNvPr id="157" name="Прямоугольник 156"/>
          <p:cNvSpPr/>
          <p:nvPr/>
        </p:nvSpPr>
        <p:spPr>
          <a:xfrm>
            <a:off x="7643802" y="3286124"/>
            <a:ext cx="1285884" cy="1500198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chemeClr val="tx1"/>
              </a:solidFill>
            </a:endParaRPr>
          </a:p>
        </p:txBody>
      </p:sp>
      <p:grpSp>
        <p:nvGrpSpPr>
          <p:cNvPr id="2" name="Группа 149"/>
          <p:cNvGrpSpPr/>
          <p:nvPr/>
        </p:nvGrpSpPr>
        <p:grpSpPr>
          <a:xfrm>
            <a:off x="6143604" y="3286124"/>
            <a:ext cx="1500198" cy="2000264"/>
            <a:chOff x="142844" y="3214686"/>
            <a:chExt cx="1500198" cy="2000264"/>
          </a:xfrm>
        </p:grpSpPr>
        <p:sp>
          <p:nvSpPr>
            <p:cNvPr id="151" name="Прямоугольник 150"/>
            <p:cNvSpPr/>
            <p:nvPr/>
          </p:nvSpPr>
          <p:spPr>
            <a:xfrm>
              <a:off x="142844" y="3214686"/>
              <a:ext cx="1285884" cy="1500198"/>
            </a:xfrm>
            <a:prstGeom prst="rect">
              <a:avLst/>
            </a:prstGeom>
            <a:gradFill>
              <a:gsLst>
                <a:gs pos="0">
                  <a:srgbClr val="FBEAC7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5400000" scaled="0"/>
            </a:gra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00" dirty="0">
                <a:solidFill>
                  <a:schemeClr val="tx1"/>
                </a:solidFill>
              </a:endParaRPr>
            </a:p>
          </p:txBody>
        </p:sp>
        <p:sp>
          <p:nvSpPr>
            <p:cNvPr id="152" name="TextBox 151"/>
            <p:cNvSpPr txBox="1"/>
            <p:nvPr/>
          </p:nvSpPr>
          <p:spPr>
            <a:xfrm>
              <a:off x="214282" y="3429000"/>
              <a:ext cx="14287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+   </a:t>
              </a:r>
              <a:r>
                <a:rPr lang="ru-RU" dirty="0" smtClean="0"/>
                <a:t> </a:t>
              </a:r>
              <a:r>
                <a:rPr lang="en-US" dirty="0" smtClean="0"/>
                <a:t> +   </a:t>
              </a:r>
              <a:r>
                <a:rPr lang="ru-RU" dirty="0" smtClean="0"/>
                <a:t> </a:t>
              </a:r>
              <a:r>
                <a:rPr lang="en-US" dirty="0" smtClean="0"/>
                <a:t> +</a:t>
              </a:r>
              <a:endParaRPr lang="ru-RU" dirty="0"/>
            </a:p>
          </p:txBody>
        </p:sp>
        <p:sp>
          <p:nvSpPr>
            <p:cNvPr id="153" name="TextBox 152"/>
            <p:cNvSpPr txBox="1"/>
            <p:nvPr/>
          </p:nvSpPr>
          <p:spPr>
            <a:xfrm>
              <a:off x="214282" y="4143380"/>
              <a:ext cx="142876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-</a:t>
              </a:r>
              <a:r>
                <a:rPr lang="ru-RU" sz="2400" dirty="0" smtClean="0"/>
                <a:t> </a:t>
              </a:r>
              <a:r>
                <a:rPr lang="en-US" sz="2400" dirty="0" smtClean="0"/>
                <a:t>  </a:t>
              </a:r>
              <a:r>
                <a:rPr lang="ru-RU" sz="2400" dirty="0" smtClean="0"/>
                <a:t> </a:t>
              </a:r>
              <a:r>
                <a:rPr lang="en-US" sz="2400" dirty="0" smtClean="0"/>
                <a:t> -    -</a:t>
              </a:r>
              <a:endParaRPr lang="ru-RU" sz="2400" dirty="0"/>
            </a:p>
          </p:txBody>
        </p:sp>
        <p:sp>
          <p:nvSpPr>
            <p:cNvPr id="154" name="Дуга 153"/>
            <p:cNvSpPr/>
            <p:nvPr/>
          </p:nvSpPr>
          <p:spPr>
            <a:xfrm>
              <a:off x="428628" y="3500438"/>
              <a:ext cx="642942" cy="1714512"/>
            </a:xfrm>
            <a:prstGeom prst="arc">
              <a:avLst>
                <a:gd name="adj1" fmla="val 10578517"/>
                <a:gd name="adj2" fmla="val 0"/>
              </a:avLst>
            </a:prstGeom>
            <a:ln w="254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55" name="Прямая соединительная линия 154"/>
            <p:cNvCxnSpPr>
              <a:stCxn id="151" idx="1"/>
              <a:endCxn id="151" idx="3"/>
            </p:cNvCxnSpPr>
            <p:nvPr/>
          </p:nvCxnSpPr>
          <p:spPr>
            <a:xfrm rot="10800000" flipH="1">
              <a:off x="142844" y="3964785"/>
              <a:ext cx="1285884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8" name="TextBox 157"/>
          <p:cNvSpPr txBox="1"/>
          <p:nvPr/>
        </p:nvSpPr>
        <p:spPr>
          <a:xfrm>
            <a:off x="7715240" y="3500438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+   </a:t>
            </a:r>
            <a:r>
              <a:rPr lang="ru-RU" dirty="0" smtClean="0"/>
              <a:t> </a:t>
            </a:r>
            <a:r>
              <a:rPr lang="en-US" dirty="0" smtClean="0"/>
              <a:t> +   </a:t>
            </a:r>
            <a:r>
              <a:rPr lang="ru-RU" dirty="0" smtClean="0"/>
              <a:t> </a:t>
            </a:r>
            <a:r>
              <a:rPr lang="en-US" dirty="0" smtClean="0"/>
              <a:t> +</a:t>
            </a:r>
            <a:endParaRPr lang="ru-RU" dirty="0"/>
          </a:p>
        </p:txBody>
      </p:sp>
      <p:sp>
        <p:nvSpPr>
          <p:cNvPr id="159" name="TextBox 158"/>
          <p:cNvSpPr txBox="1"/>
          <p:nvPr/>
        </p:nvSpPr>
        <p:spPr>
          <a:xfrm>
            <a:off x="7715240" y="4214818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-</a:t>
            </a:r>
            <a:r>
              <a:rPr lang="ru-RU" sz="2400" dirty="0" smtClean="0"/>
              <a:t> </a:t>
            </a:r>
            <a:r>
              <a:rPr lang="en-US" sz="2400" dirty="0" smtClean="0"/>
              <a:t>  </a:t>
            </a:r>
            <a:r>
              <a:rPr lang="ru-RU" sz="2400" dirty="0" smtClean="0"/>
              <a:t> </a:t>
            </a:r>
            <a:r>
              <a:rPr lang="en-US" sz="2400" dirty="0" smtClean="0"/>
              <a:t> -    -</a:t>
            </a:r>
            <a:endParaRPr lang="ru-RU" sz="2400" dirty="0"/>
          </a:p>
        </p:txBody>
      </p:sp>
      <p:sp>
        <p:nvSpPr>
          <p:cNvPr id="160" name="Дуга 159"/>
          <p:cNvSpPr/>
          <p:nvPr/>
        </p:nvSpPr>
        <p:spPr>
          <a:xfrm flipV="1">
            <a:off x="8001024" y="2500306"/>
            <a:ext cx="571504" cy="2143140"/>
          </a:xfrm>
          <a:prstGeom prst="arc">
            <a:avLst>
              <a:gd name="adj1" fmla="val 10578517"/>
              <a:gd name="adj2" fmla="val 0"/>
            </a:avLst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61" name="Прямая соединительная линия 160"/>
          <p:cNvCxnSpPr>
            <a:stCxn id="157" idx="1"/>
            <a:endCxn id="157" idx="3"/>
          </p:cNvCxnSpPr>
          <p:nvPr/>
        </p:nvCxnSpPr>
        <p:spPr>
          <a:xfrm rot="10800000" flipH="1">
            <a:off x="7643802" y="4036223"/>
            <a:ext cx="128588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TextBox 161"/>
          <p:cNvSpPr txBox="1"/>
          <p:nvPr/>
        </p:nvSpPr>
        <p:spPr>
          <a:xfrm>
            <a:off x="2857488" y="5143512"/>
            <a:ext cx="1214446" cy="707886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Нет решения</a:t>
            </a:r>
            <a:endParaRPr lang="ru-RU" sz="2400" dirty="0"/>
          </a:p>
        </p:txBody>
      </p:sp>
      <p:sp>
        <p:nvSpPr>
          <p:cNvPr id="163" name="TextBox 162"/>
          <p:cNvSpPr txBox="1"/>
          <p:nvPr/>
        </p:nvSpPr>
        <p:spPr>
          <a:xfrm>
            <a:off x="6786578" y="5143512"/>
            <a:ext cx="2143108" cy="46166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ru-RU" sz="2400" dirty="0"/>
          </a:p>
        </p:txBody>
      </p:sp>
      <p:graphicFrame>
        <p:nvGraphicFramePr>
          <p:cNvPr id="164" name="Объект 163"/>
          <p:cNvGraphicFramePr>
            <a:graphicFrameLocks noChangeAspect="1"/>
          </p:cNvGraphicFramePr>
          <p:nvPr/>
        </p:nvGraphicFramePr>
        <p:xfrm>
          <a:off x="4286248" y="5143512"/>
          <a:ext cx="2000264" cy="387350"/>
        </p:xfrm>
        <a:graphic>
          <a:graphicData uri="http://schemas.openxmlformats.org/presentationml/2006/ole">
            <p:oleObj spid="_x0000_s33796" name="Формула" r:id="rId8" imgW="1130040" imgH="203040" progId="Equation.3">
              <p:embed/>
            </p:oleObj>
          </a:graphicData>
        </a:graphic>
      </p:graphicFrame>
      <p:sp>
        <p:nvSpPr>
          <p:cNvPr id="166" name="TextBox 165"/>
          <p:cNvSpPr txBox="1"/>
          <p:nvPr/>
        </p:nvSpPr>
        <p:spPr>
          <a:xfrm>
            <a:off x="6143636" y="3714752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dirty="0" smtClean="0"/>
              <a:t>             n</a:t>
            </a:r>
            <a:endParaRPr lang="ru-RU" dirty="0"/>
          </a:p>
        </p:txBody>
      </p:sp>
      <p:sp>
        <p:nvSpPr>
          <p:cNvPr id="167" name="TextBox 166"/>
          <p:cNvSpPr txBox="1"/>
          <p:nvPr/>
        </p:nvSpPr>
        <p:spPr>
          <a:xfrm>
            <a:off x="7643834" y="3714752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dirty="0" smtClean="0"/>
              <a:t>              n</a:t>
            </a:r>
            <a:endParaRPr lang="ru-RU" dirty="0"/>
          </a:p>
        </p:txBody>
      </p:sp>
      <p:graphicFrame>
        <p:nvGraphicFramePr>
          <p:cNvPr id="168" name="Объект 167"/>
          <p:cNvGraphicFramePr>
            <a:graphicFrameLocks noChangeAspect="1"/>
          </p:cNvGraphicFramePr>
          <p:nvPr/>
        </p:nvGraphicFramePr>
        <p:xfrm>
          <a:off x="6143636" y="5857892"/>
          <a:ext cx="750888" cy="387350"/>
        </p:xfrm>
        <a:graphic>
          <a:graphicData uri="http://schemas.openxmlformats.org/presentationml/2006/ole">
            <p:oleObj spid="_x0000_s33797" name="Формула" r:id="rId9" imgW="393480" imgH="203040" progId="Equation.3">
              <p:embed/>
            </p:oleObj>
          </a:graphicData>
        </a:graphic>
      </p:graphicFrame>
      <p:cxnSp>
        <p:nvCxnSpPr>
          <p:cNvPr id="170" name="Shape 169"/>
          <p:cNvCxnSpPr>
            <a:endCxn id="6" idx="0"/>
          </p:cNvCxnSpPr>
          <p:nvPr/>
        </p:nvCxnSpPr>
        <p:spPr>
          <a:xfrm rot="10800000" flipV="1">
            <a:off x="1500166" y="857232"/>
            <a:ext cx="1643074" cy="714380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Соединительная линия уступом 173"/>
          <p:cNvCxnSpPr>
            <a:endCxn id="128" idx="0"/>
          </p:cNvCxnSpPr>
          <p:nvPr/>
        </p:nvCxnSpPr>
        <p:spPr>
          <a:xfrm rot="5400000">
            <a:off x="4214810" y="1357298"/>
            <a:ext cx="428628" cy="1588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hape 176"/>
          <p:cNvCxnSpPr>
            <a:endCxn id="147" idx="0"/>
          </p:cNvCxnSpPr>
          <p:nvPr/>
        </p:nvCxnSpPr>
        <p:spPr>
          <a:xfrm>
            <a:off x="5715008" y="857232"/>
            <a:ext cx="1785918" cy="714380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hape 179"/>
          <p:cNvCxnSpPr>
            <a:stCxn id="6" idx="1"/>
          </p:cNvCxnSpPr>
          <p:nvPr/>
        </p:nvCxnSpPr>
        <p:spPr>
          <a:xfrm rot="10800000" flipV="1">
            <a:off x="500034" y="1928802"/>
            <a:ext cx="285752" cy="571504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hape 181"/>
          <p:cNvCxnSpPr>
            <a:stCxn id="6" idx="3"/>
          </p:cNvCxnSpPr>
          <p:nvPr/>
        </p:nvCxnSpPr>
        <p:spPr>
          <a:xfrm>
            <a:off x="2214546" y="1928802"/>
            <a:ext cx="285752" cy="571504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hape 182"/>
          <p:cNvCxnSpPr/>
          <p:nvPr/>
        </p:nvCxnSpPr>
        <p:spPr>
          <a:xfrm rot="10800000" flipV="1">
            <a:off x="3428992" y="1928802"/>
            <a:ext cx="285752" cy="571504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hape 183"/>
          <p:cNvCxnSpPr/>
          <p:nvPr/>
        </p:nvCxnSpPr>
        <p:spPr>
          <a:xfrm rot="10800000" flipV="1">
            <a:off x="6500826" y="1928802"/>
            <a:ext cx="285752" cy="571504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hape 184"/>
          <p:cNvCxnSpPr/>
          <p:nvPr/>
        </p:nvCxnSpPr>
        <p:spPr>
          <a:xfrm>
            <a:off x="5143504" y="1928802"/>
            <a:ext cx="285752" cy="571504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hape 185"/>
          <p:cNvCxnSpPr/>
          <p:nvPr/>
        </p:nvCxnSpPr>
        <p:spPr>
          <a:xfrm>
            <a:off x="8215338" y="1928802"/>
            <a:ext cx="285752" cy="571504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Прямая со стрелкой 187"/>
          <p:cNvCxnSpPr/>
          <p:nvPr/>
        </p:nvCxnSpPr>
        <p:spPr>
          <a:xfrm rot="5400000">
            <a:off x="321439" y="3107529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Прямая со стрелкой 188"/>
          <p:cNvCxnSpPr/>
          <p:nvPr/>
        </p:nvCxnSpPr>
        <p:spPr>
          <a:xfrm rot="5400000">
            <a:off x="322233" y="4964123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Прямая со стрелкой 189"/>
          <p:cNvCxnSpPr/>
          <p:nvPr/>
        </p:nvCxnSpPr>
        <p:spPr>
          <a:xfrm rot="5400000">
            <a:off x="2322497" y="3106735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Прямая со стрелкой 190"/>
          <p:cNvCxnSpPr/>
          <p:nvPr/>
        </p:nvCxnSpPr>
        <p:spPr>
          <a:xfrm rot="5400000">
            <a:off x="2036745" y="4964123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Прямая со стрелкой 191"/>
          <p:cNvCxnSpPr/>
          <p:nvPr/>
        </p:nvCxnSpPr>
        <p:spPr>
          <a:xfrm rot="5400000">
            <a:off x="3394067" y="3106735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Прямая со стрелкой 192"/>
          <p:cNvCxnSpPr/>
          <p:nvPr/>
        </p:nvCxnSpPr>
        <p:spPr>
          <a:xfrm rot="5400000">
            <a:off x="5108579" y="3106735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Прямая со стрелкой 193"/>
          <p:cNvCxnSpPr/>
          <p:nvPr/>
        </p:nvCxnSpPr>
        <p:spPr>
          <a:xfrm rot="5400000">
            <a:off x="6465901" y="3106735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Прямая со стрелкой 194"/>
          <p:cNvCxnSpPr/>
          <p:nvPr/>
        </p:nvCxnSpPr>
        <p:spPr>
          <a:xfrm rot="5400000">
            <a:off x="8180413" y="3106735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Прямая со стрелкой 195"/>
          <p:cNvCxnSpPr/>
          <p:nvPr/>
        </p:nvCxnSpPr>
        <p:spPr>
          <a:xfrm rot="5400000">
            <a:off x="3465505" y="4964123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Прямая со стрелкой 198"/>
          <p:cNvCxnSpPr/>
          <p:nvPr/>
        </p:nvCxnSpPr>
        <p:spPr>
          <a:xfrm rot="5400000">
            <a:off x="8251851" y="4964123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" name="TextBox 204"/>
          <p:cNvSpPr txBox="1"/>
          <p:nvPr/>
        </p:nvSpPr>
        <p:spPr>
          <a:xfrm>
            <a:off x="3500430" y="3714752"/>
            <a:ext cx="419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206" name="TextBox 205"/>
          <p:cNvSpPr txBox="1"/>
          <p:nvPr/>
        </p:nvSpPr>
        <p:spPr>
          <a:xfrm>
            <a:off x="5000628" y="4000504"/>
            <a:ext cx="419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dirty="0" smtClean="0"/>
              <a:t> </a:t>
            </a:r>
            <a:endParaRPr lang="ru-RU" dirty="0"/>
          </a:p>
        </p:txBody>
      </p:sp>
      <p:graphicFrame>
        <p:nvGraphicFramePr>
          <p:cNvPr id="85" name="Объект 84"/>
          <p:cNvGraphicFramePr>
            <a:graphicFrameLocks noChangeAspect="1"/>
          </p:cNvGraphicFramePr>
          <p:nvPr/>
        </p:nvGraphicFramePr>
        <p:xfrm>
          <a:off x="6858016" y="5143512"/>
          <a:ext cx="2071670" cy="387350"/>
        </p:xfrm>
        <a:graphic>
          <a:graphicData uri="http://schemas.openxmlformats.org/presentationml/2006/ole">
            <p:oleObj spid="_x0000_s33798" name="Формула" r:id="rId10" imgW="1091880" imgH="203040" progId="Equation.3">
              <p:embed/>
            </p:oleObj>
          </a:graphicData>
        </a:graphic>
      </p:graphicFrame>
      <p:graphicFrame>
        <p:nvGraphicFramePr>
          <p:cNvPr id="80" name="Объект 79"/>
          <p:cNvGraphicFramePr>
            <a:graphicFrameLocks noChangeAspect="1"/>
          </p:cNvGraphicFramePr>
          <p:nvPr/>
        </p:nvGraphicFramePr>
        <p:xfrm>
          <a:off x="428596" y="5143512"/>
          <a:ext cx="439740" cy="446090"/>
        </p:xfrm>
        <a:graphic>
          <a:graphicData uri="http://schemas.openxmlformats.org/presentationml/2006/ole">
            <p:oleObj spid="_x0000_s33799" name="Формула" r:id="rId11" imgW="164880" imgH="177480" progId="Equation.3">
              <p:embed/>
            </p:oleObj>
          </a:graphicData>
        </a:graphic>
      </p:graphicFrame>
      <p:cxnSp>
        <p:nvCxnSpPr>
          <p:cNvPr id="87" name="Прямая со стрелкой 86"/>
          <p:cNvCxnSpPr/>
          <p:nvPr/>
        </p:nvCxnSpPr>
        <p:spPr>
          <a:xfrm rot="5400000">
            <a:off x="5037141" y="4964123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928670"/>
            <a:ext cx="7772400" cy="1470025"/>
          </a:xfrm>
        </p:spPr>
        <p:txBody>
          <a:bodyPr/>
          <a:lstStyle/>
          <a:p>
            <a:r>
              <a:rPr lang="ru-RU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Тренажер</a:t>
            </a:r>
            <a:endParaRPr lang="ru-RU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728" y="2071678"/>
            <a:ext cx="6400800" cy="1752600"/>
          </a:xfrm>
        </p:spPr>
        <p:txBody>
          <a:bodyPr/>
          <a:lstStyle/>
          <a:p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решение квадратных неравенств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43108" y="3429000"/>
            <a:ext cx="47863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dirty="0" smtClean="0">
                <a:hlinkClick r:id="rId2" action="ppaction://hlinksldjump"/>
              </a:rPr>
              <a:t>Варианты с заданиями</a:t>
            </a:r>
            <a:endParaRPr lang="ru-RU" sz="2400" i="1" dirty="0" smtClean="0"/>
          </a:p>
          <a:p>
            <a:endParaRPr lang="ru-RU" sz="2400" i="1" dirty="0" smtClean="0"/>
          </a:p>
          <a:p>
            <a:r>
              <a:rPr lang="ru-RU" sz="2400" i="1" dirty="0" smtClean="0">
                <a:hlinkClick r:id="rId3" action="ppaction://hlinksldjump"/>
              </a:rPr>
              <a:t>Ответы</a:t>
            </a:r>
            <a:endParaRPr lang="ru-RU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927" name="Picture 1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3500438"/>
            <a:ext cx="3629025" cy="306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4929" name="Picture 1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6314" y="3429000"/>
            <a:ext cx="3629025" cy="303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4930" name="Picture 11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596" y="285728"/>
            <a:ext cx="3629025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4931" name="Picture 11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86314" y="214290"/>
            <a:ext cx="3638550" cy="306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357166"/>
            <a:ext cx="3686175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686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4876" y="357166"/>
            <a:ext cx="3714750" cy="325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686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4348" y="3643314"/>
            <a:ext cx="3667125" cy="301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6870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86314" y="3643314"/>
            <a:ext cx="3667125" cy="300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3143240" y="571480"/>
          <a:ext cx="2571769" cy="541425"/>
        </p:xfrm>
        <a:graphic>
          <a:graphicData uri="http://schemas.openxmlformats.org/presentationml/2006/ole">
            <p:oleObj spid="_x0000_s2050" name="Формула" r:id="rId3" imgW="965160" imgH="203040" progId="Equation.3">
              <p:embed/>
            </p:oleObj>
          </a:graphicData>
        </a:graphic>
      </p:graphicFrame>
      <p:sp>
        <p:nvSpPr>
          <p:cNvPr id="6" name="Блок-схема: решение 5"/>
          <p:cNvSpPr/>
          <p:nvPr/>
        </p:nvSpPr>
        <p:spPr>
          <a:xfrm>
            <a:off x="785786" y="1571612"/>
            <a:ext cx="1428760" cy="714380"/>
          </a:xfrm>
          <a:prstGeom prst="flowChartDecision">
            <a:avLst/>
          </a:prstGeom>
          <a:gradFill flip="none" rotWithShape="1">
            <a:gsLst>
              <a:gs pos="0">
                <a:schemeClr val="bg1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D&lt;0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14282" y="2500306"/>
            <a:ext cx="928694" cy="461665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  <a:r>
              <a:rPr lang="en-US" sz="2400" dirty="0" smtClean="0"/>
              <a:t>&lt;0</a:t>
            </a:r>
            <a:endParaRPr lang="ru-RU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1857356" y="2500306"/>
            <a:ext cx="928694" cy="46166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  <a:r>
              <a:rPr lang="en-US" sz="2400" dirty="0" smtClean="0"/>
              <a:t>&gt;0</a:t>
            </a:r>
            <a:endParaRPr lang="ru-RU" sz="24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142844" y="3286124"/>
            <a:ext cx="1285884" cy="1500198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14282" y="3500438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   </a:t>
            </a:r>
            <a:r>
              <a:rPr lang="ru-RU" dirty="0" smtClean="0"/>
              <a:t> </a:t>
            </a:r>
            <a:r>
              <a:rPr lang="en-US" dirty="0" smtClean="0"/>
              <a:t> +   </a:t>
            </a:r>
            <a:r>
              <a:rPr lang="ru-RU" dirty="0" smtClean="0"/>
              <a:t> </a:t>
            </a:r>
            <a:r>
              <a:rPr lang="en-US" dirty="0" smtClean="0"/>
              <a:t> +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214282" y="4214818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-</a:t>
            </a:r>
            <a:r>
              <a:rPr lang="ru-RU" sz="2400" dirty="0" smtClean="0"/>
              <a:t> </a:t>
            </a:r>
            <a:r>
              <a:rPr lang="en-US" sz="2400" dirty="0" smtClean="0"/>
              <a:t>  </a:t>
            </a:r>
            <a:r>
              <a:rPr lang="ru-RU" sz="2400" dirty="0" smtClean="0"/>
              <a:t> </a:t>
            </a:r>
            <a:r>
              <a:rPr lang="en-US" sz="2400" dirty="0" smtClean="0"/>
              <a:t> -    -</a:t>
            </a:r>
            <a:endParaRPr lang="ru-RU" sz="2400" dirty="0"/>
          </a:p>
        </p:txBody>
      </p:sp>
      <p:sp>
        <p:nvSpPr>
          <p:cNvPr id="26" name="Дуга 25"/>
          <p:cNvSpPr/>
          <p:nvPr/>
        </p:nvSpPr>
        <p:spPr>
          <a:xfrm>
            <a:off x="571472" y="4143380"/>
            <a:ext cx="428628" cy="1285884"/>
          </a:xfrm>
          <a:prstGeom prst="arc">
            <a:avLst>
              <a:gd name="adj1" fmla="val 10578517"/>
              <a:gd name="adj2" fmla="val 0"/>
            </a:avLst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8" name="Прямая соединительная линия 57"/>
          <p:cNvCxnSpPr>
            <a:stCxn id="17" idx="1"/>
            <a:endCxn id="17" idx="3"/>
          </p:cNvCxnSpPr>
          <p:nvPr/>
        </p:nvCxnSpPr>
        <p:spPr>
          <a:xfrm rot="10800000" flipH="1">
            <a:off x="142844" y="4036223"/>
            <a:ext cx="128588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Прямоугольник 61"/>
          <p:cNvSpPr/>
          <p:nvPr/>
        </p:nvSpPr>
        <p:spPr>
          <a:xfrm>
            <a:off x="1643042" y="3286124"/>
            <a:ext cx="1285884" cy="1500198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714480" y="3500438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   </a:t>
            </a:r>
            <a:r>
              <a:rPr lang="ru-RU" dirty="0" smtClean="0"/>
              <a:t> </a:t>
            </a:r>
            <a:r>
              <a:rPr lang="en-US" dirty="0" smtClean="0"/>
              <a:t> +   </a:t>
            </a:r>
            <a:r>
              <a:rPr lang="ru-RU" dirty="0" smtClean="0"/>
              <a:t> </a:t>
            </a:r>
            <a:r>
              <a:rPr lang="en-US" dirty="0" smtClean="0"/>
              <a:t> +</a:t>
            </a:r>
            <a:endParaRPr lang="ru-RU" dirty="0"/>
          </a:p>
        </p:txBody>
      </p:sp>
      <p:sp>
        <p:nvSpPr>
          <p:cNvPr id="64" name="TextBox 63"/>
          <p:cNvSpPr txBox="1"/>
          <p:nvPr/>
        </p:nvSpPr>
        <p:spPr>
          <a:xfrm>
            <a:off x="1714480" y="4214818"/>
            <a:ext cx="1143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-</a:t>
            </a:r>
            <a:r>
              <a:rPr lang="ru-RU" sz="2400" dirty="0" smtClean="0"/>
              <a:t> </a:t>
            </a:r>
            <a:r>
              <a:rPr lang="en-US" sz="2400" dirty="0" smtClean="0"/>
              <a:t>  </a:t>
            </a:r>
            <a:r>
              <a:rPr lang="ru-RU" sz="2400" dirty="0" smtClean="0"/>
              <a:t> </a:t>
            </a:r>
            <a:r>
              <a:rPr lang="en-US" sz="2400" dirty="0" smtClean="0"/>
              <a:t> -    -</a:t>
            </a:r>
            <a:endParaRPr lang="ru-RU" sz="2400" dirty="0"/>
          </a:p>
        </p:txBody>
      </p:sp>
      <p:sp>
        <p:nvSpPr>
          <p:cNvPr id="65" name="Дуга 64"/>
          <p:cNvSpPr/>
          <p:nvPr/>
        </p:nvSpPr>
        <p:spPr>
          <a:xfrm rot="10800000">
            <a:off x="2000232" y="2714620"/>
            <a:ext cx="428628" cy="1143008"/>
          </a:xfrm>
          <a:prstGeom prst="arc">
            <a:avLst>
              <a:gd name="adj1" fmla="val 10578517"/>
              <a:gd name="adj2" fmla="val 0"/>
            </a:avLst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6" name="Прямая соединительная линия 65"/>
          <p:cNvCxnSpPr>
            <a:stCxn id="62" idx="1"/>
            <a:endCxn id="62" idx="3"/>
          </p:cNvCxnSpPr>
          <p:nvPr/>
        </p:nvCxnSpPr>
        <p:spPr>
          <a:xfrm rot="10800000" flipH="1">
            <a:off x="1643042" y="4036223"/>
            <a:ext cx="128588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142844" y="5143512"/>
            <a:ext cx="1285884" cy="461665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ru-RU" sz="2400" dirty="0"/>
          </a:p>
        </p:txBody>
      </p:sp>
      <p:sp>
        <p:nvSpPr>
          <p:cNvPr id="68" name="TextBox 67"/>
          <p:cNvSpPr txBox="1"/>
          <p:nvPr/>
        </p:nvSpPr>
        <p:spPr>
          <a:xfrm>
            <a:off x="1643042" y="5143512"/>
            <a:ext cx="1285884" cy="46166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ru-RU" sz="2400" dirty="0"/>
          </a:p>
        </p:txBody>
      </p:sp>
      <p:graphicFrame>
        <p:nvGraphicFramePr>
          <p:cNvPr id="69" name="Объект 68"/>
          <p:cNvGraphicFramePr>
            <a:graphicFrameLocks noChangeAspect="1"/>
          </p:cNvGraphicFramePr>
          <p:nvPr/>
        </p:nvGraphicFramePr>
        <p:xfrm>
          <a:off x="214282" y="5214950"/>
          <a:ext cx="1113637" cy="387352"/>
        </p:xfrm>
        <a:graphic>
          <a:graphicData uri="http://schemas.openxmlformats.org/presentationml/2006/ole">
            <p:oleObj spid="_x0000_s2051" name="Формула" r:id="rId4" imgW="583920" imgH="203040" progId="Equation.3">
              <p:embed/>
            </p:oleObj>
          </a:graphicData>
        </a:graphic>
      </p:graphicFrame>
      <p:graphicFrame>
        <p:nvGraphicFramePr>
          <p:cNvPr id="70" name="Объект 69"/>
          <p:cNvGraphicFramePr>
            <a:graphicFrameLocks noChangeAspect="1"/>
          </p:cNvGraphicFramePr>
          <p:nvPr/>
        </p:nvGraphicFramePr>
        <p:xfrm>
          <a:off x="2143108" y="5143512"/>
          <a:ext cx="414227" cy="446090"/>
        </p:xfrm>
        <a:graphic>
          <a:graphicData uri="http://schemas.openxmlformats.org/presentationml/2006/ole">
            <p:oleObj spid="_x0000_s2052" name="Формула" r:id="rId5" imgW="164880" imgH="177480" progId="Equation.3">
              <p:embed/>
            </p:oleObj>
          </a:graphicData>
        </a:graphic>
      </p:graphicFrame>
      <p:cxnSp>
        <p:nvCxnSpPr>
          <p:cNvPr id="170" name="Shape 169"/>
          <p:cNvCxnSpPr>
            <a:endCxn id="6" idx="0"/>
          </p:cNvCxnSpPr>
          <p:nvPr/>
        </p:nvCxnSpPr>
        <p:spPr>
          <a:xfrm rot="10800000" flipV="1">
            <a:off x="1500166" y="857232"/>
            <a:ext cx="1643074" cy="714380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hape 179"/>
          <p:cNvCxnSpPr>
            <a:stCxn id="6" idx="1"/>
          </p:cNvCxnSpPr>
          <p:nvPr/>
        </p:nvCxnSpPr>
        <p:spPr>
          <a:xfrm rot="10800000" flipV="1">
            <a:off x="500034" y="1928802"/>
            <a:ext cx="285752" cy="571504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hape 181"/>
          <p:cNvCxnSpPr>
            <a:stCxn id="6" idx="3"/>
          </p:cNvCxnSpPr>
          <p:nvPr/>
        </p:nvCxnSpPr>
        <p:spPr>
          <a:xfrm>
            <a:off x="2214546" y="1928802"/>
            <a:ext cx="285752" cy="571504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Прямая со стрелкой 187"/>
          <p:cNvCxnSpPr/>
          <p:nvPr/>
        </p:nvCxnSpPr>
        <p:spPr>
          <a:xfrm rot="5400000">
            <a:off x="321439" y="3107529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Прямая со стрелкой 188"/>
          <p:cNvCxnSpPr/>
          <p:nvPr/>
        </p:nvCxnSpPr>
        <p:spPr>
          <a:xfrm rot="5400000">
            <a:off x="322233" y="4964123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Прямая со стрелкой 189"/>
          <p:cNvCxnSpPr/>
          <p:nvPr/>
        </p:nvCxnSpPr>
        <p:spPr>
          <a:xfrm rot="5400000">
            <a:off x="2322497" y="3106735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Прямая со стрелкой 190"/>
          <p:cNvCxnSpPr/>
          <p:nvPr/>
        </p:nvCxnSpPr>
        <p:spPr>
          <a:xfrm rot="5400000">
            <a:off x="2393935" y="4964123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3143240" y="571480"/>
          <a:ext cx="2571769" cy="541425"/>
        </p:xfrm>
        <a:graphic>
          <a:graphicData uri="http://schemas.openxmlformats.org/presentationml/2006/ole">
            <p:oleObj spid="_x0000_s4098" name="Формула" r:id="rId3" imgW="965160" imgH="203040" progId="Equation.3">
              <p:embed/>
            </p:oleObj>
          </a:graphicData>
        </a:graphic>
      </p:graphicFrame>
      <p:sp>
        <p:nvSpPr>
          <p:cNvPr id="128" name="Блок-схема: решение 127"/>
          <p:cNvSpPr/>
          <p:nvPr/>
        </p:nvSpPr>
        <p:spPr>
          <a:xfrm>
            <a:off x="3714744" y="1571612"/>
            <a:ext cx="1428760" cy="714380"/>
          </a:xfrm>
          <a:prstGeom prst="flowChartDecision">
            <a:avLst/>
          </a:prstGeom>
          <a:gradFill flip="none" rotWithShape="1">
            <a:gsLst>
              <a:gs pos="0">
                <a:schemeClr val="bg1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D=0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29" name="TextBox 128"/>
          <p:cNvSpPr txBox="1"/>
          <p:nvPr/>
        </p:nvSpPr>
        <p:spPr>
          <a:xfrm>
            <a:off x="3143240" y="2500306"/>
            <a:ext cx="928694" cy="461665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  <a:r>
              <a:rPr lang="en-US" sz="2400" dirty="0" smtClean="0"/>
              <a:t>&lt;0</a:t>
            </a:r>
            <a:endParaRPr lang="ru-RU" sz="2400" dirty="0"/>
          </a:p>
        </p:txBody>
      </p:sp>
      <p:sp>
        <p:nvSpPr>
          <p:cNvPr id="130" name="TextBox 129"/>
          <p:cNvSpPr txBox="1"/>
          <p:nvPr/>
        </p:nvSpPr>
        <p:spPr>
          <a:xfrm>
            <a:off x="4786314" y="2500306"/>
            <a:ext cx="928694" cy="46166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  <a:r>
              <a:rPr lang="en-US" sz="2400" dirty="0" smtClean="0"/>
              <a:t>&gt;0</a:t>
            </a:r>
            <a:endParaRPr lang="ru-RU" sz="2400" dirty="0"/>
          </a:p>
        </p:txBody>
      </p:sp>
      <p:sp>
        <p:nvSpPr>
          <p:cNvPr id="132" name="Прямоугольник 131"/>
          <p:cNvSpPr/>
          <p:nvPr/>
        </p:nvSpPr>
        <p:spPr>
          <a:xfrm>
            <a:off x="3071802" y="3286124"/>
            <a:ext cx="1285884" cy="1500198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33" name="TextBox 132"/>
          <p:cNvSpPr txBox="1"/>
          <p:nvPr/>
        </p:nvSpPr>
        <p:spPr>
          <a:xfrm>
            <a:off x="3143240" y="3500438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   </a:t>
            </a:r>
            <a:r>
              <a:rPr lang="ru-RU" dirty="0" smtClean="0"/>
              <a:t> </a:t>
            </a:r>
            <a:r>
              <a:rPr lang="en-US" dirty="0" smtClean="0"/>
              <a:t> +   </a:t>
            </a:r>
            <a:r>
              <a:rPr lang="ru-RU" dirty="0" smtClean="0"/>
              <a:t> </a:t>
            </a:r>
            <a:r>
              <a:rPr lang="en-US" dirty="0" smtClean="0"/>
              <a:t> +</a:t>
            </a:r>
            <a:endParaRPr lang="ru-RU" dirty="0"/>
          </a:p>
        </p:txBody>
      </p:sp>
      <p:sp>
        <p:nvSpPr>
          <p:cNvPr id="134" name="TextBox 133"/>
          <p:cNvSpPr txBox="1"/>
          <p:nvPr/>
        </p:nvSpPr>
        <p:spPr>
          <a:xfrm>
            <a:off x="3143240" y="4214818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-</a:t>
            </a:r>
            <a:r>
              <a:rPr lang="ru-RU" sz="2400" dirty="0" smtClean="0"/>
              <a:t> </a:t>
            </a:r>
            <a:r>
              <a:rPr lang="en-US" sz="2400" dirty="0" smtClean="0"/>
              <a:t>  </a:t>
            </a:r>
            <a:r>
              <a:rPr lang="ru-RU" sz="2400" dirty="0" smtClean="0"/>
              <a:t> </a:t>
            </a:r>
            <a:r>
              <a:rPr lang="en-US" sz="2400" dirty="0" smtClean="0"/>
              <a:t> -    -</a:t>
            </a:r>
            <a:endParaRPr lang="ru-RU" sz="2400" dirty="0"/>
          </a:p>
        </p:txBody>
      </p:sp>
      <p:sp>
        <p:nvSpPr>
          <p:cNvPr id="135" name="Дуга 134"/>
          <p:cNvSpPr/>
          <p:nvPr/>
        </p:nvSpPr>
        <p:spPr>
          <a:xfrm>
            <a:off x="3500430" y="4071942"/>
            <a:ext cx="428628" cy="1357322"/>
          </a:xfrm>
          <a:prstGeom prst="arc">
            <a:avLst>
              <a:gd name="adj1" fmla="val 10578517"/>
              <a:gd name="adj2" fmla="val 0"/>
            </a:avLst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6" name="Прямая соединительная линия 135"/>
          <p:cNvCxnSpPr/>
          <p:nvPr/>
        </p:nvCxnSpPr>
        <p:spPr>
          <a:xfrm rot="10800000" flipH="1">
            <a:off x="3071802" y="4071942"/>
            <a:ext cx="128588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Прямоугольник 137"/>
          <p:cNvSpPr/>
          <p:nvPr/>
        </p:nvSpPr>
        <p:spPr>
          <a:xfrm>
            <a:off x="4572000" y="3286124"/>
            <a:ext cx="1285884" cy="1500198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4643438" y="3500438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   </a:t>
            </a:r>
            <a:r>
              <a:rPr lang="ru-RU" dirty="0" smtClean="0"/>
              <a:t> </a:t>
            </a:r>
            <a:r>
              <a:rPr lang="en-US" dirty="0" smtClean="0"/>
              <a:t> +   </a:t>
            </a:r>
            <a:r>
              <a:rPr lang="ru-RU" dirty="0" smtClean="0"/>
              <a:t> </a:t>
            </a:r>
            <a:r>
              <a:rPr lang="en-US" dirty="0" smtClean="0"/>
              <a:t> +</a:t>
            </a:r>
            <a:endParaRPr lang="ru-RU" dirty="0"/>
          </a:p>
        </p:txBody>
      </p:sp>
      <p:sp>
        <p:nvSpPr>
          <p:cNvPr id="140" name="TextBox 139"/>
          <p:cNvSpPr txBox="1"/>
          <p:nvPr/>
        </p:nvSpPr>
        <p:spPr>
          <a:xfrm>
            <a:off x="4643438" y="4214818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-</a:t>
            </a:r>
            <a:r>
              <a:rPr lang="ru-RU" sz="2400" dirty="0" smtClean="0"/>
              <a:t> </a:t>
            </a:r>
            <a:r>
              <a:rPr lang="en-US" sz="2400" dirty="0" smtClean="0"/>
              <a:t>  </a:t>
            </a:r>
            <a:r>
              <a:rPr lang="ru-RU" sz="2400" dirty="0" smtClean="0"/>
              <a:t> </a:t>
            </a:r>
            <a:r>
              <a:rPr lang="en-US" sz="2400" dirty="0" smtClean="0"/>
              <a:t> -    -</a:t>
            </a:r>
            <a:endParaRPr lang="ru-RU" sz="2400" dirty="0"/>
          </a:p>
        </p:txBody>
      </p:sp>
      <p:sp>
        <p:nvSpPr>
          <p:cNvPr id="141" name="Дуга 140"/>
          <p:cNvSpPr/>
          <p:nvPr/>
        </p:nvSpPr>
        <p:spPr>
          <a:xfrm flipV="1">
            <a:off x="4929190" y="2571744"/>
            <a:ext cx="428628" cy="1428760"/>
          </a:xfrm>
          <a:prstGeom prst="arc">
            <a:avLst>
              <a:gd name="adj1" fmla="val 10578517"/>
              <a:gd name="adj2" fmla="val 0"/>
            </a:avLst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2" name="Прямая соединительная линия 141"/>
          <p:cNvCxnSpPr/>
          <p:nvPr/>
        </p:nvCxnSpPr>
        <p:spPr>
          <a:xfrm rot="10800000" flipH="1">
            <a:off x="4572000" y="4000504"/>
            <a:ext cx="128588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TextBox 142"/>
          <p:cNvSpPr txBox="1"/>
          <p:nvPr/>
        </p:nvSpPr>
        <p:spPr>
          <a:xfrm>
            <a:off x="3071802" y="5143512"/>
            <a:ext cx="1285884" cy="461665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ru-RU" sz="2400" dirty="0"/>
          </a:p>
        </p:txBody>
      </p:sp>
      <p:sp>
        <p:nvSpPr>
          <p:cNvPr id="144" name="TextBox 143"/>
          <p:cNvSpPr txBox="1"/>
          <p:nvPr/>
        </p:nvSpPr>
        <p:spPr>
          <a:xfrm>
            <a:off x="4714876" y="5143512"/>
            <a:ext cx="857256" cy="46166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x</a:t>
            </a:r>
            <a:r>
              <a:rPr lang="en-US" sz="2400" dirty="0" smtClean="0"/>
              <a:t>=m</a:t>
            </a:r>
            <a:endParaRPr lang="ru-RU" sz="2400" dirty="0"/>
          </a:p>
        </p:txBody>
      </p:sp>
      <p:graphicFrame>
        <p:nvGraphicFramePr>
          <p:cNvPr id="145" name="Объект 144"/>
          <p:cNvGraphicFramePr>
            <a:graphicFrameLocks noChangeAspect="1"/>
          </p:cNvGraphicFramePr>
          <p:nvPr/>
        </p:nvGraphicFramePr>
        <p:xfrm>
          <a:off x="3143240" y="5214950"/>
          <a:ext cx="1113637" cy="387352"/>
        </p:xfrm>
        <a:graphic>
          <a:graphicData uri="http://schemas.openxmlformats.org/presentationml/2006/ole">
            <p:oleObj spid="_x0000_s4101" name="Формула" r:id="rId4" imgW="583920" imgH="203040" progId="Equation.3">
              <p:embed/>
            </p:oleObj>
          </a:graphicData>
        </a:graphic>
      </p:graphicFrame>
      <p:cxnSp>
        <p:nvCxnSpPr>
          <p:cNvPr id="174" name="Соединительная линия уступом 173"/>
          <p:cNvCxnSpPr>
            <a:endCxn id="128" idx="0"/>
          </p:cNvCxnSpPr>
          <p:nvPr/>
        </p:nvCxnSpPr>
        <p:spPr>
          <a:xfrm rot="5400000">
            <a:off x="4214810" y="1357298"/>
            <a:ext cx="428628" cy="1588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hape 182"/>
          <p:cNvCxnSpPr/>
          <p:nvPr/>
        </p:nvCxnSpPr>
        <p:spPr>
          <a:xfrm rot="10800000" flipV="1">
            <a:off x="3428992" y="1928802"/>
            <a:ext cx="285752" cy="571504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hape 184"/>
          <p:cNvCxnSpPr/>
          <p:nvPr/>
        </p:nvCxnSpPr>
        <p:spPr>
          <a:xfrm>
            <a:off x="5143504" y="1928802"/>
            <a:ext cx="285752" cy="571504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Прямая со стрелкой 191"/>
          <p:cNvCxnSpPr/>
          <p:nvPr/>
        </p:nvCxnSpPr>
        <p:spPr>
          <a:xfrm rot="5400000">
            <a:off x="3394067" y="3106735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Прямая со стрелкой 192"/>
          <p:cNvCxnSpPr/>
          <p:nvPr/>
        </p:nvCxnSpPr>
        <p:spPr>
          <a:xfrm rot="5400000">
            <a:off x="5108579" y="3106735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Прямая со стрелкой 195"/>
          <p:cNvCxnSpPr/>
          <p:nvPr/>
        </p:nvCxnSpPr>
        <p:spPr>
          <a:xfrm rot="5400000">
            <a:off x="3465505" y="4964123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Прямая со стрелкой 196"/>
          <p:cNvCxnSpPr/>
          <p:nvPr/>
        </p:nvCxnSpPr>
        <p:spPr>
          <a:xfrm rot="5400000">
            <a:off x="5108579" y="4964123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" name="TextBox 204"/>
          <p:cNvSpPr txBox="1"/>
          <p:nvPr/>
        </p:nvSpPr>
        <p:spPr>
          <a:xfrm>
            <a:off x="3500430" y="3714752"/>
            <a:ext cx="419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206" name="TextBox 205"/>
          <p:cNvSpPr txBox="1"/>
          <p:nvPr/>
        </p:nvSpPr>
        <p:spPr>
          <a:xfrm>
            <a:off x="5000628" y="3929066"/>
            <a:ext cx="419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3143240" y="571480"/>
          <a:ext cx="2571769" cy="541425"/>
        </p:xfrm>
        <a:graphic>
          <a:graphicData uri="http://schemas.openxmlformats.org/presentationml/2006/ole">
            <p:oleObj spid="_x0000_s3074" name="Формула" r:id="rId3" imgW="965160" imgH="203040" progId="Equation.3">
              <p:embed/>
            </p:oleObj>
          </a:graphicData>
        </a:graphic>
      </p:graphicFrame>
      <p:sp>
        <p:nvSpPr>
          <p:cNvPr id="147" name="Блок-схема: решение 146"/>
          <p:cNvSpPr/>
          <p:nvPr/>
        </p:nvSpPr>
        <p:spPr>
          <a:xfrm>
            <a:off x="6786546" y="1571612"/>
            <a:ext cx="1428760" cy="714380"/>
          </a:xfrm>
          <a:prstGeom prst="flowChartDecision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D&gt;0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48" name="TextBox 147"/>
          <p:cNvSpPr txBox="1"/>
          <p:nvPr/>
        </p:nvSpPr>
        <p:spPr>
          <a:xfrm>
            <a:off x="6215042" y="2500306"/>
            <a:ext cx="928694" cy="461665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  <a:r>
              <a:rPr lang="en-US" sz="2400" dirty="0" smtClean="0"/>
              <a:t>&lt;0</a:t>
            </a:r>
            <a:endParaRPr lang="ru-RU" sz="2400" dirty="0"/>
          </a:p>
        </p:txBody>
      </p:sp>
      <p:sp>
        <p:nvSpPr>
          <p:cNvPr id="149" name="TextBox 148"/>
          <p:cNvSpPr txBox="1"/>
          <p:nvPr/>
        </p:nvSpPr>
        <p:spPr>
          <a:xfrm>
            <a:off x="7858116" y="2500306"/>
            <a:ext cx="928694" cy="46166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  <a:r>
              <a:rPr lang="en-US" sz="2400" dirty="0" smtClean="0"/>
              <a:t>&gt;0</a:t>
            </a:r>
            <a:endParaRPr lang="ru-RU" sz="2400" dirty="0"/>
          </a:p>
        </p:txBody>
      </p:sp>
      <p:grpSp>
        <p:nvGrpSpPr>
          <p:cNvPr id="2" name="Группа 149"/>
          <p:cNvGrpSpPr/>
          <p:nvPr/>
        </p:nvGrpSpPr>
        <p:grpSpPr>
          <a:xfrm>
            <a:off x="6143604" y="3286124"/>
            <a:ext cx="1500198" cy="2000264"/>
            <a:chOff x="142844" y="3214686"/>
            <a:chExt cx="1500198" cy="2000264"/>
          </a:xfrm>
        </p:grpSpPr>
        <p:sp>
          <p:nvSpPr>
            <p:cNvPr id="151" name="Прямоугольник 150"/>
            <p:cNvSpPr/>
            <p:nvPr/>
          </p:nvSpPr>
          <p:spPr>
            <a:xfrm>
              <a:off x="142844" y="3214686"/>
              <a:ext cx="1285884" cy="1500198"/>
            </a:xfrm>
            <a:prstGeom prst="rect">
              <a:avLst/>
            </a:prstGeom>
            <a:gradFill>
              <a:gsLst>
                <a:gs pos="0">
                  <a:srgbClr val="FBEAC7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5400000" scaled="0"/>
            </a:gra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00" dirty="0">
                <a:solidFill>
                  <a:schemeClr val="tx1"/>
                </a:solidFill>
              </a:endParaRPr>
            </a:p>
          </p:txBody>
        </p:sp>
        <p:sp>
          <p:nvSpPr>
            <p:cNvPr id="152" name="TextBox 151"/>
            <p:cNvSpPr txBox="1"/>
            <p:nvPr/>
          </p:nvSpPr>
          <p:spPr>
            <a:xfrm>
              <a:off x="214282" y="3429000"/>
              <a:ext cx="14287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+   </a:t>
              </a:r>
              <a:r>
                <a:rPr lang="ru-RU" dirty="0" smtClean="0"/>
                <a:t> </a:t>
              </a:r>
              <a:r>
                <a:rPr lang="en-US" dirty="0" smtClean="0"/>
                <a:t> +   </a:t>
              </a:r>
              <a:r>
                <a:rPr lang="ru-RU" dirty="0" smtClean="0"/>
                <a:t> </a:t>
              </a:r>
              <a:r>
                <a:rPr lang="en-US" dirty="0" smtClean="0"/>
                <a:t> +</a:t>
              </a:r>
              <a:endParaRPr lang="ru-RU" dirty="0"/>
            </a:p>
          </p:txBody>
        </p:sp>
        <p:sp>
          <p:nvSpPr>
            <p:cNvPr id="153" name="TextBox 152"/>
            <p:cNvSpPr txBox="1"/>
            <p:nvPr/>
          </p:nvSpPr>
          <p:spPr>
            <a:xfrm>
              <a:off x="214282" y="4143380"/>
              <a:ext cx="142876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-</a:t>
              </a:r>
              <a:r>
                <a:rPr lang="ru-RU" sz="2400" dirty="0" smtClean="0"/>
                <a:t> </a:t>
              </a:r>
              <a:r>
                <a:rPr lang="en-US" sz="2400" dirty="0" smtClean="0"/>
                <a:t>  </a:t>
              </a:r>
              <a:r>
                <a:rPr lang="ru-RU" sz="2400" dirty="0" smtClean="0"/>
                <a:t> </a:t>
              </a:r>
              <a:r>
                <a:rPr lang="en-US" sz="2400" dirty="0" smtClean="0"/>
                <a:t> -    -</a:t>
              </a:r>
              <a:endParaRPr lang="ru-RU" sz="2400" dirty="0"/>
            </a:p>
          </p:txBody>
        </p:sp>
        <p:sp>
          <p:nvSpPr>
            <p:cNvPr id="154" name="Дуга 153"/>
            <p:cNvSpPr/>
            <p:nvPr/>
          </p:nvSpPr>
          <p:spPr>
            <a:xfrm>
              <a:off x="428628" y="3500438"/>
              <a:ext cx="642942" cy="1714512"/>
            </a:xfrm>
            <a:prstGeom prst="arc">
              <a:avLst>
                <a:gd name="adj1" fmla="val 10578517"/>
                <a:gd name="adj2" fmla="val 0"/>
              </a:avLst>
            </a:prstGeom>
            <a:ln w="254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55" name="Прямая соединительная линия 154"/>
            <p:cNvCxnSpPr>
              <a:stCxn id="151" idx="1"/>
              <a:endCxn id="151" idx="3"/>
            </p:cNvCxnSpPr>
            <p:nvPr/>
          </p:nvCxnSpPr>
          <p:spPr>
            <a:xfrm rot="10800000" flipH="1">
              <a:off x="142844" y="3964785"/>
              <a:ext cx="1285884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7" name="Прямоугольник 156"/>
          <p:cNvSpPr/>
          <p:nvPr/>
        </p:nvSpPr>
        <p:spPr>
          <a:xfrm>
            <a:off x="7643802" y="3286124"/>
            <a:ext cx="1285884" cy="1500198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58" name="TextBox 157"/>
          <p:cNvSpPr txBox="1"/>
          <p:nvPr/>
        </p:nvSpPr>
        <p:spPr>
          <a:xfrm>
            <a:off x="7715240" y="3500438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+   </a:t>
            </a:r>
            <a:r>
              <a:rPr lang="ru-RU" dirty="0" smtClean="0"/>
              <a:t> </a:t>
            </a:r>
            <a:r>
              <a:rPr lang="en-US" dirty="0" smtClean="0"/>
              <a:t> +   </a:t>
            </a:r>
            <a:r>
              <a:rPr lang="ru-RU" dirty="0" smtClean="0"/>
              <a:t> </a:t>
            </a:r>
            <a:r>
              <a:rPr lang="en-US" dirty="0" smtClean="0"/>
              <a:t> +</a:t>
            </a:r>
            <a:endParaRPr lang="ru-RU" dirty="0"/>
          </a:p>
        </p:txBody>
      </p:sp>
      <p:sp>
        <p:nvSpPr>
          <p:cNvPr id="159" name="TextBox 158"/>
          <p:cNvSpPr txBox="1"/>
          <p:nvPr/>
        </p:nvSpPr>
        <p:spPr>
          <a:xfrm>
            <a:off x="7715240" y="4214818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-</a:t>
            </a:r>
            <a:r>
              <a:rPr lang="ru-RU" sz="2400" dirty="0" smtClean="0"/>
              <a:t> </a:t>
            </a:r>
            <a:r>
              <a:rPr lang="en-US" sz="2400" dirty="0" smtClean="0"/>
              <a:t>  </a:t>
            </a:r>
            <a:r>
              <a:rPr lang="ru-RU" sz="2400" dirty="0" smtClean="0"/>
              <a:t> </a:t>
            </a:r>
            <a:r>
              <a:rPr lang="en-US" sz="2400" dirty="0" smtClean="0"/>
              <a:t> -    -</a:t>
            </a:r>
            <a:endParaRPr lang="ru-RU" sz="2400" dirty="0"/>
          </a:p>
        </p:txBody>
      </p:sp>
      <p:sp>
        <p:nvSpPr>
          <p:cNvPr id="160" name="Дуга 159"/>
          <p:cNvSpPr/>
          <p:nvPr/>
        </p:nvSpPr>
        <p:spPr>
          <a:xfrm flipV="1">
            <a:off x="8001024" y="2500306"/>
            <a:ext cx="571504" cy="2143140"/>
          </a:xfrm>
          <a:prstGeom prst="arc">
            <a:avLst>
              <a:gd name="adj1" fmla="val 10578517"/>
              <a:gd name="adj2" fmla="val 0"/>
            </a:avLst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61" name="Прямая соединительная линия 160"/>
          <p:cNvCxnSpPr>
            <a:stCxn id="157" idx="1"/>
            <a:endCxn id="157" idx="3"/>
          </p:cNvCxnSpPr>
          <p:nvPr/>
        </p:nvCxnSpPr>
        <p:spPr>
          <a:xfrm rot="10800000" flipH="1">
            <a:off x="7643802" y="4036223"/>
            <a:ext cx="128588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TextBox 161"/>
          <p:cNvSpPr txBox="1"/>
          <p:nvPr/>
        </p:nvSpPr>
        <p:spPr>
          <a:xfrm>
            <a:off x="5715008" y="5143512"/>
            <a:ext cx="2071702" cy="461665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ru-RU" sz="2400" dirty="0"/>
          </a:p>
        </p:txBody>
      </p:sp>
      <p:sp>
        <p:nvSpPr>
          <p:cNvPr id="163" name="TextBox 162"/>
          <p:cNvSpPr txBox="1"/>
          <p:nvPr/>
        </p:nvSpPr>
        <p:spPr>
          <a:xfrm>
            <a:off x="7929586" y="5143512"/>
            <a:ext cx="1000100" cy="46166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ru-RU" sz="2400" dirty="0"/>
          </a:p>
        </p:txBody>
      </p:sp>
      <p:graphicFrame>
        <p:nvGraphicFramePr>
          <p:cNvPr id="164" name="Объект 163"/>
          <p:cNvGraphicFramePr>
            <a:graphicFrameLocks noChangeAspect="1"/>
          </p:cNvGraphicFramePr>
          <p:nvPr/>
        </p:nvGraphicFramePr>
        <p:xfrm>
          <a:off x="5743575" y="5214938"/>
          <a:ext cx="2057400" cy="387350"/>
        </p:xfrm>
        <a:graphic>
          <a:graphicData uri="http://schemas.openxmlformats.org/presentationml/2006/ole">
            <p:oleObj spid="_x0000_s3078" name="Формула" r:id="rId4" imgW="1079280" imgH="203040" progId="Equation.3">
              <p:embed/>
            </p:oleObj>
          </a:graphicData>
        </a:graphic>
      </p:graphicFrame>
      <p:sp>
        <p:nvSpPr>
          <p:cNvPr id="166" name="TextBox 165"/>
          <p:cNvSpPr txBox="1"/>
          <p:nvPr/>
        </p:nvSpPr>
        <p:spPr>
          <a:xfrm>
            <a:off x="6143636" y="3714752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dirty="0" smtClean="0"/>
              <a:t>             n</a:t>
            </a:r>
            <a:endParaRPr lang="ru-RU" dirty="0"/>
          </a:p>
        </p:txBody>
      </p:sp>
      <p:sp>
        <p:nvSpPr>
          <p:cNvPr id="167" name="TextBox 166"/>
          <p:cNvSpPr txBox="1"/>
          <p:nvPr/>
        </p:nvSpPr>
        <p:spPr>
          <a:xfrm>
            <a:off x="7643834" y="3714752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dirty="0" smtClean="0"/>
              <a:t>              n</a:t>
            </a:r>
            <a:endParaRPr lang="ru-RU" dirty="0"/>
          </a:p>
        </p:txBody>
      </p:sp>
      <p:graphicFrame>
        <p:nvGraphicFramePr>
          <p:cNvPr id="168" name="Объект 167"/>
          <p:cNvGraphicFramePr>
            <a:graphicFrameLocks noChangeAspect="1"/>
          </p:cNvGraphicFramePr>
          <p:nvPr/>
        </p:nvGraphicFramePr>
        <p:xfrm>
          <a:off x="8072462" y="5214950"/>
          <a:ext cx="726285" cy="387352"/>
        </p:xfrm>
        <a:graphic>
          <a:graphicData uri="http://schemas.openxmlformats.org/presentationml/2006/ole">
            <p:oleObj spid="_x0000_s3079" name="Формула" r:id="rId5" imgW="380880" imgH="203040" progId="Equation.3">
              <p:embed/>
            </p:oleObj>
          </a:graphicData>
        </a:graphic>
      </p:graphicFrame>
      <p:cxnSp>
        <p:nvCxnSpPr>
          <p:cNvPr id="177" name="Shape 176"/>
          <p:cNvCxnSpPr>
            <a:endCxn id="147" idx="0"/>
          </p:cNvCxnSpPr>
          <p:nvPr/>
        </p:nvCxnSpPr>
        <p:spPr>
          <a:xfrm>
            <a:off x="5715008" y="857232"/>
            <a:ext cx="1785918" cy="714380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hape 183"/>
          <p:cNvCxnSpPr/>
          <p:nvPr/>
        </p:nvCxnSpPr>
        <p:spPr>
          <a:xfrm rot="10800000" flipV="1">
            <a:off x="6500826" y="1928802"/>
            <a:ext cx="285752" cy="571504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hape 185"/>
          <p:cNvCxnSpPr/>
          <p:nvPr/>
        </p:nvCxnSpPr>
        <p:spPr>
          <a:xfrm>
            <a:off x="8215338" y="1928802"/>
            <a:ext cx="285752" cy="571504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Прямая со стрелкой 193"/>
          <p:cNvCxnSpPr/>
          <p:nvPr/>
        </p:nvCxnSpPr>
        <p:spPr>
          <a:xfrm rot="5400000">
            <a:off x="6465901" y="3106735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Прямая со стрелкой 194"/>
          <p:cNvCxnSpPr/>
          <p:nvPr/>
        </p:nvCxnSpPr>
        <p:spPr>
          <a:xfrm rot="5400000">
            <a:off x="8180413" y="3106735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Прямая со стрелкой 197"/>
          <p:cNvCxnSpPr/>
          <p:nvPr/>
        </p:nvCxnSpPr>
        <p:spPr>
          <a:xfrm rot="5400000">
            <a:off x="6537339" y="4964123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Прямая со стрелкой 198"/>
          <p:cNvCxnSpPr/>
          <p:nvPr/>
        </p:nvCxnSpPr>
        <p:spPr>
          <a:xfrm rot="5400000">
            <a:off x="8251851" y="4964123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3143240" y="571480"/>
          <a:ext cx="2571769" cy="541425"/>
        </p:xfrm>
        <a:graphic>
          <a:graphicData uri="http://schemas.openxmlformats.org/presentationml/2006/ole">
            <p:oleObj spid="_x0000_s1026" name="Формула" r:id="rId3" imgW="965160" imgH="203040" progId="Equation.3">
              <p:embed/>
            </p:oleObj>
          </a:graphicData>
        </a:graphic>
      </p:graphicFrame>
      <p:sp>
        <p:nvSpPr>
          <p:cNvPr id="6" name="Блок-схема: решение 5">
            <a:hlinkClick r:id="rId4" action="ppaction://hlinksldjump"/>
          </p:cNvPr>
          <p:cNvSpPr/>
          <p:nvPr/>
        </p:nvSpPr>
        <p:spPr>
          <a:xfrm>
            <a:off x="785786" y="1571612"/>
            <a:ext cx="1428760" cy="714380"/>
          </a:xfrm>
          <a:prstGeom prst="flowChartDecision">
            <a:avLst/>
          </a:prstGeom>
          <a:gradFill flip="none" rotWithShape="1">
            <a:gsLst>
              <a:gs pos="0">
                <a:schemeClr val="bg1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D&lt;0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14282" y="2500306"/>
            <a:ext cx="928694" cy="461665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  <a:r>
              <a:rPr lang="en-US" sz="2400" dirty="0" smtClean="0"/>
              <a:t>&lt;0</a:t>
            </a:r>
            <a:endParaRPr lang="ru-RU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1857356" y="2500306"/>
            <a:ext cx="928694" cy="46166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  <a:r>
              <a:rPr lang="en-US" sz="2400" dirty="0" smtClean="0"/>
              <a:t>&gt;0</a:t>
            </a:r>
            <a:endParaRPr lang="ru-RU" sz="24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142844" y="3286124"/>
            <a:ext cx="1285884" cy="1500198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14282" y="3500438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   </a:t>
            </a:r>
            <a:r>
              <a:rPr lang="ru-RU" dirty="0" smtClean="0"/>
              <a:t> </a:t>
            </a:r>
            <a:r>
              <a:rPr lang="en-US" dirty="0" smtClean="0"/>
              <a:t> +   </a:t>
            </a:r>
            <a:r>
              <a:rPr lang="ru-RU" dirty="0" smtClean="0"/>
              <a:t> </a:t>
            </a:r>
            <a:r>
              <a:rPr lang="en-US" dirty="0" smtClean="0"/>
              <a:t> +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214282" y="4214818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-</a:t>
            </a:r>
            <a:r>
              <a:rPr lang="ru-RU" sz="2400" dirty="0" smtClean="0"/>
              <a:t> </a:t>
            </a:r>
            <a:r>
              <a:rPr lang="en-US" sz="2400" dirty="0" smtClean="0"/>
              <a:t>  </a:t>
            </a:r>
            <a:r>
              <a:rPr lang="ru-RU" sz="2400" dirty="0" smtClean="0"/>
              <a:t> </a:t>
            </a:r>
            <a:r>
              <a:rPr lang="en-US" sz="2400" dirty="0" smtClean="0"/>
              <a:t> -    -</a:t>
            </a:r>
            <a:endParaRPr lang="ru-RU" sz="2400" dirty="0"/>
          </a:p>
        </p:txBody>
      </p:sp>
      <p:sp>
        <p:nvSpPr>
          <p:cNvPr id="26" name="Дуга 25"/>
          <p:cNvSpPr/>
          <p:nvPr/>
        </p:nvSpPr>
        <p:spPr>
          <a:xfrm>
            <a:off x="571472" y="4143380"/>
            <a:ext cx="428628" cy="1285884"/>
          </a:xfrm>
          <a:prstGeom prst="arc">
            <a:avLst>
              <a:gd name="adj1" fmla="val 10578517"/>
              <a:gd name="adj2" fmla="val 0"/>
            </a:avLst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8" name="Прямая соединительная линия 57"/>
          <p:cNvCxnSpPr>
            <a:stCxn id="17" idx="1"/>
            <a:endCxn id="17" idx="3"/>
          </p:cNvCxnSpPr>
          <p:nvPr/>
        </p:nvCxnSpPr>
        <p:spPr>
          <a:xfrm rot="10800000" flipH="1">
            <a:off x="142844" y="4036223"/>
            <a:ext cx="128588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Прямоугольник 61"/>
          <p:cNvSpPr/>
          <p:nvPr/>
        </p:nvSpPr>
        <p:spPr>
          <a:xfrm>
            <a:off x="1643042" y="3286124"/>
            <a:ext cx="1285884" cy="1500198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714480" y="3500438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   </a:t>
            </a:r>
            <a:r>
              <a:rPr lang="ru-RU" dirty="0" smtClean="0"/>
              <a:t> </a:t>
            </a:r>
            <a:r>
              <a:rPr lang="en-US" dirty="0" smtClean="0"/>
              <a:t> +   </a:t>
            </a:r>
            <a:r>
              <a:rPr lang="ru-RU" dirty="0" smtClean="0"/>
              <a:t> </a:t>
            </a:r>
            <a:r>
              <a:rPr lang="en-US" dirty="0" smtClean="0"/>
              <a:t> +</a:t>
            </a:r>
            <a:endParaRPr lang="ru-RU" dirty="0"/>
          </a:p>
        </p:txBody>
      </p:sp>
      <p:sp>
        <p:nvSpPr>
          <p:cNvPr id="64" name="TextBox 63"/>
          <p:cNvSpPr txBox="1"/>
          <p:nvPr/>
        </p:nvSpPr>
        <p:spPr>
          <a:xfrm>
            <a:off x="1714480" y="4214818"/>
            <a:ext cx="1143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-</a:t>
            </a:r>
            <a:r>
              <a:rPr lang="ru-RU" sz="2400" dirty="0" smtClean="0"/>
              <a:t> </a:t>
            </a:r>
            <a:r>
              <a:rPr lang="en-US" sz="2400" dirty="0" smtClean="0"/>
              <a:t>  </a:t>
            </a:r>
            <a:r>
              <a:rPr lang="ru-RU" sz="2400" dirty="0" smtClean="0"/>
              <a:t> </a:t>
            </a:r>
            <a:r>
              <a:rPr lang="en-US" sz="2400" dirty="0" smtClean="0"/>
              <a:t> -    -</a:t>
            </a:r>
            <a:endParaRPr lang="ru-RU" sz="2400" dirty="0"/>
          </a:p>
        </p:txBody>
      </p:sp>
      <p:sp>
        <p:nvSpPr>
          <p:cNvPr id="65" name="Дуга 64"/>
          <p:cNvSpPr/>
          <p:nvPr/>
        </p:nvSpPr>
        <p:spPr>
          <a:xfrm rot="10800000">
            <a:off x="2000232" y="2714620"/>
            <a:ext cx="428628" cy="1143008"/>
          </a:xfrm>
          <a:prstGeom prst="arc">
            <a:avLst>
              <a:gd name="adj1" fmla="val 10578517"/>
              <a:gd name="adj2" fmla="val 0"/>
            </a:avLst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6" name="Прямая соединительная линия 65"/>
          <p:cNvCxnSpPr>
            <a:stCxn id="62" idx="1"/>
            <a:endCxn id="62" idx="3"/>
          </p:cNvCxnSpPr>
          <p:nvPr/>
        </p:nvCxnSpPr>
        <p:spPr>
          <a:xfrm rot="10800000" flipH="1">
            <a:off x="1643042" y="4036223"/>
            <a:ext cx="128588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142844" y="5143512"/>
            <a:ext cx="1285884" cy="461665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ru-RU" sz="2400" dirty="0"/>
          </a:p>
        </p:txBody>
      </p:sp>
      <p:sp>
        <p:nvSpPr>
          <p:cNvPr id="68" name="TextBox 67"/>
          <p:cNvSpPr txBox="1"/>
          <p:nvPr/>
        </p:nvSpPr>
        <p:spPr>
          <a:xfrm>
            <a:off x="1643042" y="5143512"/>
            <a:ext cx="1285884" cy="46166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ru-RU" sz="2400" dirty="0"/>
          </a:p>
        </p:txBody>
      </p:sp>
      <p:graphicFrame>
        <p:nvGraphicFramePr>
          <p:cNvPr id="69" name="Объект 68"/>
          <p:cNvGraphicFramePr>
            <a:graphicFrameLocks noChangeAspect="1"/>
          </p:cNvGraphicFramePr>
          <p:nvPr/>
        </p:nvGraphicFramePr>
        <p:xfrm>
          <a:off x="214282" y="5214950"/>
          <a:ext cx="1113637" cy="387352"/>
        </p:xfrm>
        <a:graphic>
          <a:graphicData uri="http://schemas.openxmlformats.org/presentationml/2006/ole">
            <p:oleObj spid="_x0000_s1027" name="Формула" r:id="rId5" imgW="583920" imgH="203040" progId="Equation.3">
              <p:embed/>
            </p:oleObj>
          </a:graphicData>
        </a:graphic>
      </p:graphicFrame>
      <p:graphicFrame>
        <p:nvGraphicFramePr>
          <p:cNvPr id="70" name="Объект 69"/>
          <p:cNvGraphicFramePr>
            <a:graphicFrameLocks noChangeAspect="1"/>
          </p:cNvGraphicFramePr>
          <p:nvPr/>
        </p:nvGraphicFramePr>
        <p:xfrm>
          <a:off x="2143108" y="5143512"/>
          <a:ext cx="414227" cy="446090"/>
        </p:xfrm>
        <a:graphic>
          <a:graphicData uri="http://schemas.openxmlformats.org/presentationml/2006/ole">
            <p:oleObj spid="_x0000_s1028" name="Формула" r:id="rId6" imgW="164880" imgH="177480" progId="Equation.3">
              <p:embed/>
            </p:oleObj>
          </a:graphicData>
        </a:graphic>
      </p:graphicFrame>
      <p:sp>
        <p:nvSpPr>
          <p:cNvPr id="128" name="Блок-схема: решение 127">
            <a:hlinkClick r:id="rId7" action="ppaction://hlinksldjump"/>
          </p:cNvPr>
          <p:cNvSpPr/>
          <p:nvPr/>
        </p:nvSpPr>
        <p:spPr>
          <a:xfrm>
            <a:off x="3714744" y="1571612"/>
            <a:ext cx="1428760" cy="714380"/>
          </a:xfrm>
          <a:prstGeom prst="flowChartDecision">
            <a:avLst/>
          </a:prstGeom>
          <a:gradFill flip="none" rotWithShape="1">
            <a:gsLst>
              <a:gs pos="0">
                <a:schemeClr val="bg1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D=0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29" name="TextBox 128"/>
          <p:cNvSpPr txBox="1"/>
          <p:nvPr/>
        </p:nvSpPr>
        <p:spPr>
          <a:xfrm>
            <a:off x="3143240" y="2500306"/>
            <a:ext cx="928694" cy="461665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  <a:r>
              <a:rPr lang="en-US" sz="2400" dirty="0" smtClean="0"/>
              <a:t>&lt;0</a:t>
            </a:r>
            <a:endParaRPr lang="ru-RU" sz="2400" dirty="0"/>
          </a:p>
        </p:txBody>
      </p:sp>
      <p:sp>
        <p:nvSpPr>
          <p:cNvPr id="130" name="TextBox 129"/>
          <p:cNvSpPr txBox="1"/>
          <p:nvPr/>
        </p:nvSpPr>
        <p:spPr>
          <a:xfrm>
            <a:off x="4786314" y="2500306"/>
            <a:ext cx="928694" cy="46166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  <a:r>
              <a:rPr lang="en-US" sz="2400" dirty="0" smtClean="0"/>
              <a:t>&gt;0</a:t>
            </a:r>
            <a:endParaRPr lang="ru-RU" sz="2400" dirty="0"/>
          </a:p>
        </p:txBody>
      </p:sp>
      <p:sp>
        <p:nvSpPr>
          <p:cNvPr id="132" name="Прямоугольник 131"/>
          <p:cNvSpPr/>
          <p:nvPr/>
        </p:nvSpPr>
        <p:spPr>
          <a:xfrm>
            <a:off x="3071802" y="3286124"/>
            <a:ext cx="1285884" cy="1500198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33" name="TextBox 132"/>
          <p:cNvSpPr txBox="1"/>
          <p:nvPr/>
        </p:nvSpPr>
        <p:spPr>
          <a:xfrm>
            <a:off x="3143240" y="3500438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   </a:t>
            </a:r>
            <a:r>
              <a:rPr lang="ru-RU" dirty="0" smtClean="0"/>
              <a:t> </a:t>
            </a:r>
            <a:r>
              <a:rPr lang="en-US" dirty="0" smtClean="0"/>
              <a:t> +   </a:t>
            </a:r>
            <a:r>
              <a:rPr lang="ru-RU" dirty="0" smtClean="0"/>
              <a:t> </a:t>
            </a:r>
            <a:r>
              <a:rPr lang="en-US" dirty="0" smtClean="0"/>
              <a:t> +</a:t>
            </a:r>
            <a:endParaRPr lang="ru-RU" dirty="0"/>
          </a:p>
        </p:txBody>
      </p:sp>
      <p:sp>
        <p:nvSpPr>
          <p:cNvPr id="134" name="TextBox 133"/>
          <p:cNvSpPr txBox="1"/>
          <p:nvPr/>
        </p:nvSpPr>
        <p:spPr>
          <a:xfrm>
            <a:off x="3143240" y="4214818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-</a:t>
            </a:r>
            <a:r>
              <a:rPr lang="ru-RU" sz="2400" dirty="0" smtClean="0"/>
              <a:t> </a:t>
            </a:r>
            <a:r>
              <a:rPr lang="en-US" sz="2400" dirty="0" smtClean="0"/>
              <a:t>  </a:t>
            </a:r>
            <a:r>
              <a:rPr lang="ru-RU" sz="2400" dirty="0" smtClean="0"/>
              <a:t> </a:t>
            </a:r>
            <a:r>
              <a:rPr lang="en-US" sz="2400" dirty="0" smtClean="0"/>
              <a:t> -    -</a:t>
            </a:r>
            <a:endParaRPr lang="ru-RU" sz="2400" dirty="0"/>
          </a:p>
        </p:txBody>
      </p:sp>
      <p:sp>
        <p:nvSpPr>
          <p:cNvPr id="135" name="Дуга 134"/>
          <p:cNvSpPr/>
          <p:nvPr/>
        </p:nvSpPr>
        <p:spPr>
          <a:xfrm>
            <a:off x="3500430" y="4071942"/>
            <a:ext cx="428628" cy="1357322"/>
          </a:xfrm>
          <a:prstGeom prst="arc">
            <a:avLst>
              <a:gd name="adj1" fmla="val 10578517"/>
              <a:gd name="adj2" fmla="val 0"/>
            </a:avLst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6" name="Прямая соединительная линия 135"/>
          <p:cNvCxnSpPr/>
          <p:nvPr/>
        </p:nvCxnSpPr>
        <p:spPr>
          <a:xfrm rot="10800000" flipH="1">
            <a:off x="3071802" y="4071942"/>
            <a:ext cx="128588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Прямоугольник 137"/>
          <p:cNvSpPr/>
          <p:nvPr/>
        </p:nvSpPr>
        <p:spPr>
          <a:xfrm>
            <a:off x="4572000" y="3286124"/>
            <a:ext cx="1285884" cy="1500198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4643438" y="3500438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   </a:t>
            </a:r>
            <a:r>
              <a:rPr lang="ru-RU" dirty="0" smtClean="0"/>
              <a:t> </a:t>
            </a:r>
            <a:r>
              <a:rPr lang="en-US" dirty="0" smtClean="0"/>
              <a:t> +   </a:t>
            </a:r>
            <a:r>
              <a:rPr lang="ru-RU" dirty="0" smtClean="0"/>
              <a:t> </a:t>
            </a:r>
            <a:r>
              <a:rPr lang="en-US" dirty="0" smtClean="0"/>
              <a:t> +</a:t>
            </a:r>
            <a:endParaRPr lang="ru-RU" dirty="0"/>
          </a:p>
        </p:txBody>
      </p:sp>
      <p:sp>
        <p:nvSpPr>
          <p:cNvPr id="140" name="TextBox 139"/>
          <p:cNvSpPr txBox="1"/>
          <p:nvPr/>
        </p:nvSpPr>
        <p:spPr>
          <a:xfrm>
            <a:off x="4643438" y="4214818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-</a:t>
            </a:r>
            <a:r>
              <a:rPr lang="ru-RU" sz="2400" dirty="0" smtClean="0"/>
              <a:t> </a:t>
            </a:r>
            <a:r>
              <a:rPr lang="en-US" sz="2400" dirty="0" smtClean="0"/>
              <a:t>  </a:t>
            </a:r>
            <a:r>
              <a:rPr lang="ru-RU" sz="2400" dirty="0" smtClean="0"/>
              <a:t> </a:t>
            </a:r>
            <a:r>
              <a:rPr lang="en-US" sz="2400" dirty="0" smtClean="0"/>
              <a:t> -    -</a:t>
            </a:r>
            <a:endParaRPr lang="ru-RU" sz="2400" dirty="0"/>
          </a:p>
        </p:txBody>
      </p:sp>
      <p:sp>
        <p:nvSpPr>
          <p:cNvPr id="141" name="Дуга 140"/>
          <p:cNvSpPr/>
          <p:nvPr/>
        </p:nvSpPr>
        <p:spPr>
          <a:xfrm flipV="1">
            <a:off x="4929190" y="2571744"/>
            <a:ext cx="428628" cy="1428760"/>
          </a:xfrm>
          <a:prstGeom prst="arc">
            <a:avLst>
              <a:gd name="adj1" fmla="val 10578517"/>
              <a:gd name="adj2" fmla="val 0"/>
            </a:avLst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2" name="Прямая соединительная линия 141"/>
          <p:cNvCxnSpPr>
            <a:stCxn id="138" idx="1"/>
            <a:endCxn id="138" idx="3"/>
          </p:cNvCxnSpPr>
          <p:nvPr/>
        </p:nvCxnSpPr>
        <p:spPr>
          <a:xfrm rot="10800000" flipH="1">
            <a:off x="4572000" y="4036223"/>
            <a:ext cx="128588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TextBox 142"/>
          <p:cNvSpPr txBox="1"/>
          <p:nvPr/>
        </p:nvSpPr>
        <p:spPr>
          <a:xfrm>
            <a:off x="3071802" y="5143512"/>
            <a:ext cx="1285884" cy="461665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ru-RU" sz="2400" dirty="0"/>
          </a:p>
        </p:txBody>
      </p:sp>
      <p:sp>
        <p:nvSpPr>
          <p:cNvPr id="144" name="TextBox 143"/>
          <p:cNvSpPr txBox="1"/>
          <p:nvPr/>
        </p:nvSpPr>
        <p:spPr>
          <a:xfrm>
            <a:off x="4714876" y="5143512"/>
            <a:ext cx="857256" cy="46166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x</a:t>
            </a:r>
            <a:r>
              <a:rPr lang="en-US" sz="2400" dirty="0" smtClean="0"/>
              <a:t>=m</a:t>
            </a:r>
            <a:endParaRPr lang="ru-RU" sz="2400" dirty="0"/>
          </a:p>
        </p:txBody>
      </p:sp>
      <p:graphicFrame>
        <p:nvGraphicFramePr>
          <p:cNvPr id="145" name="Объект 144"/>
          <p:cNvGraphicFramePr>
            <a:graphicFrameLocks noChangeAspect="1"/>
          </p:cNvGraphicFramePr>
          <p:nvPr/>
        </p:nvGraphicFramePr>
        <p:xfrm>
          <a:off x="3143240" y="5214950"/>
          <a:ext cx="1113637" cy="387352"/>
        </p:xfrm>
        <a:graphic>
          <a:graphicData uri="http://schemas.openxmlformats.org/presentationml/2006/ole">
            <p:oleObj spid="_x0000_s1035" name="Формула" r:id="rId8" imgW="583920" imgH="203040" progId="Equation.3">
              <p:embed/>
            </p:oleObj>
          </a:graphicData>
        </a:graphic>
      </p:graphicFrame>
      <p:sp>
        <p:nvSpPr>
          <p:cNvPr id="147" name="Блок-схема: решение 146">
            <a:hlinkClick r:id="rId9" action="ppaction://hlinksldjump"/>
          </p:cNvPr>
          <p:cNvSpPr/>
          <p:nvPr/>
        </p:nvSpPr>
        <p:spPr>
          <a:xfrm>
            <a:off x="6786546" y="1571612"/>
            <a:ext cx="1428760" cy="714380"/>
          </a:xfrm>
          <a:prstGeom prst="flowChartDecision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D&gt;0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48" name="TextBox 147"/>
          <p:cNvSpPr txBox="1"/>
          <p:nvPr/>
        </p:nvSpPr>
        <p:spPr>
          <a:xfrm>
            <a:off x="6215042" y="2500306"/>
            <a:ext cx="928694" cy="461665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  <a:r>
              <a:rPr lang="en-US" sz="2400" dirty="0" smtClean="0"/>
              <a:t>&lt;0</a:t>
            </a:r>
            <a:endParaRPr lang="ru-RU" sz="2400" dirty="0"/>
          </a:p>
        </p:txBody>
      </p:sp>
      <p:sp>
        <p:nvSpPr>
          <p:cNvPr id="149" name="TextBox 148"/>
          <p:cNvSpPr txBox="1"/>
          <p:nvPr/>
        </p:nvSpPr>
        <p:spPr>
          <a:xfrm>
            <a:off x="7858116" y="2500306"/>
            <a:ext cx="928694" cy="46166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  <a:r>
              <a:rPr lang="en-US" sz="2400" dirty="0" smtClean="0"/>
              <a:t>&gt;0</a:t>
            </a:r>
            <a:endParaRPr lang="ru-RU" sz="2400" dirty="0"/>
          </a:p>
        </p:txBody>
      </p:sp>
      <p:grpSp>
        <p:nvGrpSpPr>
          <p:cNvPr id="150" name="Группа 149"/>
          <p:cNvGrpSpPr/>
          <p:nvPr/>
        </p:nvGrpSpPr>
        <p:grpSpPr>
          <a:xfrm>
            <a:off x="6143604" y="3286124"/>
            <a:ext cx="1500198" cy="2000264"/>
            <a:chOff x="142844" y="3214686"/>
            <a:chExt cx="1500198" cy="2000264"/>
          </a:xfrm>
        </p:grpSpPr>
        <p:sp>
          <p:nvSpPr>
            <p:cNvPr id="151" name="Прямоугольник 150"/>
            <p:cNvSpPr/>
            <p:nvPr/>
          </p:nvSpPr>
          <p:spPr>
            <a:xfrm>
              <a:off x="142844" y="3214686"/>
              <a:ext cx="1285884" cy="1500198"/>
            </a:xfrm>
            <a:prstGeom prst="rect">
              <a:avLst/>
            </a:prstGeom>
            <a:gradFill>
              <a:gsLst>
                <a:gs pos="0">
                  <a:srgbClr val="FBEAC7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5400000" scaled="0"/>
            </a:gra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00" dirty="0">
                <a:solidFill>
                  <a:schemeClr val="tx1"/>
                </a:solidFill>
              </a:endParaRPr>
            </a:p>
          </p:txBody>
        </p:sp>
        <p:sp>
          <p:nvSpPr>
            <p:cNvPr id="152" name="TextBox 151"/>
            <p:cNvSpPr txBox="1"/>
            <p:nvPr/>
          </p:nvSpPr>
          <p:spPr>
            <a:xfrm>
              <a:off x="214282" y="3429000"/>
              <a:ext cx="14287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+   </a:t>
              </a:r>
              <a:r>
                <a:rPr lang="ru-RU" dirty="0" smtClean="0"/>
                <a:t> </a:t>
              </a:r>
              <a:r>
                <a:rPr lang="en-US" dirty="0" smtClean="0"/>
                <a:t> +   </a:t>
              </a:r>
              <a:r>
                <a:rPr lang="ru-RU" dirty="0" smtClean="0"/>
                <a:t> </a:t>
              </a:r>
              <a:r>
                <a:rPr lang="en-US" dirty="0" smtClean="0"/>
                <a:t> +</a:t>
              </a:r>
              <a:endParaRPr lang="ru-RU" dirty="0"/>
            </a:p>
          </p:txBody>
        </p:sp>
        <p:sp>
          <p:nvSpPr>
            <p:cNvPr id="153" name="TextBox 152"/>
            <p:cNvSpPr txBox="1"/>
            <p:nvPr/>
          </p:nvSpPr>
          <p:spPr>
            <a:xfrm>
              <a:off x="214282" y="4143380"/>
              <a:ext cx="142876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-</a:t>
              </a:r>
              <a:r>
                <a:rPr lang="ru-RU" sz="2400" dirty="0" smtClean="0"/>
                <a:t> </a:t>
              </a:r>
              <a:r>
                <a:rPr lang="en-US" sz="2400" dirty="0" smtClean="0"/>
                <a:t>  </a:t>
              </a:r>
              <a:r>
                <a:rPr lang="ru-RU" sz="2400" dirty="0" smtClean="0"/>
                <a:t> </a:t>
              </a:r>
              <a:r>
                <a:rPr lang="en-US" sz="2400" dirty="0" smtClean="0"/>
                <a:t> -    -</a:t>
              </a:r>
              <a:endParaRPr lang="ru-RU" sz="2400" dirty="0"/>
            </a:p>
          </p:txBody>
        </p:sp>
        <p:sp>
          <p:nvSpPr>
            <p:cNvPr id="154" name="Дуга 153"/>
            <p:cNvSpPr/>
            <p:nvPr/>
          </p:nvSpPr>
          <p:spPr>
            <a:xfrm>
              <a:off x="428628" y="3500438"/>
              <a:ext cx="642942" cy="1714512"/>
            </a:xfrm>
            <a:prstGeom prst="arc">
              <a:avLst>
                <a:gd name="adj1" fmla="val 10578517"/>
                <a:gd name="adj2" fmla="val 0"/>
              </a:avLst>
            </a:prstGeom>
            <a:ln w="254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55" name="Прямая соединительная линия 154"/>
            <p:cNvCxnSpPr>
              <a:stCxn id="151" idx="1"/>
              <a:endCxn id="151" idx="3"/>
            </p:cNvCxnSpPr>
            <p:nvPr/>
          </p:nvCxnSpPr>
          <p:spPr>
            <a:xfrm rot="10800000" flipH="1">
              <a:off x="142844" y="3964785"/>
              <a:ext cx="1285884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7" name="Прямоугольник 156"/>
          <p:cNvSpPr/>
          <p:nvPr/>
        </p:nvSpPr>
        <p:spPr>
          <a:xfrm>
            <a:off x="7643802" y="3286124"/>
            <a:ext cx="1285884" cy="1500198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58" name="TextBox 157"/>
          <p:cNvSpPr txBox="1"/>
          <p:nvPr/>
        </p:nvSpPr>
        <p:spPr>
          <a:xfrm>
            <a:off x="7715240" y="3500438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+   </a:t>
            </a:r>
            <a:r>
              <a:rPr lang="ru-RU" dirty="0" smtClean="0"/>
              <a:t> </a:t>
            </a:r>
            <a:r>
              <a:rPr lang="en-US" dirty="0" smtClean="0"/>
              <a:t> +   </a:t>
            </a:r>
            <a:r>
              <a:rPr lang="ru-RU" dirty="0" smtClean="0"/>
              <a:t> </a:t>
            </a:r>
            <a:r>
              <a:rPr lang="en-US" dirty="0" smtClean="0"/>
              <a:t> +</a:t>
            </a:r>
            <a:endParaRPr lang="ru-RU" dirty="0"/>
          </a:p>
        </p:txBody>
      </p:sp>
      <p:sp>
        <p:nvSpPr>
          <p:cNvPr id="159" name="TextBox 158"/>
          <p:cNvSpPr txBox="1"/>
          <p:nvPr/>
        </p:nvSpPr>
        <p:spPr>
          <a:xfrm>
            <a:off x="7715240" y="4214818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-</a:t>
            </a:r>
            <a:r>
              <a:rPr lang="ru-RU" sz="2400" dirty="0" smtClean="0"/>
              <a:t> </a:t>
            </a:r>
            <a:r>
              <a:rPr lang="en-US" sz="2400" dirty="0" smtClean="0"/>
              <a:t>  </a:t>
            </a:r>
            <a:r>
              <a:rPr lang="ru-RU" sz="2400" dirty="0" smtClean="0"/>
              <a:t> </a:t>
            </a:r>
            <a:r>
              <a:rPr lang="en-US" sz="2400" dirty="0" smtClean="0"/>
              <a:t> -    -</a:t>
            </a:r>
            <a:endParaRPr lang="ru-RU" sz="2400" dirty="0"/>
          </a:p>
        </p:txBody>
      </p:sp>
      <p:sp>
        <p:nvSpPr>
          <p:cNvPr id="160" name="Дуга 159"/>
          <p:cNvSpPr/>
          <p:nvPr/>
        </p:nvSpPr>
        <p:spPr>
          <a:xfrm flipV="1">
            <a:off x="8001024" y="2500306"/>
            <a:ext cx="571504" cy="2143140"/>
          </a:xfrm>
          <a:prstGeom prst="arc">
            <a:avLst>
              <a:gd name="adj1" fmla="val 10578517"/>
              <a:gd name="adj2" fmla="val 0"/>
            </a:avLst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61" name="Прямая соединительная линия 160"/>
          <p:cNvCxnSpPr>
            <a:stCxn id="157" idx="1"/>
            <a:endCxn id="157" idx="3"/>
          </p:cNvCxnSpPr>
          <p:nvPr/>
        </p:nvCxnSpPr>
        <p:spPr>
          <a:xfrm rot="10800000" flipH="1">
            <a:off x="7643802" y="4036223"/>
            <a:ext cx="128588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TextBox 161"/>
          <p:cNvSpPr txBox="1"/>
          <p:nvPr/>
        </p:nvSpPr>
        <p:spPr>
          <a:xfrm>
            <a:off x="5715008" y="5143512"/>
            <a:ext cx="2071702" cy="461665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ru-RU" sz="2400" dirty="0"/>
          </a:p>
        </p:txBody>
      </p:sp>
      <p:sp>
        <p:nvSpPr>
          <p:cNvPr id="163" name="TextBox 162"/>
          <p:cNvSpPr txBox="1"/>
          <p:nvPr/>
        </p:nvSpPr>
        <p:spPr>
          <a:xfrm>
            <a:off x="7929586" y="5143512"/>
            <a:ext cx="1000100" cy="46166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ru-RU" sz="2400" dirty="0"/>
          </a:p>
        </p:txBody>
      </p:sp>
      <p:graphicFrame>
        <p:nvGraphicFramePr>
          <p:cNvPr id="164" name="Объект 163"/>
          <p:cNvGraphicFramePr>
            <a:graphicFrameLocks noChangeAspect="1"/>
          </p:cNvGraphicFramePr>
          <p:nvPr/>
        </p:nvGraphicFramePr>
        <p:xfrm>
          <a:off x="5743575" y="5214938"/>
          <a:ext cx="2057400" cy="387350"/>
        </p:xfrm>
        <a:graphic>
          <a:graphicData uri="http://schemas.openxmlformats.org/presentationml/2006/ole">
            <p:oleObj spid="_x0000_s1037" name="Формула" r:id="rId10" imgW="1079280" imgH="203040" progId="Equation.3">
              <p:embed/>
            </p:oleObj>
          </a:graphicData>
        </a:graphic>
      </p:graphicFrame>
      <p:sp>
        <p:nvSpPr>
          <p:cNvPr id="166" name="TextBox 165"/>
          <p:cNvSpPr txBox="1"/>
          <p:nvPr/>
        </p:nvSpPr>
        <p:spPr>
          <a:xfrm>
            <a:off x="6143636" y="3714752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dirty="0" smtClean="0"/>
              <a:t>             n</a:t>
            </a:r>
            <a:endParaRPr lang="ru-RU" dirty="0"/>
          </a:p>
        </p:txBody>
      </p:sp>
      <p:sp>
        <p:nvSpPr>
          <p:cNvPr id="167" name="TextBox 166"/>
          <p:cNvSpPr txBox="1"/>
          <p:nvPr/>
        </p:nvSpPr>
        <p:spPr>
          <a:xfrm>
            <a:off x="7643834" y="3714752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dirty="0" smtClean="0"/>
              <a:t>              n</a:t>
            </a:r>
            <a:endParaRPr lang="ru-RU" dirty="0"/>
          </a:p>
        </p:txBody>
      </p:sp>
      <p:graphicFrame>
        <p:nvGraphicFramePr>
          <p:cNvPr id="168" name="Объект 167"/>
          <p:cNvGraphicFramePr>
            <a:graphicFrameLocks noChangeAspect="1"/>
          </p:cNvGraphicFramePr>
          <p:nvPr/>
        </p:nvGraphicFramePr>
        <p:xfrm>
          <a:off x="8072462" y="5214950"/>
          <a:ext cx="726285" cy="387352"/>
        </p:xfrm>
        <a:graphic>
          <a:graphicData uri="http://schemas.openxmlformats.org/presentationml/2006/ole">
            <p:oleObj spid="_x0000_s1039" name="Формула" r:id="rId11" imgW="380880" imgH="203040" progId="Equation.3">
              <p:embed/>
            </p:oleObj>
          </a:graphicData>
        </a:graphic>
      </p:graphicFrame>
      <p:cxnSp>
        <p:nvCxnSpPr>
          <p:cNvPr id="170" name="Shape 169"/>
          <p:cNvCxnSpPr>
            <a:endCxn id="6" idx="0"/>
          </p:cNvCxnSpPr>
          <p:nvPr/>
        </p:nvCxnSpPr>
        <p:spPr>
          <a:xfrm rot="10800000" flipV="1">
            <a:off x="1500166" y="857232"/>
            <a:ext cx="1643074" cy="714380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Соединительная линия уступом 173"/>
          <p:cNvCxnSpPr>
            <a:endCxn id="128" idx="0"/>
          </p:cNvCxnSpPr>
          <p:nvPr/>
        </p:nvCxnSpPr>
        <p:spPr>
          <a:xfrm rot="5400000">
            <a:off x="4214810" y="1357298"/>
            <a:ext cx="428628" cy="1588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hape 176"/>
          <p:cNvCxnSpPr>
            <a:endCxn id="147" idx="0"/>
          </p:cNvCxnSpPr>
          <p:nvPr/>
        </p:nvCxnSpPr>
        <p:spPr>
          <a:xfrm>
            <a:off x="5715008" y="857232"/>
            <a:ext cx="1785918" cy="714380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hape 179"/>
          <p:cNvCxnSpPr>
            <a:stCxn id="6" idx="1"/>
          </p:cNvCxnSpPr>
          <p:nvPr/>
        </p:nvCxnSpPr>
        <p:spPr>
          <a:xfrm rot="10800000" flipV="1">
            <a:off x="500034" y="1928802"/>
            <a:ext cx="285752" cy="571504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hape 181"/>
          <p:cNvCxnSpPr>
            <a:stCxn id="6" idx="3"/>
          </p:cNvCxnSpPr>
          <p:nvPr/>
        </p:nvCxnSpPr>
        <p:spPr>
          <a:xfrm>
            <a:off x="2214546" y="1928802"/>
            <a:ext cx="285752" cy="571504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hape 182"/>
          <p:cNvCxnSpPr/>
          <p:nvPr/>
        </p:nvCxnSpPr>
        <p:spPr>
          <a:xfrm rot="10800000" flipV="1">
            <a:off x="3428992" y="1928802"/>
            <a:ext cx="285752" cy="571504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hape 183"/>
          <p:cNvCxnSpPr/>
          <p:nvPr/>
        </p:nvCxnSpPr>
        <p:spPr>
          <a:xfrm rot="10800000" flipV="1">
            <a:off x="6500826" y="1928802"/>
            <a:ext cx="285752" cy="571504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hape 184"/>
          <p:cNvCxnSpPr/>
          <p:nvPr/>
        </p:nvCxnSpPr>
        <p:spPr>
          <a:xfrm>
            <a:off x="5143504" y="1928802"/>
            <a:ext cx="285752" cy="571504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hape 185"/>
          <p:cNvCxnSpPr/>
          <p:nvPr/>
        </p:nvCxnSpPr>
        <p:spPr>
          <a:xfrm>
            <a:off x="8215338" y="1928802"/>
            <a:ext cx="285752" cy="571504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Прямая со стрелкой 187"/>
          <p:cNvCxnSpPr/>
          <p:nvPr/>
        </p:nvCxnSpPr>
        <p:spPr>
          <a:xfrm rot="5400000">
            <a:off x="321439" y="3107529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Прямая со стрелкой 188"/>
          <p:cNvCxnSpPr/>
          <p:nvPr/>
        </p:nvCxnSpPr>
        <p:spPr>
          <a:xfrm rot="5400000">
            <a:off x="322233" y="4964123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Прямая со стрелкой 189"/>
          <p:cNvCxnSpPr/>
          <p:nvPr/>
        </p:nvCxnSpPr>
        <p:spPr>
          <a:xfrm rot="5400000">
            <a:off x="2322497" y="3106735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Прямая со стрелкой 190"/>
          <p:cNvCxnSpPr/>
          <p:nvPr/>
        </p:nvCxnSpPr>
        <p:spPr>
          <a:xfrm rot="5400000">
            <a:off x="2393935" y="4964123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Прямая со стрелкой 191"/>
          <p:cNvCxnSpPr/>
          <p:nvPr/>
        </p:nvCxnSpPr>
        <p:spPr>
          <a:xfrm rot="5400000">
            <a:off x="3394067" y="3106735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Прямая со стрелкой 192"/>
          <p:cNvCxnSpPr/>
          <p:nvPr/>
        </p:nvCxnSpPr>
        <p:spPr>
          <a:xfrm rot="5400000">
            <a:off x="5108579" y="3106735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Прямая со стрелкой 193"/>
          <p:cNvCxnSpPr/>
          <p:nvPr/>
        </p:nvCxnSpPr>
        <p:spPr>
          <a:xfrm rot="5400000">
            <a:off x="6465901" y="3106735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Прямая со стрелкой 194"/>
          <p:cNvCxnSpPr/>
          <p:nvPr/>
        </p:nvCxnSpPr>
        <p:spPr>
          <a:xfrm rot="5400000">
            <a:off x="8180413" y="3106735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Прямая со стрелкой 195"/>
          <p:cNvCxnSpPr/>
          <p:nvPr/>
        </p:nvCxnSpPr>
        <p:spPr>
          <a:xfrm rot="5400000">
            <a:off x="3465505" y="4964123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Прямая со стрелкой 196"/>
          <p:cNvCxnSpPr/>
          <p:nvPr/>
        </p:nvCxnSpPr>
        <p:spPr>
          <a:xfrm rot="5400000">
            <a:off x="5108579" y="4964123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Прямая со стрелкой 197"/>
          <p:cNvCxnSpPr/>
          <p:nvPr/>
        </p:nvCxnSpPr>
        <p:spPr>
          <a:xfrm rot="5400000">
            <a:off x="6537339" y="4964123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Прямая со стрелкой 198"/>
          <p:cNvCxnSpPr/>
          <p:nvPr/>
        </p:nvCxnSpPr>
        <p:spPr>
          <a:xfrm rot="5400000">
            <a:off x="8251851" y="4964123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" name="TextBox 204"/>
          <p:cNvSpPr txBox="1"/>
          <p:nvPr/>
        </p:nvSpPr>
        <p:spPr>
          <a:xfrm>
            <a:off x="3500430" y="3714752"/>
            <a:ext cx="419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206" name="TextBox 205"/>
          <p:cNvSpPr txBox="1"/>
          <p:nvPr/>
        </p:nvSpPr>
        <p:spPr>
          <a:xfrm>
            <a:off x="5000628" y="4000504"/>
            <a:ext cx="419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28728" y="1857364"/>
            <a:ext cx="57864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Неравенства второй степени вида</a:t>
            </a:r>
            <a:endParaRPr lang="ru-RU" sz="3600" dirty="0"/>
          </a:p>
        </p:txBody>
      </p:sp>
      <p:graphicFrame>
        <p:nvGraphicFramePr>
          <p:cNvPr id="22531" name="Object 2"/>
          <p:cNvGraphicFramePr>
            <a:graphicFrameLocks noChangeAspect="1"/>
          </p:cNvGraphicFramePr>
          <p:nvPr/>
        </p:nvGraphicFramePr>
        <p:xfrm>
          <a:off x="2571736" y="2500306"/>
          <a:ext cx="2571750" cy="541338"/>
        </p:xfrm>
        <a:graphic>
          <a:graphicData uri="http://schemas.openxmlformats.org/presentationml/2006/ole">
            <p:oleObj spid="_x0000_s22531" name="Формула" r:id="rId3" imgW="96516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3143240" y="571480"/>
          <a:ext cx="2571769" cy="541425"/>
        </p:xfrm>
        <a:graphic>
          <a:graphicData uri="http://schemas.openxmlformats.org/presentationml/2006/ole">
            <p:oleObj spid="_x0000_s5122" name="Формула" r:id="rId3" imgW="965160" imgH="203040" progId="Equation.3">
              <p:embed/>
            </p:oleObj>
          </a:graphicData>
        </a:graphic>
      </p:graphicFrame>
      <p:sp>
        <p:nvSpPr>
          <p:cNvPr id="6" name="Блок-схема: решение 5">
            <a:hlinkClick r:id="rId4" action="ppaction://hlinksldjump"/>
          </p:cNvPr>
          <p:cNvSpPr/>
          <p:nvPr/>
        </p:nvSpPr>
        <p:spPr>
          <a:xfrm>
            <a:off x="785786" y="1571612"/>
            <a:ext cx="1428760" cy="714380"/>
          </a:xfrm>
          <a:prstGeom prst="flowChartDecision">
            <a:avLst/>
          </a:prstGeom>
          <a:gradFill flip="none" rotWithShape="1">
            <a:gsLst>
              <a:gs pos="0">
                <a:schemeClr val="bg1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D&lt;0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14282" y="2500306"/>
            <a:ext cx="928694" cy="461665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  <a:r>
              <a:rPr lang="en-US" sz="2400" dirty="0" smtClean="0"/>
              <a:t>&lt;0</a:t>
            </a:r>
            <a:endParaRPr lang="ru-RU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1857356" y="2500306"/>
            <a:ext cx="928694" cy="46166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  <a:r>
              <a:rPr lang="en-US" sz="2400" dirty="0" smtClean="0"/>
              <a:t>&gt;0</a:t>
            </a:r>
            <a:endParaRPr lang="ru-RU" sz="24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142844" y="3286124"/>
            <a:ext cx="1285884" cy="1500198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14282" y="3500438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   </a:t>
            </a:r>
            <a:r>
              <a:rPr lang="ru-RU" dirty="0" smtClean="0"/>
              <a:t> </a:t>
            </a:r>
            <a:r>
              <a:rPr lang="en-US" dirty="0" smtClean="0"/>
              <a:t> +   </a:t>
            </a:r>
            <a:r>
              <a:rPr lang="ru-RU" dirty="0" smtClean="0"/>
              <a:t> </a:t>
            </a:r>
            <a:r>
              <a:rPr lang="en-US" dirty="0" smtClean="0"/>
              <a:t> +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214282" y="4214818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-</a:t>
            </a:r>
            <a:r>
              <a:rPr lang="ru-RU" sz="2400" dirty="0" smtClean="0"/>
              <a:t> </a:t>
            </a:r>
            <a:r>
              <a:rPr lang="en-US" sz="2400" dirty="0" smtClean="0"/>
              <a:t>  </a:t>
            </a:r>
            <a:r>
              <a:rPr lang="ru-RU" sz="2400" dirty="0" smtClean="0"/>
              <a:t> </a:t>
            </a:r>
            <a:r>
              <a:rPr lang="en-US" sz="2400" dirty="0" smtClean="0"/>
              <a:t> -    -</a:t>
            </a:r>
            <a:endParaRPr lang="ru-RU" sz="2400" dirty="0"/>
          </a:p>
        </p:txBody>
      </p:sp>
      <p:sp>
        <p:nvSpPr>
          <p:cNvPr id="26" name="Дуга 25"/>
          <p:cNvSpPr/>
          <p:nvPr/>
        </p:nvSpPr>
        <p:spPr>
          <a:xfrm>
            <a:off x="571472" y="4143380"/>
            <a:ext cx="428628" cy="1285884"/>
          </a:xfrm>
          <a:prstGeom prst="arc">
            <a:avLst>
              <a:gd name="adj1" fmla="val 10578517"/>
              <a:gd name="adj2" fmla="val 0"/>
            </a:avLst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8" name="Прямая соединительная линия 57"/>
          <p:cNvCxnSpPr>
            <a:stCxn id="17" idx="1"/>
            <a:endCxn id="17" idx="3"/>
          </p:cNvCxnSpPr>
          <p:nvPr/>
        </p:nvCxnSpPr>
        <p:spPr>
          <a:xfrm rot="10800000" flipH="1">
            <a:off x="142844" y="4036223"/>
            <a:ext cx="128588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Прямоугольник 61"/>
          <p:cNvSpPr/>
          <p:nvPr/>
        </p:nvSpPr>
        <p:spPr>
          <a:xfrm>
            <a:off x="1643042" y="3286124"/>
            <a:ext cx="1285884" cy="1500198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714480" y="3500438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   </a:t>
            </a:r>
            <a:r>
              <a:rPr lang="ru-RU" dirty="0" smtClean="0"/>
              <a:t> </a:t>
            </a:r>
            <a:r>
              <a:rPr lang="en-US" dirty="0" smtClean="0"/>
              <a:t> +   </a:t>
            </a:r>
            <a:r>
              <a:rPr lang="ru-RU" dirty="0" smtClean="0"/>
              <a:t> </a:t>
            </a:r>
            <a:r>
              <a:rPr lang="en-US" dirty="0" smtClean="0"/>
              <a:t> +</a:t>
            </a:r>
            <a:endParaRPr lang="ru-RU" dirty="0"/>
          </a:p>
        </p:txBody>
      </p:sp>
      <p:sp>
        <p:nvSpPr>
          <p:cNvPr id="64" name="TextBox 63"/>
          <p:cNvSpPr txBox="1"/>
          <p:nvPr/>
        </p:nvSpPr>
        <p:spPr>
          <a:xfrm>
            <a:off x="1714480" y="4214818"/>
            <a:ext cx="1143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-</a:t>
            </a:r>
            <a:r>
              <a:rPr lang="ru-RU" sz="2400" dirty="0" smtClean="0"/>
              <a:t> </a:t>
            </a:r>
            <a:r>
              <a:rPr lang="en-US" sz="2400" dirty="0" smtClean="0"/>
              <a:t>  </a:t>
            </a:r>
            <a:r>
              <a:rPr lang="ru-RU" sz="2400" dirty="0" smtClean="0"/>
              <a:t> </a:t>
            </a:r>
            <a:r>
              <a:rPr lang="en-US" sz="2400" dirty="0" smtClean="0"/>
              <a:t> -    -</a:t>
            </a:r>
            <a:endParaRPr lang="ru-RU" sz="2400" dirty="0"/>
          </a:p>
        </p:txBody>
      </p:sp>
      <p:sp>
        <p:nvSpPr>
          <p:cNvPr id="65" name="Дуга 64"/>
          <p:cNvSpPr/>
          <p:nvPr/>
        </p:nvSpPr>
        <p:spPr>
          <a:xfrm rot="10800000">
            <a:off x="2000232" y="2714620"/>
            <a:ext cx="428628" cy="1143008"/>
          </a:xfrm>
          <a:prstGeom prst="arc">
            <a:avLst>
              <a:gd name="adj1" fmla="val 10578517"/>
              <a:gd name="adj2" fmla="val 0"/>
            </a:avLst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6" name="Прямая соединительная линия 65"/>
          <p:cNvCxnSpPr>
            <a:stCxn id="62" idx="1"/>
            <a:endCxn id="62" idx="3"/>
          </p:cNvCxnSpPr>
          <p:nvPr/>
        </p:nvCxnSpPr>
        <p:spPr>
          <a:xfrm rot="10800000" flipH="1">
            <a:off x="1643042" y="4036223"/>
            <a:ext cx="128588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142844" y="5143512"/>
            <a:ext cx="1285884" cy="461665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ru-RU" sz="2400" dirty="0"/>
          </a:p>
        </p:txBody>
      </p:sp>
      <p:sp>
        <p:nvSpPr>
          <p:cNvPr id="68" name="TextBox 67"/>
          <p:cNvSpPr txBox="1"/>
          <p:nvPr/>
        </p:nvSpPr>
        <p:spPr>
          <a:xfrm>
            <a:off x="1643042" y="5143512"/>
            <a:ext cx="1285884" cy="46166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ru-RU" sz="2400" dirty="0"/>
          </a:p>
        </p:txBody>
      </p:sp>
      <p:graphicFrame>
        <p:nvGraphicFramePr>
          <p:cNvPr id="69" name="Объект 68"/>
          <p:cNvGraphicFramePr>
            <a:graphicFrameLocks noChangeAspect="1"/>
          </p:cNvGraphicFramePr>
          <p:nvPr/>
        </p:nvGraphicFramePr>
        <p:xfrm>
          <a:off x="1714480" y="5214950"/>
          <a:ext cx="1113637" cy="387352"/>
        </p:xfrm>
        <a:graphic>
          <a:graphicData uri="http://schemas.openxmlformats.org/presentationml/2006/ole">
            <p:oleObj spid="_x0000_s5123" name="Формула" r:id="rId5" imgW="583920" imgH="203040" progId="Equation.3">
              <p:embed/>
            </p:oleObj>
          </a:graphicData>
        </a:graphic>
      </p:graphicFrame>
      <p:graphicFrame>
        <p:nvGraphicFramePr>
          <p:cNvPr id="70" name="Объект 69"/>
          <p:cNvGraphicFramePr>
            <a:graphicFrameLocks noChangeAspect="1"/>
          </p:cNvGraphicFramePr>
          <p:nvPr/>
        </p:nvGraphicFramePr>
        <p:xfrm>
          <a:off x="571472" y="5143512"/>
          <a:ext cx="414227" cy="446090"/>
        </p:xfrm>
        <a:graphic>
          <a:graphicData uri="http://schemas.openxmlformats.org/presentationml/2006/ole">
            <p:oleObj spid="_x0000_s5124" name="Формула" r:id="rId6" imgW="164880" imgH="177480" progId="Equation.3">
              <p:embed/>
            </p:oleObj>
          </a:graphicData>
        </a:graphic>
      </p:graphicFrame>
      <p:cxnSp>
        <p:nvCxnSpPr>
          <p:cNvPr id="170" name="Shape 169"/>
          <p:cNvCxnSpPr>
            <a:endCxn id="6" idx="0"/>
          </p:cNvCxnSpPr>
          <p:nvPr/>
        </p:nvCxnSpPr>
        <p:spPr>
          <a:xfrm rot="10800000" flipV="1">
            <a:off x="1500166" y="857232"/>
            <a:ext cx="1643074" cy="714380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hape 179"/>
          <p:cNvCxnSpPr>
            <a:stCxn id="6" idx="1"/>
          </p:cNvCxnSpPr>
          <p:nvPr/>
        </p:nvCxnSpPr>
        <p:spPr>
          <a:xfrm rot="10800000" flipV="1">
            <a:off x="500034" y="1928802"/>
            <a:ext cx="285752" cy="571504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hape 181"/>
          <p:cNvCxnSpPr>
            <a:stCxn id="6" idx="3"/>
          </p:cNvCxnSpPr>
          <p:nvPr/>
        </p:nvCxnSpPr>
        <p:spPr>
          <a:xfrm>
            <a:off x="2214546" y="1928802"/>
            <a:ext cx="285752" cy="571504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Прямая со стрелкой 187"/>
          <p:cNvCxnSpPr/>
          <p:nvPr/>
        </p:nvCxnSpPr>
        <p:spPr>
          <a:xfrm rot="5400000">
            <a:off x="321439" y="3107529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Прямая со стрелкой 188"/>
          <p:cNvCxnSpPr/>
          <p:nvPr/>
        </p:nvCxnSpPr>
        <p:spPr>
          <a:xfrm rot="5400000">
            <a:off x="322233" y="4964123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Прямая со стрелкой 189"/>
          <p:cNvCxnSpPr/>
          <p:nvPr/>
        </p:nvCxnSpPr>
        <p:spPr>
          <a:xfrm rot="5400000">
            <a:off x="2322497" y="3106735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Прямая со стрелкой 190"/>
          <p:cNvCxnSpPr/>
          <p:nvPr/>
        </p:nvCxnSpPr>
        <p:spPr>
          <a:xfrm rot="5400000">
            <a:off x="2393935" y="4964123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3143240" y="571480"/>
          <a:ext cx="2571769" cy="541425"/>
        </p:xfrm>
        <a:graphic>
          <a:graphicData uri="http://schemas.openxmlformats.org/presentationml/2006/ole">
            <p:oleObj spid="_x0000_s6146" name="Формула" r:id="rId3" imgW="965160" imgH="203040" progId="Equation.3">
              <p:embed/>
            </p:oleObj>
          </a:graphicData>
        </a:graphic>
      </p:graphicFrame>
      <p:sp>
        <p:nvSpPr>
          <p:cNvPr id="128" name="Блок-схема: решение 127">
            <a:hlinkClick r:id="rId4" action="ppaction://hlinksldjump"/>
          </p:cNvPr>
          <p:cNvSpPr/>
          <p:nvPr/>
        </p:nvSpPr>
        <p:spPr>
          <a:xfrm>
            <a:off x="3714744" y="1571612"/>
            <a:ext cx="1428760" cy="714380"/>
          </a:xfrm>
          <a:prstGeom prst="flowChartDecision">
            <a:avLst/>
          </a:prstGeom>
          <a:gradFill flip="none" rotWithShape="1">
            <a:gsLst>
              <a:gs pos="0">
                <a:schemeClr val="bg1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D=0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29" name="TextBox 128"/>
          <p:cNvSpPr txBox="1"/>
          <p:nvPr/>
        </p:nvSpPr>
        <p:spPr>
          <a:xfrm>
            <a:off x="3143240" y="2500306"/>
            <a:ext cx="928694" cy="461665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  <a:r>
              <a:rPr lang="en-US" sz="2400" dirty="0" smtClean="0"/>
              <a:t>&lt;0</a:t>
            </a:r>
            <a:endParaRPr lang="ru-RU" sz="2400" dirty="0"/>
          </a:p>
        </p:txBody>
      </p:sp>
      <p:sp>
        <p:nvSpPr>
          <p:cNvPr id="130" name="TextBox 129"/>
          <p:cNvSpPr txBox="1"/>
          <p:nvPr/>
        </p:nvSpPr>
        <p:spPr>
          <a:xfrm>
            <a:off x="4786314" y="2500306"/>
            <a:ext cx="928694" cy="46166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  <a:r>
              <a:rPr lang="en-US" sz="2400" dirty="0" smtClean="0"/>
              <a:t>&gt;0</a:t>
            </a:r>
            <a:endParaRPr lang="ru-RU" sz="2400" dirty="0"/>
          </a:p>
        </p:txBody>
      </p:sp>
      <p:sp>
        <p:nvSpPr>
          <p:cNvPr id="132" name="Прямоугольник 131"/>
          <p:cNvSpPr/>
          <p:nvPr/>
        </p:nvSpPr>
        <p:spPr>
          <a:xfrm>
            <a:off x="3071802" y="3286124"/>
            <a:ext cx="1285884" cy="1500198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33" name="TextBox 132"/>
          <p:cNvSpPr txBox="1"/>
          <p:nvPr/>
        </p:nvSpPr>
        <p:spPr>
          <a:xfrm>
            <a:off x="3143240" y="3500438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   </a:t>
            </a:r>
            <a:r>
              <a:rPr lang="ru-RU" dirty="0" smtClean="0"/>
              <a:t> </a:t>
            </a:r>
            <a:r>
              <a:rPr lang="en-US" dirty="0" smtClean="0"/>
              <a:t> +   </a:t>
            </a:r>
            <a:r>
              <a:rPr lang="ru-RU" dirty="0" smtClean="0"/>
              <a:t> </a:t>
            </a:r>
            <a:r>
              <a:rPr lang="en-US" dirty="0" smtClean="0"/>
              <a:t> +</a:t>
            </a:r>
            <a:endParaRPr lang="ru-RU" dirty="0"/>
          </a:p>
        </p:txBody>
      </p:sp>
      <p:sp>
        <p:nvSpPr>
          <p:cNvPr id="134" name="TextBox 133"/>
          <p:cNvSpPr txBox="1"/>
          <p:nvPr/>
        </p:nvSpPr>
        <p:spPr>
          <a:xfrm>
            <a:off x="3143240" y="4214818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-</a:t>
            </a:r>
            <a:r>
              <a:rPr lang="ru-RU" sz="2400" dirty="0" smtClean="0"/>
              <a:t> </a:t>
            </a:r>
            <a:r>
              <a:rPr lang="en-US" sz="2400" dirty="0" smtClean="0"/>
              <a:t>  </a:t>
            </a:r>
            <a:r>
              <a:rPr lang="ru-RU" sz="2400" dirty="0" smtClean="0"/>
              <a:t> </a:t>
            </a:r>
            <a:r>
              <a:rPr lang="en-US" sz="2400" dirty="0" smtClean="0"/>
              <a:t> -    -</a:t>
            </a:r>
            <a:endParaRPr lang="ru-RU" sz="2400" dirty="0"/>
          </a:p>
        </p:txBody>
      </p:sp>
      <p:sp>
        <p:nvSpPr>
          <p:cNvPr id="135" name="Дуга 134"/>
          <p:cNvSpPr/>
          <p:nvPr/>
        </p:nvSpPr>
        <p:spPr>
          <a:xfrm>
            <a:off x="3500430" y="4071942"/>
            <a:ext cx="428628" cy="1357322"/>
          </a:xfrm>
          <a:prstGeom prst="arc">
            <a:avLst>
              <a:gd name="adj1" fmla="val 10578517"/>
              <a:gd name="adj2" fmla="val 0"/>
            </a:avLst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6" name="Прямая соединительная линия 135"/>
          <p:cNvCxnSpPr/>
          <p:nvPr/>
        </p:nvCxnSpPr>
        <p:spPr>
          <a:xfrm rot="10800000" flipH="1">
            <a:off x="3071802" y="4071942"/>
            <a:ext cx="128588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Прямоугольник 137"/>
          <p:cNvSpPr/>
          <p:nvPr/>
        </p:nvSpPr>
        <p:spPr>
          <a:xfrm>
            <a:off x="4572000" y="3286124"/>
            <a:ext cx="1285884" cy="1500198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4643438" y="3500438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   </a:t>
            </a:r>
            <a:r>
              <a:rPr lang="ru-RU" dirty="0" smtClean="0"/>
              <a:t> </a:t>
            </a:r>
            <a:r>
              <a:rPr lang="en-US" dirty="0" smtClean="0"/>
              <a:t> +   </a:t>
            </a:r>
            <a:r>
              <a:rPr lang="ru-RU" dirty="0" smtClean="0"/>
              <a:t> </a:t>
            </a:r>
            <a:r>
              <a:rPr lang="en-US" dirty="0" smtClean="0"/>
              <a:t> +</a:t>
            </a:r>
            <a:endParaRPr lang="ru-RU" dirty="0"/>
          </a:p>
        </p:txBody>
      </p:sp>
      <p:sp>
        <p:nvSpPr>
          <p:cNvPr id="140" name="TextBox 139"/>
          <p:cNvSpPr txBox="1"/>
          <p:nvPr/>
        </p:nvSpPr>
        <p:spPr>
          <a:xfrm>
            <a:off x="4643438" y="4214818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-</a:t>
            </a:r>
            <a:r>
              <a:rPr lang="ru-RU" sz="2400" dirty="0" smtClean="0"/>
              <a:t> </a:t>
            </a:r>
            <a:r>
              <a:rPr lang="en-US" sz="2400" dirty="0" smtClean="0"/>
              <a:t>  </a:t>
            </a:r>
            <a:r>
              <a:rPr lang="ru-RU" sz="2400" dirty="0" smtClean="0"/>
              <a:t> </a:t>
            </a:r>
            <a:r>
              <a:rPr lang="en-US" sz="2400" dirty="0" smtClean="0"/>
              <a:t> -    -</a:t>
            </a:r>
            <a:endParaRPr lang="ru-RU" sz="2400" dirty="0"/>
          </a:p>
        </p:txBody>
      </p:sp>
      <p:sp>
        <p:nvSpPr>
          <p:cNvPr id="141" name="Дуга 140"/>
          <p:cNvSpPr/>
          <p:nvPr/>
        </p:nvSpPr>
        <p:spPr>
          <a:xfrm flipV="1">
            <a:off x="4929190" y="2571744"/>
            <a:ext cx="428628" cy="1428760"/>
          </a:xfrm>
          <a:prstGeom prst="arc">
            <a:avLst>
              <a:gd name="adj1" fmla="val 10578517"/>
              <a:gd name="adj2" fmla="val 0"/>
            </a:avLst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2" name="Прямая соединительная линия 141"/>
          <p:cNvCxnSpPr>
            <a:stCxn id="138" idx="1"/>
            <a:endCxn id="138" idx="3"/>
          </p:cNvCxnSpPr>
          <p:nvPr/>
        </p:nvCxnSpPr>
        <p:spPr>
          <a:xfrm rot="10800000" flipH="1">
            <a:off x="4572000" y="4036223"/>
            <a:ext cx="1285884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TextBox 142"/>
          <p:cNvSpPr txBox="1"/>
          <p:nvPr/>
        </p:nvSpPr>
        <p:spPr>
          <a:xfrm>
            <a:off x="3071802" y="5143512"/>
            <a:ext cx="1000132" cy="461665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x=m</a:t>
            </a:r>
            <a:endParaRPr lang="ru-RU" sz="2400" dirty="0" smtClean="0"/>
          </a:p>
        </p:txBody>
      </p:sp>
      <p:sp>
        <p:nvSpPr>
          <p:cNvPr id="144" name="TextBox 143"/>
          <p:cNvSpPr txBox="1"/>
          <p:nvPr/>
        </p:nvSpPr>
        <p:spPr>
          <a:xfrm>
            <a:off x="4429124" y="5143512"/>
            <a:ext cx="1143008" cy="461665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ru-RU" sz="2400" dirty="0"/>
          </a:p>
        </p:txBody>
      </p:sp>
      <p:graphicFrame>
        <p:nvGraphicFramePr>
          <p:cNvPr id="145" name="Объект 144"/>
          <p:cNvGraphicFramePr>
            <a:graphicFrameLocks noChangeAspect="1"/>
          </p:cNvGraphicFramePr>
          <p:nvPr/>
        </p:nvGraphicFramePr>
        <p:xfrm>
          <a:off x="4429124" y="5214950"/>
          <a:ext cx="1113637" cy="387352"/>
        </p:xfrm>
        <a:graphic>
          <a:graphicData uri="http://schemas.openxmlformats.org/presentationml/2006/ole">
            <p:oleObj spid="_x0000_s6149" name="Формула" r:id="rId5" imgW="583920" imgH="203040" progId="Equation.3">
              <p:embed/>
            </p:oleObj>
          </a:graphicData>
        </a:graphic>
      </p:graphicFrame>
      <p:cxnSp>
        <p:nvCxnSpPr>
          <p:cNvPr id="174" name="Соединительная линия уступом 173"/>
          <p:cNvCxnSpPr>
            <a:endCxn id="128" idx="0"/>
          </p:cNvCxnSpPr>
          <p:nvPr/>
        </p:nvCxnSpPr>
        <p:spPr>
          <a:xfrm rot="5400000">
            <a:off x="4214810" y="1357298"/>
            <a:ext cx="428628" cy="1588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hape 182"/>
          <p:cNvCxnSpPr/>
          <p:nvPr/>
        </p:nvCxnSpPr>
        <p:spPr>
          <a:xfrm rot="10800000" flipV="1">
            <a:off x="3428992" y="1928802"/>
            <a:ext cx="285752" cy="571504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hape 184"/>
          <p:cNvCxnSpPr/>
          <p:nvPr/>
        </p:nvCxnSpPr>
        <p:spPr>
          <a:xfrm>
            <a:off x="5143504" y="1928802"/>
            <a:ext cx="285752" cy="571504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Прямая со стрелкой 191"/>
          <p:cNvCxnSpPr/>
          <p:nvPr/>
        </p:nvCxnSpPr>
        <p:spPr>
          <a:xfrm rot="5400000">
            <a:off x="3394067" y="3106735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Прямая со стрелкой 192"/>
          <p:cNvCxnSpPr/>
          <p:nvPr/>
        </p:nvCxnSpPr>
        <p:spPr>
          <a:xfrm rot="5400000">
            <a:off x="5108579" y="3106735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Прямая со стрелкой 195"/>
          <p:cNvCxnSpPr/>
          <p:nvPr/>
        </p:nvCxnSpPr>
        <p:spPr>
          <a:xfrm rot="5400000">
            <a:off x="3465505" y="4964123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Прямая со стрелкой 196"/>
          <p:cNvCxnSpPr/>
          <p:nvPr/>
        </p:nvCxnSpPr>
        <p:spPr>
          <a:xfrm rot="5400000">
            <a:off x="5108579" y="4964123"/>
            <a:ext cx="35719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" name="TextBox 204"/>
          <p:cNvSpPr txBox="1"/>
          <p:nvPr/>
        </p:nvSpPr>
        <p:spPr>
          <a:xfrm>
            <a:off x="3500430" y="3714752"/>
            <a:ext cx="419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206" name="TextBox 205"/>
          <p:cNvSpPr txBox="1"/>
          <p:nvPr/>
        </p:nvSpPr>
        <p:spPr>
          <a:xfrm>
            <a:off x="5000628" y="4000504"/>
            <a:ext cx="419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165</TotalTime>
  <Words>492</Words>
  <Application>Microsoft Office PowerPoint</Application>
  <PresentationFormat>Экран (4:3)</PresentationFormat>
  <Paragraphs>225</Paragraphs>
  <Slides>24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6" baseType="lpstr">
      <vt:lpstr>Тема Office</vt:lpstr>
      <vt:lpstr>Формула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Тренажер</vt:lpstr>
      <vt:lpstr>Слайд 23</vt:lpstr>
      <vt:lpstr>Слайд 24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re</cp:lastModifiedBy>
  <cp:revision>35</cp:revision>
  <dcterms:created xsi:type="dcterms:W3CDTF">2012-12-15T05:32:06Z</dcterms:created>
  <dcterms:modified xsi:type="dcterms:W3CDTF">2013-04-28T09:32:26Z</dcterms:modified>
</cp:coreProperties>
</file>