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mp4" ContentType="video/unknown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50505"/>
    <a:srgbClr val="409A91"/>
    <a:srgbClr val="69B94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532" autoAdjust="0"/>
  </p:normalViewPr>
  <p:slideViewPr>
    <p:cSldViewPr>
      <p:cViewPr>
        <p:scale>
          <a:sx n="80" d="100"/>
          <a:sy n="80" d="100"/>
        </p:scale>
        <p:origin x="-1272" y="-23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198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5" name="Подзаголовок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1" name="Дата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7EAF463A-BC7C-46EE-9F1E-7F377CCA4891}" type="datetimeFigureOut">
              <a:rPr lang="en-US" smtClean="0"/>
              <a:pPr/>
              <a:t>1/21/2013</a:t>
            </a:fld>
            <a:endParaRPr lang="en-US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1/21/2013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1/21/2013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1/21/2013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7EAF463A-BC7C-46EE-9F1E-7F377CCA4891}" type="datetimeFigureOut">
              <a:rPr lang="en-US" smtClean="0"/>
              <a:pPr/>
              <a:t>1/21/2013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1/21/2013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1/21/2013</a:t>
            </a:fld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1/21/2013</a:t>
            </a:fld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7EAF463A-BC7C-46EE-9F1E-7F377CCA4891}" type="datetimeFigureOut">
              <a:rPr lang="en-US" smtClean="0"/>
              <a:pPr/>
              <a:t>1/21/2013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1/21/2013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1/21/2013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Рисунок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1" name="Текст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7" name="Дата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7EAF463A-BC7C-46EE-9F1E-7F377CCA4891}" type="datetimeFigureOut">
              <a:rPr lang="en-US" smtClean="0"/>
              <a:pPr/>
              <a:t>1/21/2013</a:t>
            </a:fld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4.png"/><Relationship Id="rId18" Type="http://schemas.openxmlformats.org/officeDocument/2006/relationships/image" Target="../media/image19.png"/><Relationship Id="rId26" Type="http://schemas.openxmlformats.org/officeDocument/2006/relationships/image" Target="../media/image27.png"/><Relationship Id="rId39" Type="http://schemas.openxmlformats.org/officeDocument/2006/relationships/image" Target="../media/image40.png"/><Relationship Id="rId3" Type="http://schemas.openxmlformats.org/officeDocument/2006/relationships/image" Target="../media/image4.png"/><Relationship Id="rId21" Type="http://schemas.openxmlformats.org/officeDocument/2006/relationships/image" Target="../media/image22.png"/><Relationship Id="rId34" Type="http://schemas.openxmlformats.org/officeDocument/2006/relationships/image" Target="../media/image35.png"/><Relationship Id="rId42" Type="http://schemas.openxmlformats.org/officeDocument/2006/relationships/image" Target="../media/image43.png"/><Relationship Id="rId47" Type="http://schemas.openxmlformats.org/officeDocument/2006/relationships/image" Target="../media/image48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17" Type="http://schemas.openxmlformats.org/officeDocument/2006/relationships/image" Target="../media/image18.png"/><Relationship Id="rId25" Type="http://schemas.openxmlformats.org/officeDocument/2006/relationships/image" Target="../media/image26.png"/><Relationship Id="rId33" Type="http://schemas.openxmlformats.org/officeDocument/2006/relationships/image" Target="../media/image34.png"/><Relationship Id="rId38" Type="http://schemas.openxmlformats.org/officeDocument/2006/relationships/image" Target="../media/image39.png"/><Relationship Id="rId46" Type="http://schemas.openxmlformats.org/officeDocument/2006/relationships/image" Target="../media/image47.png"/><Relationship Id="rId2" Type="http://schemas.openxmlformats.org/officeDocument/2006/relationships/image" Target="../media/image3.png"/><Relationship Id="rId16" Type="http://schemas.openxmlformats.org/officeDocument/2006/relationships/image" Target="../media/image17.png"/><Relationship Id="rId20" Type="http://schemas.openxmlformats.org/officeDocument/2006/relationships/image" Target="../media/image21.png"/><Relationship Id="rId29" Type="http://schemas.openxmlformats.org/officeDocument/2006/relationships/image" Target="../media/image30.png"/><Relationship Id="rId41" Type="http://schemas.openxmlformats.org/officeDocument/2006/relationships/image" Target="../media/image4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24" Type="http://schemas.openxmlformats.org/officeDocument/2006/relationships/image" Target="../media/image25.png"/><Relationship Id="rId32" Type="http://schemas.openxmlformats.org/officeDocument/2006/relationships/image" Target="../media/image33.png"/><Relationship Id="rId37" Type="http://schemas.openxmlformats.org/officeDocument/2006/relationships/image" Target="../media/image38.png"/><Relationship Id="rId40" Type="http://schemas.openxmlformats.org/officeDocument/2006/relationships/image" Target="../media/image41.png"/><Relationship Id="rId45" Type="http://schemas.openxmlformats.org/officeDocument/2006/relationships/image" Target="../media/image46.png"/><Relationship Id="rId5" Type="http://schemas.openxmlformats.org/officeDocument/2006/relationships/image" Target="../media/image6.png"/><Relationship Id="rId15" Type="http://schemas.openxmlformats.org/officeDocument/2006/relationships/image" Target="../media/image16.png"/><Relationship Id="rId23" Type="http://schemas.openxmlformats.org/officeDocument/2006/relationships/image" Target="../media/image24.png"/><Relationship Id="rId28" Type="http://schemas.openxmlformats.org/officeDocument/2006/relationships/image" Target="../media/image29.png"/><Relationship Id="rId36" Type="http://schemas.openxmlformats.org/officeDocument/2006/relationships/image" Target="../media/image37.png"/><Relationship Id="rId49" Type="http://schemas.openxmlformats.org/officeDocument/2006/relationships/image" Target="../media/image50.png"/><Relationship Id="rId10" Type="http://schemas.openxmlformats.org/officeDocument/2006/relationships/image" Target="../media/image11.png"/><Relationship Id="rId19" Type="http://schemas.openxmlformats.org/officeDocument/2006/relationships/image" Target="../media/image20.png"/><Relationship Id="rId31" Type="http://schemas.openxmlformats.org/officeDocument/2006/relationships/image" Target="../media/image32.png"/><Relationship Id="rId44" Type="http://schemas.openxmlformats.org/officeDocument/2006/relationships/image" Target="../media/image45.png"/><Relationship Id="rId4" Type="http://schemas.openxmlformats.org/officeDocument/2006/relationships/image" Target="../media/image5.png"/><Relationship Id="rId9" Type="http://schemas.openxmlformats.org/officeDocument/2006/relationships/image" Target="../media/image10.png"/><Relationship Id="rId14" Type="http://schemas.openxmlformats.org/officeDocument/2006/relationships/image" Target="../media/image15.png"/><Relationship Id="rId22" Type="http://schemas.openxmlformats.org/officeDocument/2006/relationships/image" Target="../media/image23.png"/><Relationship Id="rId27" Type="http://schemas.openxmlformats.org/officeDocument/2006/relationships/image" Target="../media/image28.png"/><Relationship Id="rId30" Type="http://schemas.openxmlformats.org/officeDocument/2006/relationships/image" Target="../media/image31.png"/><Relationship Id="rId35" Type="http://schemas.openxmlformats.org/officeDocument/2006/relationships/image" Target="../media/image36.png"/><Relationship Id="rId43" Type="http://schemas.openxmlformats.org/officeDocument/2006/relationships/image" Target="../media/image44.png"/><Relationship Id="rId48" Type="http://schemas.openxmlformats.org/officeDocument/2006/relationships/image" Target="../media/image49.png"/><Relationship Id="rId8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4.jpeg"/><Relationship Id="rId4" Type="http://schemas.openxmlformats.org/officeDocument/2006/relationships/image" Target="../media/image53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1.png"/><Relationship Id="rId13" Type="http://schemas.openxmlformats.org/officeDocument/2006/relationships/image" Target="../media/image66.png"/><Relationship Id="rId18" Type="http://schemas.openxmlformats.org/officeDocument/2006/relationships/image" Target="../media/image71.png"/><Relationship Id="rId3" Type="http://schemas.openxmlformats.org/officeDocument/2006/relationships/image" Target="../media/image56.png"/><Relationship Id="rId21" Type="http://schemas.openxmlformats.org/officeDocument/2006/relationships/image" Target="../media/image74.png"/><Relationship Id="rId7" Type="http://schemas.openxmlformats.org/officeDocument/2006/relationships/image" Target="../media/image60.png"/><Relationship Id="rId12" Type="http://schemas.openxmlformats.org/officeDocument/2006/relationships/image" Target="../media/image65.png"/><Relationship Id="rId17" Type="http://schemas.openxmlformats.org/officeDocument/2006/relationships/image" Target="../media/image70.png"/><Relationship Id="rId2" Type="http://schemas.openxmlformats.org/officeDocument/2006/relationships/image" Target="../media/image55.png"/><Relationship Id="rId16" Type="http://schemas.openxmlformats.org/officeDocument/2006/relationships/image" Target="../media/image69.png"/><Relationship Id="rId20" Type="http://schemas.openxmlformats.org/officeDocument/2006/relationships/image" Target="../media/image7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9.png"/><Relationship Id="rId11" Type="http://schemas.openxmlformats.org/officeDocument/2006/relationships/image" Target="../media/image64.png"/><Relationship Id="rId5" Type="http://schemas.openxmlformats.org/officeDocument/2006/relationships/image" Target="../media/image58.png"/><Relationship Id="rId15" Type="http://schemas.openxmlformats.org/officeDocument/2006/relationships/image" Target="../media/image68.png"/><Relationship Id="rId23" Type="http://schemas.openxmlformats.org/officeDocument/2006/relationships/image" Target="../media/image76.png"/><Relationship Id="rId10" Type="http://schemas.openxmlformats.org/officeDocument/2006/relationships/image" Target="../media/image63.png"/><Relationship Id="rId19" Type="http://schemas.openxmlformats.org/officeDocument/2006/relationships/image" Target="../media/image72.png"/><Relationship Id="rId4" Type="http://schemas.openxmlformats.org/officeDocument/2006/relationships/image" Target="../media/image57.png"/><Relationship Id="rId9" Type="http://schemas.openxmlformats.org/officeDocument/2006/relationships/image" Target="../media/image62.png"/><Relationship Id="rId14" Type="http://schemas.openxmlformats.org/officeDocument/2006/relationships/image" Target="../media/image67.png"/><Relationship Id="rId22" Type="http://schemas.openxmlformats.org/officeDocument/2006/relationships/image" Target="../media/image7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77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2" Type="http://schemas.openxmlformats.org/officeDocument/2006/relationships/image" Target="../media/image78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2.png"/><Relationship Id="rId5" Type="http://schemas.openxmlformats.org/officeDocument/2006/relationships/image" Target="../media/image81.png"/><Relationship Id="rId4" Type="http://schemas.openxmlformats.org/officeDocument/2006/relationships/image" Target="../media/image8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jpeg"/><Relationship Id="rId2" Type="http://schemas.openxmlformats.org/officeDocument/2006/relationships/image" Target="../media/image83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r>
              <a:rPr lang="ru-RU" cap="none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Интегрированный урок математики и истории </a:t>
            </a:r>
            <a:br>
              <a:rPr lang="ru-RU" cap="none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</a:br>
            <a:r>
              <a:rPr lang="ru-RU" cap="none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5 класс</a:t>
            </a:r>
            <a:endParaRPr lang="ru-RU" cap="none" dirty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4419600"/>
            <a:ext cx="6400800" cy="1752600"/>
          </a:xfrm>
        </p:spPr>
        <p:txBody>
          <a:bodyPr>
            <a:normAutofit/>
          </a:bodyPr>
          <a:lstStyle/>
          <a:p>
            <a:r>
              <a:rPr lang="ru-RU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Преподаватели ГБОУ школы № 341</a:t>
            </a:r>
          </a:p>
          <a:p>
            <a:r>
              <a:rPr lang="ru-RU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Санкт-Петербурга</a:t>
            </a:r>
          </a:p>
          <a:p>
            <a:r>
              <a:rPr lang="ru-RU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Белых И.А.</a:t>
            </a:r>
          </a:p>
          <a:p>
            <a:r>
              <a:rPr lang="ru-RU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Полянская В.В.</a:t>
            </a:r>
            <a:endParaRPr lang="ru-RU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95400" y="152400"/>
            <a:ext cx="8001000" cy="609600"/>
          </a:xfrm>
        </p:spPr>
        <p:txBody>
          <a:bodyPr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r>
              <a:rPr lang="ru-RU" sz="4800" cap="none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«Золотые стихи»</a:t>
            </a:r>
            <a:endParaRPr lang="ru-RU" sz="4800" cap="none" dirty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</p:txBody>
      </p:sp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Горизонтальный свиток 2"/>
          <p:cNvSpPr/>
          <p:nvPr/>
        </p:nvSpPr>
        <p:spPr>
          <a:xfrm>
            <a:off x="152400" y="0"/>
            <a:ext cx="8763000" cy="6858000"/>
          </a:xfrm>
          <a:prstGeom prst="horizontalScroll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600" b="1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Script" pitchFamily="34" charset="0"/>
              </a:rPr>
              <a:t>«Мысль превыше всего между людьми»</a:t>
            </a:r>
          </a:p>
          <a:p>
            <a:endParaRPr lang="ru-RU" sz="1600" b="1" i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Script" pitchFamily="34" charset="0"/>
            </a:endParaRPr>
          </a:p>
          <a:p>
            <a:r>
              <a:rPr lang="ru-RU" sz="1600" b="1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Script" pitchFamily="34" charset="0"/>
              </a:rPr>
              <a:t>«Сыщи себе верного друга, имея его ты можешь обойтись без богов»</a:t>
            </a:r>
          </a:p>
          <a:p>
            <a:endParaRPr lang="ru-RU" sz="1600" b="1" i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Script" pitchFamily="34" charset="0"/>
            </a:endParaRPr>
          </a:p>
          <a:p>
            <a:r>
              <a:rPr lang="ru-RU" sz="1600" b="1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Script" pitchFamily="34" charset="0"/>
              </a:rPr>
              <a:t>«Не гоняйся за счастьем: оно всегда находится в тебе самом»</a:t>
            </a:r>
          </a:p>
          <a:p>
            <a:endParaRPr lang="ru-RU" sz="1600" b="1" i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Script" pitchFamily="34" charset="0"/>
            </a:endParaRPr>
          </a:p>
          <a:p>
            <a:r>
              <a:rPr lang="ru-RU" sz="1600" b="1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Script" pitchFamily="34" charset="0"/>
              </a:rPr>
              <a:t>«Делай лишь то, что впоследствии не омрачит тебя и не заставит раскаиваться»</a:t>
            </a:r>
          </a:p>
          <a:p>
            <a:endParaRPr lang="ru-RU" sz="1600" b="1" i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Script" pitchFamily="34" charset="0"/>
            </a:endParaRPr>
          </a:p>
          <a:p>
            <a:r>
              <a:rPr lang="ru-RU" sz="1600" b="1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Script" pitchFamily="34" charset="0"/>
              </a:rPr>
              <a:t>«Не делай никогда того, чего не знаешь, но научись всему, что нужно знать»</a:t>
            </a:r>
          </a:p>
          <a:p>
            <a:endParaRPr lang="ru-RU" sz="1600" b="1" i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Script" pitchFamily="34" charset="0"/>
            </a:endParaRPr>
          </a:p>
          <a:p>
            <a:r>
              <a:rPr lang="ru-RU" sz="1600" b="1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Script" pitchFamily="34" charset="0"/>
              </a:rPr>
              <a:t>«Научись жить просто и без роскоши»</a:t>
            </a:r>
          </a:p>
          <a:p>
            <a:endParaRPr lang="ru-RU" sz="1600" b="1" i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Script" pitchFamily="34" charset="0"/>
            </a:endParaRPr>
          </a:p>
          <a:p>
            <a:r>
              <a:rPr lang="ru-RU" sz="1600" b="1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Script" pitchFamily="34" charset="0"/>
              </a:rPr>
              <a:t>«Либо молчи, либо говори то, что ценнее молчания»</a:t>
            </a:r>
          </a:p>
          <a:p>
            <a:endParaRPr lang="ru-RU" sz="1600" b="1" i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Script" pitchFamily="34" charset="0"/>
            </a:endParaRPr>
          </a:p>
          <a:p>
            <a:r>
              <a:rPr lang="ru-RU" sz="1600" b="1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Script" pitchFamily="34" charset="0"/>
              </a:rPr>
              <a:t>«Не закрывай глаза, когда хочешь спать, не разобравши всех своих поступков за день»</a:t>
            </a:r>
            <a:endParaRPr lang="ru-RU" sz="1600" b="1" i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Script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Текст 4"/>
          <p:cNvSpPr>
            <a:spLocks noGrp="1"/>
          </p:cNvSpPr>
          <p:nvPr>
            <p:ph type="subTitle" idx="1"/>
          </p:nvPr>
        </p:nvSpPr>
        <p:spPr>
          <a:xfrm>
            <a:off x="-152400" y="1143000"/>
            <a:ext cx="2895600" cy="4114800"/>
          </a:xfrm>
        </p:spPr>
        <p:txBody>
          <a:bodyPr>
            <a:norm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r>
              <a:rPr lang="ru-RU" sz="3600" b="1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Урок математики </a:t>
            </a:r>
          </a:p>
          <a:p>
            <a:pPr algn="ctr"/>
            <a:r>
              <a:rPr lang="ru-RU" sz="3600" b="1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в </a:t>
            </a:r>
            <a:endParaRPr lang="ru-RU" sz="3600" b="1" dirty="0" smtClean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  <a:p>
            <a:pPr algn="ctr"/>
            <a:r>
              <a:rPr lang="ru-RU" sz="3600" b="1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Древней </a:t>
            </a:r>
            <a:r>
              <a:rPr lang="ru-RU" sz="3600" b="1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Греции</a:t>
            </a:r>
            <a:endParaRPr lang="ru-RU" sz="3600" b="1" dirty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</p:txBody>
      </p:sp>
      <p:pic>
        <p:nvPicPr>
          <p:cNvPr id="7" name="Рисунок 6" descr="Урок в школе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677886" y="1066800"/>
            <a:ext cx="6474896" cy="4648200"/>
          </a:xfrm>
          <a:prstGeom prst="rect">
            <a:avLst/>
          </a:prstGeom>
          <a:ln>
            <a:solidFill>
              <a:schemeClr val="accent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08089708"/>
              </p:ext>
            </p:extLst>
          </p:nvPr>
        </p:nvGraphicFramePr>
        <p:xfrm>
          <a:off x="2667000" y="814039"/>
          <a:ext cx="6387792" cy="1516566"/>
        </p:xfrm>
        <a:graphic>
          <a:graphicData uri="http://schemas.openxmlformats.org/drawingml/2006/table">
            <a:tbl>
              <a:tblPr/>
              <a:tblGrid>
                <a:gridCol w="228600"/>
                <a:gridCol w="304800"/>
                <a:gridCol w="242214"/>
                <a:gridCol w="214986"/>
                <a:gridCol w="304800"/>
                <a:gridCol w="228600"/>
                <a:gridCol w="228600"/>
                <a:gridCol w="228600"/>
                <a:gridCol w="228600"/>
                <a:gridCol w="304800"/>
                <a:gridCol w="457200"/>
                <a:gridCol w="304800"/>
                <a:gridCol w="304800"/>
                <a:gridCol w="304800"/>
                <a:gridCol w="304800"/>
                <a:gridCol w="304800"/>
                <a:gridCol w="304800"/>
                <a:gridCol w="304800"/>
                <a:gridCol w="304800"/>
                <a:gridCol w="304800"/>
                <a:gridCol w="304800"/>
                <a:gridCol w="367992"/>
              </a:tblGrid>
              <a:tr h="1516566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4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65802" y="1746002"/>
            <a:ext cx="628651" cy="639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0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94605" y="1747839"/>
            <a:ext cx="542925" cy="639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3883" y="1747838"/>
            <a:ext cx="512762" cy="639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2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4537" y="1749177"/>
            <a:ext cx="511175" cy="639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4" name="Picture 8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1310" y="1746334"/>
            <a:ext cx="542925" cy="6334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5" name="Picture 9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44417" y="1749177"/>
            <a:ext cx="517525" cy="6334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6" name="Picture 10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58690" y="1752352"/>
            <a:ext cx="560387" cy="639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7" name="Picture 11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2073" y="1752352"/>
            <a:ext cx="530225" cy="639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8" name="Picture 1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48476" y="1754189"/>
            <a:ext cx="542925" cy="6334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9" name="Picture 13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2188" y="1743160"/>
            <a:ext cx="560387" cy="639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0" name="Picture 1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7208" y="1763632"/>
            <a:ext cx="542925" cy="6334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" name="Picture 14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0337" y="1749663"/>
            <a:ext cx="523875" cy="639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2" name="Picture 15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7729" y="1747838"/>
            <a:ext cx="560388" cy="639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3" name="Picture 17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15084" y="1749663"/>
            <a:ext cx="558800" cy="6334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4" name="Picture 19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63794" y="1769188"/>
            <a:ext cx="542925" cy="628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5" name="Picture 20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70837" y="1752352"/>
            <a:ext cx="542925" cy="6334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6" name="Picture 28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13762" y="1752117"/>
            <a:ext cx="530225" cy="639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7" name="Picture 2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0554" y="1281723"/>
            <a:ext cx="762000" cy="750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8" name="Picture 252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9714" y="1092458"/>
            <a:ext cx="427037" cy="500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9" name="Picture 252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81487" y="1107557"/>
            <a:ext cx="427038" cy="500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0" name="Picture 259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75718" y="1096783"/>
            <a:ext cx="425451" cy="5730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" name="Picture 259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6645" y="1094698"/>
            <a:ext cx="425450" cy="5730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2" name="Picture 264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6387" y="1140960"/>
            <a:ext cx="427037" cy="573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3" name="Picture 265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5260" y="1102703"/>
            <a:ext cx="427038" cy="573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4" name="Picture 266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68343" y="1055946"/>
            <a:ext cx="427037" cy="573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5" name="Picture 267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8780" y="1038705"/>
            <a:ext cx="427037" cy="5730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6" name="Picture 271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13095" y="1151455"/>
            <a:ext cx="427038" cy="5730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7" name="Picture 277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39606" y="1186123"/>
            <a:ext cx="427037" cy="4206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8" name="Picture 280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3087" y="1075165"/>
            <a:ext cx="427038" cy="676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9" name="Picture 282"/>
          <p:cNvPicPr>
            <a:picLocks noChangeAspect="1" noChangeArrowheads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0037" y="1023622"/>
            <a:ext cx="427037" cy="676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0" name="Picture 285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0792" y="1066801"/>
            <a:ext cx="427037" cy="573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" name="Picture 287"/>
          <p:cNvPicPr>
            <a:picLocks noChangeAspect="1" noChangeArrowheads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15537" y="1126081"/>
            <a:ext cx="427038" cy="500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2" name="Picture 289"/>
          <p:cNvPicPr>
            <a:picLocks noChangeAspect="1" noChangeArrowheads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96881" y="1111729"/>
            <a:ext cx="427037" cy="500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3" name="Прямоугольник 82"/>
          <p:cNvSpPr/>
          <p:nvPr/>
        </p:nvSpPr>
        <p:spPr>
          <a:xfrm rot="16200000">
            <a:off x="3312122" y="1212257"/>
            <a:ext cx="441325" cy="3397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1600" b="1" dirty="0">
                <a:solidFill>
                  <a:prstClr val="black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1,6</a:t>
            </a:r>
            <a:endParaRPr lang="ru-RU" dirty="0"/>
          </a:p>
        </p:txBody>
      </p:sp>
      <p:pic>
        <p:nvPicPr>
          <p:cNvPr id="84" name="Picture 296"/>
          <p:cNvPicPr>
            <a:picLocks noChangeAspect="1" noChangeArrowheads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01537" y="1066801"/>
            <a:ext cx="433388" cy="573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5" name="Picture 297"/>
          <p:cNvPicPr>
            <a:picLocks noChangeAspect="1" noChangeArrowheads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7936" y="1111729"/>
            <a:ext cx="433387" cy="573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6" name="Picture 306"/>
          <p:cNvPicPr>
            <a:picLocks noChangeAspect="1" noChangeArrowheads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8638" y="1761640"/>
            <a:ext cx="554037" cy="639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7" name="Picture 308"/>
          <p:cNvPicPr>
            <a:picLocks noChangeAspect="1" noChangeArrowheads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9634" y="1756865"/>
            <a:ext cx="523875" cy="639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8" name="Picture 311"/>
          <p:cNvPicPr>
            <a:picLocks noChangeAspect="1" noChangeArrowheads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7590693" y="1108686"/>
            <a:ext cx="669925" cy="427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9" name="Picture 312"/>
          <p:cNvPicPr>
            <a:picLocks noChangeAspect="1" noChangeArrowheads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8204483" y="1082141"/>
            <a:ext cx="622300" cy="427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81387" y="1749663"/>
            <a:ext cx="628650" cy="639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1031" name="Прямая соединительная линия 1030"/>
          <p:cNvCxnSpPr/>
          <p:nvPr/>
        </p:nvCxnSpPr>
        <p:spPr>
          <a:xfrm>
            <a:off x="2667000" y="1639889"/>
            <a:ext cx="2514600" cy="743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0" name="Прямая соединительная линия 1039"/>
          <p:cNvCxnSpPr/>
          <p:nvPr/>
        </p:nvCxnSpPr>
        <p:spPr>
          <a:xfrm flipH="1">
            <a:off x="5621030" y="1647321"/>
            <a:ext cx="3428451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049" name="Таблица 104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79529197"/>
              </p:ext>
            </p:extLst>
          </p:nvPr>
        </p:nvGraphicFramePr>
        <p:xfrm>
          <a:off x="-12931" y="5303624"/>
          <a:ext cx="9137172" cy="1478176"/>
        </p:xfrm>
        <a:graphic>
          <a:graphicData uri="http://schemas.openxmlformats.org/drawingml/2006/table">
            <a:tbl>
              <a:tblPr/>
              <a:tblGrid>
                <a:gridCol w="296783"/>
                <a:gridCol w="303576"/>
                <a:gridCol w="379470"/>
                <a:gridCol w="379470"/>
                <a:gridCol w="379470"/>
                <a:gridCol w="303576"/>
                <a:gridCol w="303576"/>
                <a:gridCol w="303576"/>
                <a:gridCol w="303576"/>
                <a:gridCol w="303576"/>
                <a:gridCol w="379470"/>
                <a:gridCol w="303576"/>
                <a:gridCol w="303576"/>
                <a:gridCol w="227683"/>
                <a:gridCol w="303576"/>
                <a:gridCol w="303576"/>
                <a:gridCol w="303576"/>
                <a:gridCol w="379470"/>
                <a:gridCol w="303576"/>
                <a:gridCol w="303576"/>
                <a:gridCol w="303576"/>
                <a:gridCol w="303576"/>
                <a:gridCol w="379470"/>
                <a:gridCol w="303576"/>
                <a:gridCol w="303576"/>
                <a:gridCol w="303576"/>
                <a:gridCol w="303576"/>
                <a:gridCol w="339349"/>
                <a:gridCol w="228593"/>
              </a:tblGrid>
              <a:tr h="1478176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pic>
        <p:nvPicPr>
          <p:cNvPr id="134" name="Picture 20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33439" y="6301004"/>
            <a:ext cx="542925" cy="6334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1063" name="Прямая соединительная линия 1062"/>
          <p:cNvCxnSpPr/>
          <p:nvPr/>
        </p:nvCxnSpPr>
        <p:spPr>
          <a:xfrm>
            <a:off x="-9613" y="6091238"/>
            <a:ext cx="3267868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64" name="Picture 4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3750" y="5518150"/>
            <a:ext cx="427037" cy="573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65" name="Picture 5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228" y="5594350"/>
            <a:ext cx="427037" cy="4206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0" name="Picture 14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123" y="6299707"/>
            <a:ext cx="523875" cy="639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2" name="Picture 10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512" y="6299707"/>
            <a:ext cx="560387" cy="639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67" name="Picture 7"/>
          <p:cNvPicPr>
            <a:picLocks noChangeAspect="1" noChangeArrowheads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9186" y="5564981"/>
            <a:ext cx="427037" cy="5000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4" name="Picture 32"/>
          <p:cNvPicPr>
            <a:picLocks noChangeAspect="1" noChangeArrowheads="1"/>
          </p:cNvPicPr>
          <p:nvPr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5098" y="6302882"/>
            <a:ext cx="581025" cy="639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5" name="Picture 279"/>
          <p:cNvPicPr>
            <a:picLocks noChangeAspect="1" noChangeArrowheads="1"/>
          </p:cNvPicPr>
          <p:nvPr/>
        </p:nvPicPr>
        <p:blipFill>
          <a:blip r:embed="rId3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6192" y="5509079"/>
            <a:ext cx="427038" cy="6334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5787" y="6296529"/>
            <a:ext cx="628650" cy="639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7" name="Picture 259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3230" y="5554663"/>
            <a:ext cx="425450" cy="5730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8" name="Picture 25"/>
          <p:cNvPicPr>
            <a:picLocks noChangeAspect="1" noChangeArrowheads="1"/>
          </p:cNvPicPr>
          <p:nvPr/>
        </p:nvPicPr>
        <p:blipFill>
          <a:blip r:embed="rId3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8055" y="6299707"/>
            <a:ext cx="512763" cy="6334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50" name="Прямоугольник 149"/>
          <p:cNvSpPr/>
          <p:nvPr/>
        </p:nvSpPr>
        <p:spPr>
          <a:xfrm rot="16200000">
            <a:off x="1692980" y="5645150"/>
            <a:ext cx="441325" cy="3397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1600" b="1" dirty="0">
                <a:solidFill>
                  <a:prstClr val="black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1,6</a:t>
            </a:r>
            <a:endParaRPr lang="ru-RU" dirty="0"/>
          </a:p>
        </p:txBody>
      </p:sp>
      <p:pic>
        <p:nvPicPr>
          <p:cNvPr id="151" name="Picture 26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3643" y="6294654"/>
            <a:ext cx="517525" cy="6334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68" name="Picture 8"/>
          <p:cNvPicPr>
            <a:picLocks noChangeAspect="1" noChangeArrowheads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1279" y="5519964"/>
            <a:ext cx="427037" cy="5000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3" name="Picture 281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99868" y="5467133"/>
            <a:ext cx="427037" cy="676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4" name="Picture 27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4604" y="6294654"/>
            <a:ext cx="560388" cy="639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5" name="Picture 28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4615" y="6303097"/>
            <a:ext cx="530225" cy="639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7" name="Picture 1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23647" y="6294654"/>
            <a:ext cx="542925" cy="6334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8" name="Picture 298"/>
          <p:cNvPicPr>
            <a:picLocks noChangeAspect="1" noChangeArrowheads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78634" y="5506978"/>
            <a:ext cx="433388" cy="5730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9" name="Picture 286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3614" y="5509079"/>
            <a:ext cx="427037" cy="5730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0" name="Picture 2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2200" y="5839331"/>
            <a:ext cx="762000" cy="750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2" name="Picture 13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23171" y="6260521"/>
            <a:ext cx="560387" cy="639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3" name="Picture 1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2655" y="6273513"/>
            <a:ext cx="542925" cy="6334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4" name="Picture 14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09794" y="6250995"/>
            <a:ext cx="523875" cy="639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5" name="Picture 27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580" y="6257346"/>
            <a:ext cx="560387" cy="639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6" name="Picture 17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5044" y="6263697"/>
            <a:ext cx="561975" cy="6334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7" name="Picture 19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80247" y="6258934"/>
            <a:ext cx="542925" cy="628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9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58530" y="6258934"/>
            <a:ext cx="542925" cy="639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0" name="Picture 26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68153" y="6259728"/>
            <a:ext cx="517525" cy="6334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1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45968" y="6258934"/>
            <a:ext cx="512762" cy="639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2" name="Picture 39"/>
          <p:cNvPicPr>
            <a:picLocks noChangeAspect="1" noChangeArrowheads="1"/>
          </p:cNvPicPr>
          <p:nvPr/>
        </p:nvPicPr>
        <p:blipFill>
          <a:blip r:embed="rId3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7117" y="6271562"/>
            <a:ext cx="628650" cy="6334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3" name="Picture 1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8667" y="6273513"/>
            <a:ext cx="542925" cy="6334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4" name="Picture 26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6477" y="6273513"/>
            <a:ext cx="517525" cy="6334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5" name="Picture 27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9366" y="6271562"/>
            <a:ext cx="560388" cy="639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6" name="Picture 40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44641" y="6273513"/>
            <a:ext cx="530225" cy="639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7" name="Picture 29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40866" y="6273514"/>
            <a:ext cx="560387" cy="639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05924" y="6262829"/>
            <a:ext cx="628650" cy="639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1087" name="Прямая соединительная линия 1086"/>
          <p:cNvCxnSpPr/>
          <p:nvPr/>
        </p:nvCxnSpPr>
        <p:spPr>
          <a:xfrm>
            <a:off x="3640532" y="6091238"/>
            <a:ext cx="526525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97" name="Picture 254"/>
          <p:cNvPicPr>
            <a:picLocks noChangeAspect="1" noChangeArrowheads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67060" y="5543337"/>
            <a:ext cx="427037" cy="500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8" name="Picture 268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55151" y="5525874"/>
            <a:ext cx="427037" cy="573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9" name="Picture 273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06672" y="5506825"/>
            <a:ext cx="427038" cy="5730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0" name="Picture 276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68610" y="5583025"/>
            <a:ext cx="427037" cy="4206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1" name="Picture 288"/>
          <p:cNvPicPr>
            <a:picLocks noChangeAspect="1" noChangeArrowheads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59010" y="5562387"/>
            <a:ext cx="427037" cy="500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2" name="Picture 290"/>
          <p:cNvPicPr>
            <a:picLocks noChangeAspect="1" noChangeArrowheads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2335" y="5543337"/>
            <a:ext cx="427037" cy="500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3" name="Picture 252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16042" y="5525874"/>
            <a:ext cx="427037" cy="500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4" name="Picture 256"/>
          <p:cNvPicPr>
            <a:picLocks noChangeAspect="1" noChangeArrowheads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57721" y="5537427"/>
            <a:ext cx="427038" cy="5000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" name="Picture 262"/>
          <p:cNvPicPr>
            <a:picLocks noChangeAspect="1" noChangeArrowheads="1"/>
          </p:cNvPicPr>
          <p:nvPr/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78398" y="5510000"/>
            <a:ext cx="427037" cy="573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6" name="Picture 263"/>
          <p:cNvPicPr>
            <a:picLocks noChangeAspect="1" noChangeArrowheads="1"/>
          </p:cNvPicPr>
          <p:nvPr/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57923" y="5489363"/>
            <a:ext cx="427037" cy="5730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7" name="Picture 269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4948" y="5500475"/>
            <a:ext cx="427037" cy="573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8" name="Picture 270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30985" y="5470313"/>
            <a:ext cx="427038" cy="5730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9" name="Picture 281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13398" y="5436975"/>
            <a:ext cx="427037" cy="676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10" name="Picture 283"/>
          <p:cNvPicPr>
            <a:picLocks noChangeAspect="1" noChangeArrowheads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35848" y="5476874"/>
            <a:ext cx="427037" cy="676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11" name="Picture 292"/>
          <p:cNvPicPr>
            <a:picLocks noChangeAspect="1" noChangeArrowheads="1"/>
          </p:cNvPicPr>
          <p:nvPr/>
        </p:nvPicPr>
        <p:blipFill>
          <a:blip r:embed="rId3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94385" y="5511588"/>
            <a:ext cx="433388" cy="5064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12" name="Picture 294"/>
          <p:cNvPicPr>
            <a:picLocks noChangeAspect="1" noChangeArrowheads="1"/>
          </p:cNvPicPr>
          <p:nvPr/>
        </p:nvPicPr>
        <p:blipFill>
          <a:blip r:embed="rId3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0021" y="5510001"/>
            <a:ext cx="427038" cy="5730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13" name="Picture 240"/>
          <p:cNvPicPr>
            <a:picLocks noChangeAspect="1" noChangeArrowheads="1"/>
          </p:cNvPicPr>
          <p:nvPr/>
        </p:nvPicPr>
        <p:blipFill>
          <a:blip r:embed="rId3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8603" y="-105793"/>
            <a:ext cx="2116138" cy="854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14" name="Picture 241"/>
          <p:cNvPicPr>
            <a:picLocks noChangeAspect="1" noChangeArrowheads="1"/>
          </p:cNvPicPr>
          <p:nvPr/>
        </p:nvPicPr>
        <p:blipFill>
          <a:blip r:embed="rId3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9714" y="321245"/>
            <a:ext cx="2273301" cy="7445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15" name="Picture 242"/>
          <p:cNvPicPr>
            <a:picLocks noChangeAspect="1" noChangeArrowheads="1"/>
          </p:cNvPicPr>
          <p:nvPr/>
        </p:nvPicPr>
        <p:blipFill>
          <a:blip r:embed="rId4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5095" y="682395"/>
            <a:ext cx="1774825" cy="744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16" name="Picture 243"/>
          <p:cNvPicPr>
            <a:picLocks noChangeAspect="1" noChangeArrowheads="1"/>
          </p:cNvPicPr>
          <p:nvPr/>
        </p:nvPicPr>
        <p:blipFill>
          <a:blip r:embed="rId4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1152" y="1065023"/>
            <a:ext cx="2371725" cy="744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17" name="Picture 244"/>
          <p:cNvPicPr>
            <a:picLocks noChangeAspect="1" noChangeArrowheads="1"/>
          </p:cNvPicPr>
          <p:nvPr/>
        </p:nvPicPr>
        <p:blipFill>
          <a:blip r:embed="rId4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1152" y="1439521"/>
            <a:ext cx="1871663" cy="7445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18" name="Picture 245"/>
          <p:cNvPicPr>
            <a:picLocks noChangeAspect="1" noChangeArrowheads="1"/>
          </p:cNvPicPr>
          <p:nvPr/>
        </p:nvPicPr>
        <p:blipFill>
          <a:blip r:embed="rId4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9714" y="2633616"/>
            <a:ext cx="2079625" cy="744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19" name="Picture 246"/>
          <p:cNvPicPr>
            <a:picLocks noChangeAspect="1" noChangeArrowheads="1"/>
          </p:cNvPicPr>
          <p:nvPr/>
        </p:nvPicPr>
        <p:blipFill>
          <a:blip r:embed="rId4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4646" y="2195743"/>
            <a:ext cx="2395538" cy="744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21" name="Picture 248"/>
          <p:cNvPicPr>
            <a:picLocks noChangeAspect="1" noChangeArrowheads="1"/>
          </p:cNvPicPr>
          <p:nvPr/>
        </p:nvPicPr>
        <p:blipFill>
          <a:blip r:embed="rId4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1939" y="3797882"/>
            <a:ext cx="2481262" cy="7445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22" name="Picture 249"/>
          <p:cNvPicPr>
            <a:picLocks noChangeAspect="1" noChangeArrowheads="1"/>
          </p:cNvPicPr>
          <p:nvPr/>
        </p:nvPicPr>
        <p:blipFill>
          <a:blip r:embed="rId4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3826" y="3432921"/>
            <a:ext cx="2406650" cy="744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23" name="Picture 304"/>
          <p:cNvPicPr>
            <a:picLocks noChangeAspect="1" noChangeArrowheads="1"/>
          </p:cNvPicPr>
          <p:nvPr/>
        </p:nvPicPr>
        <p:blipFill>
          <a:blip r:embed="rId4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9714" y="3005884"/>
            <a:ext cx="2255837" cy="854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24" name="Picture 307"/>
          <p:cNvPicPr>
            <a:picLocks noChangeAspect="1" noChangeArrowheads="1"/>
          </p:cNvPicPr>
          <p:nvPr/>
        </p:nvPicPr>
        <p:blipFill>
          <a:blip r:embed="rId4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912" y="1823475"/>
            <a:ext cx="2462213" cy="744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26" name="Picture 3"/>
          <p:cNvPicPr>
            <a:picLocks noChangeAspect="1" noChangeArrowheads="1"/>
          </p:cNvPicPr>
          <p:nvPr/>
        </p:nvPicPr>
        <p:blipFill>
          <a:blip r:embed="rId49" cstate="print"/>
          <a:srcRect/>
          <a:stretch>
            <a:fillRect/>
          </a:stretch>
        </p:blipFill>
        <p:spPr bwMode="auto">
          <a:xfrm>
            <a:off x="3023519" y="2528463"/>
            <a:ext cx="2165853" cy="2538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1" name="Прямоугольник 130"/>
          <p:cNvSpPr/>
          <p:nvPr/>
        </p:nvSpPr>
        <p:spPr>
          <a:xfrm>
            <a:off x="5745030" y="2974925"/>
            <a:ext cx="3226243" cy="1569660"/>
          </a:xfrm>
          <a:prstGeom prst="rect">
            <a:avLst/>
          </a:prstGeom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r>
              <a:rPr lang="ru-RU" sz="3200" b="1" dirty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Ребус </a:t>
            </a:r>
            <a:endParaRPr lang="ru-RU" sz="3200" b="1" dirty="0" smtClean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3200" b="1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по </a:t>
            </a:r>
            <a:r>
              <a:rPr lang="ru-RU" sz="3200" b="1" dirty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высказыванию</a:t>
            </a:r>
            <a:endParaRPr lang="ru-RU" sz="3200" b="1" dirty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2" presetClass="entr" presetSubtype="4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700"/>
                            </p:stCondLst>
                            <p:childTnLst>
                              <p:par>
                                <p:cTn id="1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200"/>
                            </p:stCondLst>
                            <p:childTnLst>
                              <p:par>
                                <p:cTn id="20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700"/>
                            </p:stCondLst>
                            <p:childTnLst>
                              <p:par>
                                <p:cTn id="2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200"/>
                            </p:stCondLst>
                            <p:childTnLst>
                              <p:par>
                                <p:cTn id="30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700"/>
                            </p:stCondLst>
                            <p:childTnLst>
                              <p:par>
                                <p:cTn id="3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200"/>
                            </p:stCondLst>
                            <p:childTnLst>
                              <p:par>
                                <p:cTn id="40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700"/>
                            </p:stCondLst>
                            <p:childTnLst>
                              <p:par>
                                <p:cTn id="4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200"/>
                            </p:stCondLst>
                            <p:childTnLst>
                              <p:par>
                                <p:cTn id="50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700"/>
                            </p:stCondLst>
                            <p:childTnLst>
                              <p:par>
                                <p:cTn id="5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6200"/>
                            </p:stCondLst>
                            <p:childTnLst>
                              <p:par>
                                <p:cTn id="60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700"/>
                            </p:stCondLst>
                            <p:childTnLst>
                              <p:par>
                                <p:cTn id="6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8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7200"/>
                            </p:stCondLst>
                            <p:childTnLst>
                              <p:par>
                                <p:cTn id="70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3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700"/>
                            </p:stCondLst>
                            <p:childTnLst>
                              <p:par>
                                <p:cTn id="7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8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8200"/>
                            </p:stCondLst>
                            <p:childTnLst>
                              <p:par>
                                <p:cTn id="80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3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8700"/>
                            </p:stCondLst>
                            <p:childTnLst>
                              <p:par>
                                <p:cTn id="8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8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9200"/>
                            </p:stCondLst>
                            <p:childTnLst>
                              <p:par>
                                <p:cTn id="90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500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93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9700"/>
                            </p:stCondLst>
                            <p:childTnLst>
                              <p:par>
                                <p:cTn id="9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98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10200"/>
                            </p:stCondLst>
                            <p:childTnLst>
                              <p:par>
                                <p:cTn id="100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500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03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" dur="500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09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1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" dur="500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14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16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19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1500"/>
                            </p:stCondLst>
                            <p:childTnLst>
                              <p:par>
                                <p:cTn id="121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500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4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2000"/>
                            </p:stCondLst>
                            <p:childTnLst>
                              <p:par>
                                <p:cTn id="126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8" dur="500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9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2500"/>
                            </p:stCondLst>
                            <p:childTnLst>
                              <p:par>
                                <p:cTn id="131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3" dur="500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4" dur="5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>
                            <p:stCondLst>
                              <p:cond delay="3000"/>
                            </p:stCondLst>
                            <p:childTnLst>
                              <p:par>
                                <p:cTn id="136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8" dur="500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9" dur="5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3500"/>
                            </p:stCondLst>
                            <p:childTnLst>
                              <p:par>
                                <p:cTn id="141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3" dur="500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4" dur="5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>
                            <p:stCondLst>
                              <p:cond delay="4000"/>
                            </p:stCondLst>
                            <p:childTnLst>
                              <p:par>
                                <p:cTn id="146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8" dur="500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9" dur="5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0" fill="hold">
                            <p:stCondLst>
                              <p:cond delay="4500"/>
                            </p:stCondLst>
                            <p:childTnLst>
                              <p:par>
                                <p:cTn id="151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3" dur="500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54" dur="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5" fill="hold">
                            <p:stCondLst>
                              <p:cond delay="5000"/>
                            </p:stCondLst>
                            <p:childTnLst>
                              <p:par>
                                <p:cTn id="156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8" dur="500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59" dur="500"/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0" fill="hold">
                            <p:stCondLst>
                              <p:cond delay="5500"/>
                            </p:stCondLst>
                            <p:childTnLst>
                              <p:par>
                                <p:cTn id="161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3" dur="500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4" dur="500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5" fill="hold">
                            <p:stCondLst>
                              <p:cond delay="6000"/>
                            </p:stCondLst>
                            <p:childTnLst>
                              <p:par>
                                <p:cTn id="166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8" dur="500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9" dur="50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0" fill="hold">
                            <p:stCondLst>
                              <p:cond delay="6500"/>
                            </p:stCondLst>
                            <p:childTnLst>
                              <p:par>
                                <p:cTn id="171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3" dur="500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74" dur="500"/>
                                        <p:tgtEl>
                                          <p:spTgt spid="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5" fill="hold">
                            <p:stCondLst>
                              <p:cond delay="7000"/>
                            </p:stCondLst>
                            <p:childTnLst>
                              <p:par>
                                <p:cTn id="176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8" dur="500"/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79" dur="500"/>
                                        <p:tgtEl>
                                          <p:spTgt spid="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0" fill="hold">
                            <p:stCondLst>
                              <p:cond delay="8000"/>
                            </p:stCondLst>
                            <p:childTnLst>
                              <p:par>
                                <p:cTn id="181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3" dur="500"/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4" dur="500"/>
                                        <p:tgtEl>
                                          <p:spTgt spid="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5" fill="hold">
                            <p:stCondLst>
                              <p:cond delay="8500"/>
                            </p:stCondLst>
                            <p:childTnLst>
                              <p:par>
                                <p:cTn id="186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8" dur="500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9" dur="50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0" fill="hold">
                            <p:stCondLst>
                              <p:cond delay="9000"/>
                            </p:stCondLst>
                            <p:childTnLst>
                              <p:par>
                                <p:cTn id="191" presetID="12" presetClass="entr" presetSubtype="4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3" dur="500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94" dur="50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5" fill="hold">
                            <p:stCondLst>
                              <p:cond delay="9700"/>
                            </p:stCondLst>
                            <p:childTnLst>
                              <p:par>
                                <p:cTn id="196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8" dur="500"/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99" dur="500"/>
                                        <p:tgtEl>
                                          <p:spTgt spid="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0" fill="hold">
                            <p:stCondLst>
                              <p:cond delay="10200"/>
                            </p:stCondLst>
                            <p:childTnLst>
                              <p:par>
                                <p:cTn id="201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3" dur="500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4" dur="500"/>
                                        <p:tgtEl>
                                          <p:spTgt spid="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5" fill="hold">
                            <p:stCondLst>
                              <p:cond delay="10700"/>
                            </p:stCondLst>
                            <p:childTnLst>
                              <p:par>
                                <p:cTn id="206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8" dur="500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9" dur="500"/>
                                        <p:tgtEl>
                                          <p:spTgt spid="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0" fill="hold">
                            <p:stCondLst>
                              <p:cond delay="11200"/>
                            </p:stCondLst>
                            <p:childTnLst>
                              <p:par>
                                <p:cTn id="211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3" dur="500"/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14" dur="500"/>
                                        <p:tgtEl>
                                          <p:spTgt spid="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5" fill="hold">
                            <p:stCondLst>
                              <p:cond delay="11700"/>
                            </p:stCondLst>
                            <p:childTnLst>
                              <p:par>
                                <p:cTn id="216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8" dur="500"/>
                                        <p:tgtEl>
                                          <p:spTgt spid="1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19" dur="500"/>
                                        <p:tgtEl>
                                          <p:spTgt spid="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0" fill="hold">
                            <p:stCondLst>
                              <p:cond delay="12200"/>
                            </p:stCondLst>
                            <p:childTnLst>
                              <p:par>
                                <p:cTn id="221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3" dur="500"/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24" dur="500"/>
                                        <p:tgtEl>
                                          <p:spTgt spid="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5" fill="hold">
                            <p:stCondLst>
                              <p:cond delay="12700"/>
                            </p:stCondLst>
                            <p:childTnLst>
                              <p:par>
                                <p:cTn id="226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8" dur="500"/>
                                        <p:tgtEl>
                                          <p:spTgt spid="1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29" dur="500"/>
                                        <p:tgtEl>
                                          <p:spTgt spid="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0" fill="hold">
                            <p:stCondLst>
                              <p:cond delay="13200"/>
                            </p:stCondLst>
                            <p:childTnLst>
                              <p:par>
                                <p:cTn id="231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3" dur="500"/>
                                        <p:tgtEl>
                                          <p:spTgt spid="1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34" dur="500"/>
                                        <p:tgtEl>
                                          <p:spTgt spid="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1143000"/>
            <a:ext cx="2690012" cy="3352800"/>
          </a:xfrm>
        </p:spPr>
        <p:txBody>
          <a:bodyPr>
            <a:norm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r>
              <a:rPr lang="ru-RU" sz="3400" cap="none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Придумайте задачи </a:t>
            </a:r>
            <a:r>
              <a:rPr lang="ru-RU" sz="3400" cap="none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/>
            </a:r>
            <a:br>
              <a:rPr lang="ru-RU" sz="3400" cap="none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</a:br>
            <a:r>
              <a:rPr lang="ru-RU" sz="3400" cap="none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по </a:t>
            </a:r>
            <a:r>
              <a:rPr lang="ru-RU" sz="3400" cap="none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картинкам</a:t>
            </a:r>
            <a:endParaRPr lang="ru-RU" sz="3400" cap="none" dirty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</p:txBody>
      </p:sp>
      <p:pic>
        <p:nvPicPr>
          <p:cNvPr id="6" name="Рисунок 5" descr="Гончары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772635" y="381000"/>
            <a:ext cx="3177153" cy="3124200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7" name="Рисунок 6" descr="греческий порт.jpg"/>
          <p:cNvPicPr>
            <a:picLocks noChangeAspect="1"/>
          </p:cNvPicPr>
          <p:nvPr/>
        </p:nvPicPr>
        <p:blipFill>
          <a:blip r:embed="rId3" cstate="print"/>
          <a:srcRect l="14000"/>
          <a:stretch>
            <a:fillRect/>
          </a:stretch>
        </p:blipFill>
        <p:spPr>
          <a:xfrm>
            <a:off x="2722913" y="4373501"/>
            <a:ext cx="3276600" cy="2311400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8" name="Рисунок 7" descr="Строительство храма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172200" y="381000"/>
            <a:ext cx="2819400" cy="3108727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10" name="Рисунок 9" descr="Сбор винограда.jpg"/>
          <p:cNvPicPr>
            <a:picLocks noChangeAspect="1"/>
          </p:cNvPicPr>
          <p:nvPr/>
        </p:nvPicPr>
        <p:blipFill>
          <a:blip r:embed="rId5" cstate="print"/>
          <a:srcRect l="37778" b="25203"/>
          <a:stretch>
            <a:fillRect/>
          </a:stretch>
        </p:blipFill>
        <p:spPr>
          <a:xfrm>
            <a:off x="6172200" y="4391726"/>
            <a:ext cx="2819400" cy="2315936"/>
          </a:xfrm>
          <a:prstGeom prst="rect">
            <a:avLst/>
          </a:prstGeom>
          <a:ln>
            <a:solidFill>
              <a:schemeClr val="accent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334121" y="-152400"/>
            <a:ext cx="7634068" cy="1066800"/>
          </a:xfrm>
        </p:spPr>
        <p:txBody>
          <a:bodyPr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r>
              <a:rPr lang="ru-RU" sz="4400" cap="none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Разгадайте кроссворд</a:t>
            </a:r>
            <a:endParaRPr lang="ru-RU" sz="4400" cap="none" dirty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type="subTitle" idx="1"/>
          </p:nvPr>
        </p:nvSpPr>
        <p:spPr>
          <a:xfrm>
            <a:off x="4648200" y="1219200"/>
            <a:ext cx="4495800" cy="4495800"/>
          </a:xfrm>
        </p:spPr>
        <p:txBody>
          <a:bodyPr>
            <a:noAutofit/>
          </a:bodyPr>
          <a:lstStyle/>
          <a:p>
            <a:pPr algn="l"/>
            <a:r>
              <a:rPr lang="ru-RU" sz="16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1.Знаменитая прорицательница в Дельфах, в храме Аполлона, которая предсказала великое будущее мальчику.</a:t>
            </a:r>
          </a:p>
          <a:p>
            <a:pPr algn="l"/>
            <a:r>
              <a:rPr lang="ru-RU" sz="16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2. Город в Финикии, в котором родился будущий мудрец.</a:t>
            </a:r>
          </a:p>
          <a:p>
            <a:pPr algn="l"/>
            <a:r>
              <a:rPr lang="ru-RU" sz="16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3. Правитель Египта, в гостях у которого будущий мудрец провел 22 года.</a:t>
            </a:r>
          </a:p>
          <a:p>
            <a:pPr algn="l"/>
            <a:r>
              <a:rPr lang="ru-RU" sz="16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4. Как называли греки свою страну?</a:t>
            </a:r>
          </a:p>
          <a:p>
            <a:pPr algn="l"/>
            <a:r>
              <a:rPr lang="ru-RU" sz="16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5. Любимый поэт мудреца.</a:t>
            </a:r>
          </a:p>
          <a:p>
            <a:pPr algn="l"/>
            <a:r>
              <a:rPr lang="ru-RU" sz="16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6. Государство в Междуречье, в котором мудрец провел в плену 12 лет.</a:t>
            </a:r>
          </a:p>
          <a:p>
            <a:pPr algn="l"/>
            <a:r>
              <a:rPr lang="ru-RU" sz="16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7. Государство Древнего Востока, с которым начали воевать  греки вскоре после смерти мудреца.</a:t>
            </a:r>
          </a:p>
          <a:p>
            <a:pPr algn="l">
              <a:buNone/>
            </a:pPr>
            <a:endParaRPr lang="ru-RU" sz="1600" b="1" dirty="0" smtClean="0"/>
          </a:p>
          <a:p>
            <a:pPr algn="l"/>
            <a:endParaRPr lang="ru-RU" sz="1600" b="1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65978671"/>
              </p:ext>
            </p:extLst>
          </p:nvPr>
        </p:nvGraphicFramePr>
        <p:xfrm>
          <a:off x="457200" y="1295400"/>
          <a:ext cx="4114801" cy="5166360"/>
        </p:xfrm>
        <a:graphic>
          <a:graphicData uri="http://schemas.openxmlformats.org/drawingml/2006/table">
            <a:tbl>
              <a:tblPr/>
              <a:tblGrid>
                <a:gridCol w="599133"/>
                <a:gridCol w="599133"/>
                <a:gridCol w="599133"/>
                <a:gridCol w="576524"/>
                <a:gridCol w="621743"/>
                <a:gridCol w="644350"/>
                <a:gridCol w="474785"/>
              </a:tblGrid>
              <a:tr h="376205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6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7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8290">
                <a:tc gridSpan="3"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8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gridSpan="2"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8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8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8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8290">
                <a:tc gridSpan="3"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8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100">
                        <a:solidFill>
                          <a:srgbClr val="00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 vMerge="1"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100">
                        <a:solidFill>
                          <a:srgbClr val="00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8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100">
                        <a:solidFill>
                          <a:srgbClr val="00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8290">
                <a:tc gridSpan="3"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8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100">
                        <a:solidFill>
                          <a:srgbClr val="00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8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8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8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8290">
                <a:tc rowSpan="2"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8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100">
                        <a:solidFill>
                          <a:srgbClr val="00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8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8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8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8290">
                <a:tc vMerge="1"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100">
                        <a:solidFill>
                          <a:srgbClr val="00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8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800">
                        <a:solidFill>
                          <a:srgbClr val="00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8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8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8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9721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2800" b="1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2800" b="1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2800" b="1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2800" b="1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2800" b="1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2800" b="1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2800" b="1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6205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8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8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8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8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8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8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8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8290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8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8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8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8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8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8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8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8290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8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8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8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8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8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100">
                        <a:solidFill>
                          <a:srgbClr val="00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8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8290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8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8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8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8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100">
                        <a:solidFill>
                          <a:srgbClr val="00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8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1179">
                <a:tc gridSpan="2"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8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100">
                        <a:solidFill>
                          <a:srgbClr val="00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8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8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3581400" y="5562600"/>
            <a:ext cx="5334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ru-RU" b="1" dirty="0" smtClean="0"/>
              <a:t>Проверочное слово: как звали древнегреческого мудреца, одного из родоначальников математики</a:t>
            </a:r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240" y="4376174"/>
            <a:ext cx="401637" cy="487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240" y="4845250"/>
            <a:ext cx="433387" cy="487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240" y="5279112"/>
            <a:ext cx="401637" cy="487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7845" y="5641489"/>
            <a:ext cx="384175" cy="487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5607" y="3803056"/>
            <a:ext cx="628650" cy="744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0271" y="3803057"/>
            <a:ext cx="628650" cy="744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6" name="Picture 8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4387" y="3824664"/>
            <a:ext cx="669925" cy="744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7" name="Picture 9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4278" y="3803060"/>
            <a:ext cx="603250" cy="744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8" name="Picture 10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30414" y="3852942"/>
            <a:ext cx="585787" cy="744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9" name="Picture 11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6201" y="3803646"/>
            <a:ext cx="596900" cy="744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60" name="Picture 12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8600" y="3803058"/>
            <a:ext cx="622300" cy="744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61" name="Picture 13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5209" y="3336816"/>
            <a:ext cx="377825" cy="487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62" name="Picture 1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6159" y="4377716"/>
            <a:ext cx="396875" cy="487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63" name="Picture 15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2509" y="4815506"/>
            <a:ext cx="390525" cy="487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64" name="Picture 16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3302" y="5274834"/>
            <a:ext cx="401637" cy="487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65" name="Picture 17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5994" y="4377715"/>
            <a:ext cx="384175" cy="487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66" name="Picture 18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5994" y="4792342"/>
            <a:ext cx="396875" cy="487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67" name="Picture 19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5994" y="5243491"/>
            <a:ext cx="384175" cy="487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68" name="Picture 20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9216" y="5613935"/>
            <a:ext cx="390525" cy="487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69" name="Picture 21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8532" y="5965248"/>
            <a:ext cx="401637" cy="487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70" name="Picture 22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12987" y="2514600"/>
            <a:ext cx="377825" cy="487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71" name="Picture 23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3463" y="2945091"/>
            <a:ext cx="396875" cy="487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72" name="Picture 24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4367" y="3336816"/>
            <a:ext cx="396875" cy="487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73" name="Picture 25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7466" y="4377716"/>
            <a:ext cx="396875" cy="487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74" name="Picture 26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6415" y="4845844"/>
            <a:ext cx="384175" cy="487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75" name="Picture 27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0991" y="4390656"/>
            <a:ext cx="390525" cy="487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76" name="Picture 28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84479" y="4787467"/>
            <a:ext cx="427037" cy="487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77" name="Picture 29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7186" y="5256622"/>
            <a:ext cx="384175" cy="487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78" name="Picture 30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2766" y="5613932"/>
            <a:ext cx="396875" cy="487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79" name="Picture 31"/>
          <p:cNvPicPr>
            <a:picLocks noChangeAspect="1" noChangeArrowheads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54529" y="1738338"/>
            <a:ext cx="390525" cy="487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80" name="Picture 32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52876" y="2093041"/>
            <a:ext cx="384175" cy="487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81" name="Picture 33"/>
          <p:cNvPicPr>
            <a:picLocks noChangeAspect="1" noChangeArrowheads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54529" y="2558012"/>
            <a:ext cx="390525" cy="487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83" name="Picture 3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6616" y="2922951"/>
            <a:ext cx="401637" cy="487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84" name="Picture 36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8179" y="3336815"/>
            <a:ext cx="396875" cy="487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85" name="Picture 37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3108" y="4388999"/>
            <a:ext cx="401637" cy="487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86" name="Picture 38"/>
          <p:cNvPicPr>
            <a:picLocks noChangeAspect="1" noChangeArrowheads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7024" y="2945090"/>
            <a:ext cx="401637" cy="487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87" name="Picture 39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7024" y="3365579"/>
            <a:ext cx="384175" cy="487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88" name="Picture 40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60837" y="4353798"/>
            <a:ext cx="377825" cy="487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89" name="Picture 4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7025" y="4815990"/>
            <a:ext cx="401637" cy="487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90" name="Picture 4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3992" y="5154610"/>
            <a:ext cx="384175" cy="487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20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20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000"/>
                            </p:stCondLst>
                            <p:childTnLst>
                              <p:par>
                                <p:cTn id="41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20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20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500"/>
                            </p:stCondLst>
                            <p:childTnLst>
                              <p:par>
                                <p:cTn id="46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20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20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000"/>
                            </p:stCondLst>
                            <p:childTnLst>
                              <p:par>
                                <p:cTn id="51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20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20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00"/>
                            </p:stCondLst>
                            <p:childTnLst>
                              <p:par>
                                <p:cTn id="62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/>
                                        <p:tgtEl>
                                          <p:spTgt spid="20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5" dur="500"/>
                                        <p:tgtEl>
                                          <p:spTgt spid="20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1000"/>
                            </p:stCondLst>
                            <p:childTnLst>
                              <p:par>
                                <p:cTn id="67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/>
                                        <p:tgtEl>
                                          <p:spTgt spid="20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0" dur="500"/>
                                        <p:tgtEl>
                                          <p:spTgt spid="20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1500"/>
                            </p:stCondLst>
                            <p:childTnLst>
                              <p:par>
                                <p:cTn id="72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/>
                                        <p:tgtEl>
                                          <p:spTgt spid="20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5" dur="500"/>
                                        <p:tgtEl>
                                          <p:spTgt spid="20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2000"/>
                            </p:stCondLst>
                            <p:childTnLst>
                              <p:par>
                                <p:cTn id="77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/>
                                        <p:tgtEl>
                                          <p:spTgt spid="20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0" dur="500"/>
                                        <p:tgtEl>
                                          <p:spTgt spid="20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2500"/>
                            </p:stCondLst>
                            <p:childTnLst>
                              <p:par>
                                <p:cTn id="82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/>
                                        <p:tgtEl>
                                          <p:spTgt spid="20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5" dur="500"/>
                                        <p:tgtEl>
                                          <p:spTgt spid="20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/>
                                        <p:tgtEl>
                                          <p:spTgt spid="20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91" dur="500"/>
                                        <p:tgtEl>
                                          <p:spTgt spid="20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500"/>
                            </p:stCondLst>
                            <p:childTnLst>
                              <p:par>
                                <p:cTn id="93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/>
                                        <p:tgtEl>
                                          <p:spTgt spid="20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96" dur="500"/>
                                        <p:tgtEl>
                                          <p:spTgt spid="20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1000"/>
                            </p:stCondLst>
                            <p:childTnLst>
                              <p:par>
                                <p:cTn id="98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" dur="500"/>
                                        <p:tgtEl>
                                          <p:spTgt spid="20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01" dur="500"/>
                                        <p:tgtEl>
                                          <p:spTgt spid="20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1500"/>
                            </p:stCondLst>
                            <p:childTnLst>
                              <p:par>
                                <p:cTn id="103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500"/>
                                        <p:tgtEl>
                                          <p:spTgt spid="20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06" dur="500"/>
                                        <p:tgtEl>
                                          <p:spTgt spid="20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2000"/>
                            </p:stCondLst>
                            <p:childTnLst>
                              <p:par>
                                <p:cTn id="108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0" dur="500"/>
                                        <p:tgtEl>
                                          <p:spTgt spid="20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11" dur="500"/>
                                        <p:tgtEl>
                                          <p:spTgt spid="20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13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/>
                                        <p:tgtEl>
                                          <p:spTgt spid="2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16" dur="500"/>
                                        <p:tgtEl>
                                          <p:spTgt spid="2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500"/>
                                        <p:tgtEl>
                                          <p:spTgt spid="20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2" dur="500"/>
                                        <p:tgtEl>
                                          <p:spTgt spid="2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500"/>
                            </p:stCondLst>
                            <p:childTnLst>
                              <p:par>
                                <p:cTn id="124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6" dur="500"/>
                                        <p:tgtEl>
                                          <p:spTgt spid="2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7" dur="500"/>
                                        <p:tgtEl>
                                          <p:spTgt spid="2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1000"/>
                            </p:stCondLst>
                            <p:childTnLst>
                              <p:par>
                                <p:cTn id="129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1" dur="500"/>
                                        <p:tgtEl>
                                          <p:spTgt spid="2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2" dur="500"/>
                                        <p:tgtEl>
                                          <p:spTgt spid="2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1500"/>
                            </p:stCondLst>
                            <p:childTnLst>
                              <p:par>
                                <p:cTn id="134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6" dur="500"/>
                                        <p:tgtEl>
                                          <p:spTgt spid="20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7" dur="500"/>
                                        <p:tgtEl>
                                          <p:spTgt spid="2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2000"/>
                            </p:stCondLst>
                            <p:childTnLst>
                              <p:par>
                                <p:cTn id="139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1" dur="500"/>
                                        <p:tgtEl>
                                          <p:spTgt spid="20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2" dur="500"/>
                                        <p:tgtEl>
                                          <p:spTgt spid="2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7" dur="500"/>
                                        <p:tgtEl>
                                          <p:spTgt spid="20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8" dur="500"/>
                                        <p:tgtEl>
                                          <p:spTgt spid="20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9" fill="hold">
                            <p:stCondLst>
                              <p:cond delay="500"/>
                            </p:stCondLst>
                            <p:childTnLst>
                              <p:par>
                                <p:cTn id="150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2" dur="500"/>
                                        <p:tgtEl>
                                          <p:spTgt spid="20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53" dur="500"/>
                                        <p:tgtEl>
                                          <p:spTgt spid="20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7" dur="500"/>
                                        <p:tgtEl>
                                          <p:spTgt spid="20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58" dur="500"/>
                                        <p:tgtEl>
                                          <p:spTgt spid="20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9" fill="hold">
                            <p:stCondLst>
                              <p:cond delay="1500"/>
                            </p:stCondLst>
                            <p:childTnLst>
                              <p:par>
                                <p:cTn id="160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2" dur="500"/>
                                        <p:tgtEl>
                                          <p:spTgt spid="20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3" dur="500"/>
                                        <p:tgtEl>
                                          <p:spTgt spid="20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4" fill="hold">
                            <p:stCondLst>
                              <p:cond delay="2000"/>
                            </p:stCondLst>
                            <p:childTnLst>
                              <p:par>
                                <p:cTn id="16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7" dur="500"/>
                                        <p:tgtEl>
                                          <p:spTgt spid="20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8" dur="500"/>
                                        <p:tgtEl>
                                          <p:spTgt spid="20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9" fill="hold">
                            <p:stCondLst>
                              <p:cond delay="2500"/>
                            </p:stCondLst>
                            <p:childTnLst>
                              <p:par>
                                <p:cTn id="170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2" dur="500"/>
                                        <p:tgtEl>
                                          <p:spTgt spid="20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73" dur="500"/>
                                        <p:tgtEl>
                                          <p:spTgt spid="20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4" fill="hold">
                            <p:stCondLst>
                              <p:cond delay="3000"/>
                            </p:stCondLst>
                            <p:childTnLst>
                              <p:par>
                                <p:cTn id="17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7" dur="500"/>
                                        <p:tgtEl>
                                          <p:spTgt spid="20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78" dur="500"/>
                                        <p:tgtEl>
                                          <p:spTgt spid="20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>
                      <p:stCondLst>
                        <p:cond delay="indefinite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3" dur="500"/>
                                        <p:tgtEl>
                                          <p:spTgt spid="20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4" dur="500"/>
                                        <p:tgtEl>
                                          <p:spTgt spid="20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5" fill="hold">
                            <p:stCondLst>
                              <p:cond delay="500"/>
                            </p:stCondLst>
                            <p:childTnLst>
                              <p:par>
                                <p:cTn id="186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8" dur="500"/>
                                        <p:tgtEl>
                                          <p:spTgt spid="20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9" dur="500"/>
                                        <p:tgtEl>
                                          <p:spTgt spid="20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0" fill="hold">
                            <p:stCondLst>
                              <p:cond delay="1000"/>
                            </p:stCondLst>
                            <p:childTnLst>
                              <p:par>
                                <p:cTn id="191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3" dur="500"/>
                                        <p:tgtEl>
                                          <p:spTgt spid="20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94" dur="500"/>
                                        <p:tgtEl>
                                          <p:spTgt spid="20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5" fill="hold">
                            <p:stCondLst>
                              <p:cond delay="1500"/>
                            </p:stCondLst>
                            <p:childTnLst>
                              <p:par>
                                <p:cTn id="196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8" dur="500"/>
                                        <p:tgtEl>
                                          <p:spTgt spid="20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99" dur="500"/>
                                        <p:tgtEl>
                                          <p:spTgt spid="20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0" fill="hold">
                            <p:stCondLst>
                              <p:cond delay="2000"/>
                            </p:stCondLst>
                            <p:childTnLst>
                              <p:par>
                                <p:cTn id="201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3" dur="500"/>
                                        <p:tgtEl>
                                          <p:spTgt spid="20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4" dur="500"/>
                                        <p:tgtEl>
                                          <p:spTgt spid="20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5" fill="hold">
                            <p:stCondLst>
                              <p:cond delay="2500"/>
                            </p:stCondLst>
                            <p:childTnLst>
                              <p:par>
                                <p:cTn id="206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8" dur="500"/>
                                        <p:tgtEl>
                                          <p:spTgt spid="20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9" dur="500"/>
                                        <p:tgtEl>
                                          <p:spTgt spid="20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2209800"/>
            <a:ext cx="2667000" cy="1981195"/>
          </a:xfrm>
        </p:spPr>
        <p:txBody>
          <a:bodyPr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r>
              <a:rPr lang="ru-RU" sz="4000" cap="none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Немного </a:t>
            </a:r>
            <a:br>
              <a:rPr lang="ru-RU" sz="4000" cap="none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</a:br>
            <a:r>
              <a:rPr lang="ru-RU" sz="4000" cap="none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о </a:t>
            </a:r>
            <a:r>
              <a:rPr lang="ru-RU" sz="4000" cap="none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Пифагоре</a:t>
            </a:r>
            <a:endParaRPr lang="ru-RU" sz="4000" cap="none" dirty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4953000" y="4724400"/>
            <a:ext cx="5114778" cy="1101248"/>
          </a:xfrm>
        </p:spPr>
        <p:txBody>
          <a:bodyPr/>
          <a:lstStyle/>
          <a:p>
            <a:endParaRPr lang="ru-RU"/>
          </a:p>
        </p:txBody>
      </p:sp>
      <p:pic>
        <p:nvPicPr>
          <p:cNvPr id="3" name="168  Пифагор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666999" y="685800"/>
            <a:ext cx="6457949" cy="562357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1884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showWhenStopped="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-65314" y="2286000"/>
            <a:ext cx="2732314" cy="2046516"/>
          </a:xfrm>
        </p:spPr>
        <p:txBody>
          <a:bodyPr>
            <a:norm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r>
              <a:rPr lang="ru-RU" cap="none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Тайна </a:t>
            </a:r>
            <a:r>
              <a:rPr lang="ru-RU" sz="3600" cap="none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загадочных </a:t>
            </a:r>
            <a:r>
              <a:rPr lang="ru-RU" cap="none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/>
            </a:r>
            <a:br>
              <a:rPr lang="ru-RU" cap="none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</a:br>
            <a:r>
              <a:rPr lang="ru-RU" cap="none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фигур</a:t>
            </a:r>
            <a:endParaRPr lang="ru-RU" cap="none" dirty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667000" y="1458685"/>
            <a:ext cx="1371600" cy="1371600"/>
          </a:xfrm>
          <a:prstGeom prst="rect">
            <a:avLst/>
          </a:prstGeom>
          <a:noFill/>
          <a:ln w="31750" cmpd="sng">
            <a:solidFill>
              <a:srgbClr val="6600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4038600" y="1458685"/>
            <a:ext cx="1371600" cy="1371600"/>
          </a:xfrm>
          <a:prstGeom prst="rect">
            <a:avLst/>
          </a:prstGeom>
          <a:noFill/>
          <a:ln w="31750" cmpd="sng">
            <a:solidFill>
              <a:srgbClr val="99FF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5410200" y="1458685"/>
            <a:ext cx="1371600" cy="1371600"/>
          </a:xfrm>
          <a:prstGeom prst="rect">
            <a:avLst/>
          </a:prstGeom>
          <a:noFill/>
          <a:ln w="31750" cmpd="sng">
            <a:solidFill>
              <a:srgbClr val="4DDEE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2667000" y="2830285"/>
            <a:ext cx="1371600" cy="1371600"/>
          </a:xfrm>
          <a:prstGeom prst="rect">
            <a:avLst/>
          </a:prstGeom>
          <a:noFill/>
          <a:ln w="31750" cmpd="sng">
            <a:solidFill>
              <a:srgbClr val="CC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4038600" y="2830285"/>
            <a:ext cx="1371600" cy="1371600"/>
          </a:xfrm>
          <a:prstGeom prst="rect">
            <a:avLst/>
          </a:prstGeom>
          <a:noFill/>
          <a:ln w="31750" cmpd="sng">
            <a:solidFill>
              <a:srgbClr val="996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5410200" y="2830285"/>
            <a:ext cx="1371600" cy="1371600"/>
          </a:xfrm>
          <a:prstGeom prst="rect">
            <a:avLst/>
          </a:prstGeom>
          <a:noFill/>
          <a:ln w="31750" cmpd="sng">
            <a:solidFill>
              <a:srgbClr val="6600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2667000" y="4201885"/>
            <a:ext cx="1371600" cy="1371600"/>
          </a:xfrm>
          <a:prstGeom prst="rect">
            <a:avLst/>
          </a:prstGeom>
          <a:noFill/>
          <a:ln w="31750" cmpd="sng">
            <a:solidFill>
              <a:srgbClr val="33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4038600" y="4201885"/>
            <a:ext cx="1371600" cy="1371600"/>
          </a:xfrm>
          <a:prstGeom prst="rect">
            <a:avLst/>
          </a:prstGeom>
          <a:noFill/>
          <a:ln w="31750" cmpd="sng">
            <a:solidFill>
              <a:srgbClr val="6D7A2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5410200" y="4201885"/>
            <a:ext cx="1371600" cy="1371600"/>
          </a:xfrm>
          <a:prstGeom prst="rect">
            <a:avLst/>
          </a:prstGeom>
          <a:noFill/>
          <a:ln w="31750" cmpd="sng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3" name="Прямоугольный треугольник 12"/>
          <p:cNvSpPr/>
          <p:nvPr/>
        </p:nvSpPr>
        <p:spPr>
          <a:xfrm>
            <a:off x="2667000" y="4201885"/>
            <a:ext cx="1371600" cy="1371600"/>
          </a:xfrm>
          <a:prstGeom prst="rtTriangle">
            <a:avLst/>
          </a:prstGeom>
          <a:noFill/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ый треугольник 13"/>
          <p:cNvSpPr/>
          <p:nvPr/>
        </p:nvSpPr>
        <p:spPr>
          <a:xfrm>
            <a:off x="5410200" y="1458685"/>
            <a:ext cx="1371600" cy="1371600"/>
          </a:xfrm>
          <a:prstGeom prst="rtTriangle">
            <a:avLst/>
          </a:prstGeom>
          <a:noFill/>
          <a:ln>
            <a:solidFill>
              <a:srgbClr val="00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ый треугольник 14"/>
          <p:cNvSpPr/>
          <p:nvPr/>
        </p:nvSpPr>
        <p:spPr>
          <a:xfrm rot="16200000">
            <a:off x="5410200" y="4201885"/>
            <a:ext cx="1371600" cy="1371600"/>
          </a:xfrm>
          <a:prstGeom prst="rtTriangle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ый треугольник 15"/>
          <p:cNvSpPr/>
          <p:nvPr/>
        </p:nvSpPr>
        <p:spPr>
          <a:xfrm rot="16200000">
            <a:off x="2667000" y="1458685"/>
            <a:ext cx="1371600" cy="1371600"/>
          </a:xfrm>
          <a:prstGeom prst="rtTriangle">
            <a:avLst/>
          </a:prstGeom>
          <a:noFill/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ый треугольник 16"/>
          <p:cNvSpPr/>
          <p:nvPr/>
        </p:nvSpPr>
        <p:spPr>
          <a:xfrm rot="10800000">
            <a:off x="2667000" y="4201885"/>
            <a:ext cx="1371600" cy="1371600"/>
          </a:xfrm>
          <a:prstGeom prst="rtTriangl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рямоугольный треугольник 17"/>
          <p:cNvSpPr/>
          <p:nvPr/>
        </p:nvSpPr>
        <p:spPr>
          <a:xfrm rot="5400000">
            <a:off x="2667000" y="1458685"/>
            <a:ext cx="1371600" cy="1371600"/>
          </a:xfrm>
          <a:prstGeom prst="rtTriangl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рямоугольный треугольник 18"/>
          <p:cNvSpPr/>
          <p:nvPr/>
        </p:nvSpPr>
        <p:spPr>
          <a:xfrm rot="10800000">
            <a:off x="5410200" y="1458685"/>
            <a:ext cx="1371600" cy="1371600"/>
          </a:xfrm>
          <a:prstGeom prst="rtTriangle">
            <a:avLst/>
          </a:prstGeom>
          <a:noFill/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рямоугольный треугольник 19"/>
          <p:cNvSpPr/>
          <p:nvPr/>
        </p:nvSpPr>
        <p:spPr>
          <a:xfrm rot="5400000">
            <a:off x="5410200" y="4201885"/>
            <a:ext cx="1371600" cy="1371600"/>
          </a:xfrm>
          <a:prstGeom prst="rtTriangle">
            <a:avLst/>
          </a:prstGeom>
          <a:noFill/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0.0162 C 0.00902 -0.00255 0.04149 -0.0213 0.05277 -0.0213 C 0.1243 -0.0213 0.19791 0.27269 0.19791 0.56667 C 0.19791 0.41829 0.23472 0.27269 0.26961 0.27269 C 0.30642 0.27269 0.34114 0.42083 0.34114 0.56667 C 0.34114 0.49352 0.35955 0.41829 0.37795 0.41829 C 0.39635 0.41829 0.41475 0.49144 0.41475 0.56667 C 0.41475 0.52894 0.42396 0.49352 0.43316 0.49352 C 0.44236 0.49352 0.45156 0.53102 0.45156 0.56667 C 0.45156 0.54769 0.45642 0.52894 0.46076 0.52894 C 0.46319 0.52894 0.46996 0.54769 0.46996 0.56667 C 0.46996 0.55718 0.47239 0.54769 0.47482 0.54769 C 0.47482 0.55023 0.47951 0.55718 0.47951 0.56667 C 0.47951 0.56157 0.47951 0.55718 0.48194 0.55718 C 0.48194 0.55972 0.48437 0.56204 0.48437 0.56667 C 0.48437 0.56412 0.48437 0.56157 0.48437 0.55972 C 0.4868 0.55972 0.4868 0.56204 0.4868 0.56458 C 0.48923 0.56458 0.48923 0.56204 0.48923 0.55972 C 0.49166 0.55972 0.49166 0.56204 0.49166 0.56458 " pathEditMode="relative" rAng="0" ptsTypes="fffffffffffffffffff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600" y="2560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5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0.00509 C 0.00955 -0.01319 0.04357 -0.0213 0.05538 -0.0213 C 0.13073 -0.0213 0.20798 0.10602 0.20798 0.23333 C 0.20798 0.16898 0.2467 0.10602 0.28333 0.10602 C 0.32187 0.10602 0.3585 0.17014 0.3585 0.23333 C 0.3585 0.20162 0.37777 0.16898 0.39722 0.16898 C 0.41649 0.16898 0.43593 0.20069 0.43593 0.23333 C 0.43593 0.2169 0.44548 0.20162 0.45521 0.20162 C 0.46493 0.20162 0.47448 0.21782 0.47448 0.23333 C 0.47448 0.225 0.47951 0.2169 0.4842 0.2169 C 0.4868 0.2169 0.49392 0.225 0.49392 0.23333 C 0.49392 0.22917 0.49635 0.225 0.49896 0.225 C 0.49896 0.22616 0.50399 0.22917 0.50399 0.23333 C 0.50399 0.23102 0.50399 0.22917 0.50642 0.22917 C 0.50642 0.23032 0.50902 0.23125 0.50902 0.23333 C 0.50902 0.23218 0.50902 0.23102 0.50902 0.23032 C 0.51146 0.23032 0.51146 0.23125 0.51146 0.23241 C 0.51406 0.23241 0.51406 0.23125 0.51406 0.23032 C 0.51666 0.23032 0.51666 0.23125 0.51666 0.23241 " pathEditMode="relative" rAng="0" ptsTypes="fffffffffffffffffff">
                                      <p:cBhvr>
                                        <p:cTn id="8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800" y="11100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5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2.96296E-6 C -0.00486 0.00463 -0.02136 0.00949 -0.02709 0.00949 C -0.06354 0.00949 -0.10087 -0.06319 -0.10087 -0.13588 C -0.10087 -0.0993 -0.11945 -0.06319 -0.13733 -0.06319 C -0.15591 -0.06319 -0.17361 -0.10023 -0.17361 -0.13588 C -0.17361 -0.11805 -0.18316 -0.0993 -0.19236 -0.0993 C -0.20174 -0.0993 -0.21129 -0.11759 -0.21129 -0.13588 C -0.21129 -0.12708 -0.2158 -0.11805 -0.22049 -0.11805 C -0.22518 -0.11805 -0.22986 -0.12731 -0.22986 -0.13588 C -0.22986 -0.13148 -0.23229 -0.12708 -0.23438 -0.12708 C -0.23577 -0.12708 -0.23907 -0.13148 -0.23907 -0.13588 C -0.23907 -0.13379 -0.24045 -0.13148 -0.24167 -0.13148 C -0.24167 -0.13217 -0.2441 -0.13379 -0.2441 -0.13588 C -0.2441 -0.13472 -0.2441 -0.13379 -0.24532 -0.13379 C -0.24532 -0.13449 -0.24653 -0.13518 -0.24653 -0.13588 C -0.24653 -0.13541 -0.24653 -0.13472 -0.24653 -0.13449 C -0.24775 -0.13449 -0.24775 -0.13518 -0.24775 -0.13565 C -0.24896 -0.13565 -0.24896 -0.13518 -0.24896 -0.13449 C -0.25 -0.13449 -0.25 -0.13518 -0.25 -0.13565 " pathEditMode="relative" rAng="0" ptsTypes="fffffffffffffffffff">
                                      <p:cBhvr>
                                        <p:cTn id="10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00" y="-6300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5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1.85185E-6 C -0.00764 -0.01921 -0.03403 -0.0382 -0.04323 -0.0382 C -0.10139 -0.0382 -0.16129 0.26134 -0.16129 0.56088 C -0.16129 0.40949 -0.19115 0.26134 -0.21945 0.26134 C -0.24948 0.26134 -0.27778 0.41227 -0.27778 0.56088 C -0.27778 0.48634 -0.29289 0.40949 -0.30764 0.40949 C -0.32275 0.40949 -0.33785 0.48403 -0.33785 0.56088 C -0.33785 0.52222 -0.34514 0.48634 -0.35261 0.48634 C -0.36025 0.48634 -0.36771 0.52454 -0.36771 0.56088 C -0.36771 0.54143 -0.37153 0.52222 -0.375 0.52222 C -0.37709 0.52222 -0.38247 0.54143 -0.38247 0.56088 C -0.38247 0.55116 -0.38455 0.54143 -0.38646 0.54143 C -0.38646 0.54398 -0.39045 0.55116 -0.39045 0.56088 C -0.39045 0.55579 -0.39045 0.55116 -0.39236 0.55116 C -0.39236 0.55347 -0.39427 0.55602 -0.39427 0.56088 C -0.39427 0.5581 -0.39427 0.55579 -0.39427 0.55347 C -0.39636 0.55347 -0.39636 0.55602 -0.39636 0.55856 C -0.39827 0.55856 -0.39827 0.55602 -0.39827 0.55347 C -0.4 0.55347 -0.4 0.55602 -0.4 0.55856 " pathEditMode="relative" rAng="0" ptsTypes="fffffffffffffffffff">
                                      <p:cBhvr>
                                        <p:cTn id="1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000" y="26100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5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0.00231 C 0.00416 0.00417 0.01944 0.01088 0.02482 0.01088 C 0.05885 0.01088 0.09375 -0.08912 0.09375 -0.18889 C 0.09375 -0.13889 0.11128 -0.08912 0.12777 -0.08912 C 0.14531 -0.08912 0.1618 -0.13958 0.1618 -0.18889 C 0.1618 -0.16435 0.17031 -0.13889 0.17916 -0.13889 C 0.18784 -0.13889 0.1967 -0.16366 0.1967 -0.18889 C 0.1967 -0.17639 0.20104 -0.16435 0.20538 -0.16435 C 0.20972 -0.16435 0.21406 -0.17708 0.21406 -0.18889 C 0.21406 -0.18264 0.21632 -0.17639 0.21857 -0.17639 C 0.21961 -0.17639 0.22291 -0.18264 0.22291 -0.18889 C 0.22291 -0.18588 0.22396 -0.18264 0.22517 -0.18264 C 0.22517 -0.18356 0.22743 -0.18588 0.22743 -0.18889 C 0.22743 -0.18727 0.22743 -0.18588 0.22847 -0.18588 C 0.22847 -0.18681 0.22968 -0.18773 0.22968 -0.18889 C 0.22968 -0.18819 0.22968 -0.18727 0.22968 -0.18681 C 0.2309 -0.18681 0.2309 -0.18773 0.2309 -0.18843 C 0.23194 -0.18843 0.23194 -0.18773 0.23194 -0.18681 C 0.23333 -0.18681 0.23333 -0.18773 0.23333 -0.18843 " pathEditMode="relative" rAng="0" ptsTypes="fffffffffffffffffff">
                                      <p:cBhvr>
                                        <p:cTn id="1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700" y="-8700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5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3.33333E-6 C -0.01059 -0.01227 -0.04479 -0.02431 -0.05677 -0.02431 C -0.13334 -0.02431 -0.21181 0.17222 -0.21181 0.36875 C -0.21181 0.26944 -0.25122 0.17222 -0.28837 0.17222 C -0.32778 0.17222 -0.36476 0.27037 -0.36476 0.36875 C -0.36476 0.31944 -0.38438 0.26944 -0.40417 0.26944 C -0.42396 0.26944 -0.44341 0.31805 -0.44341 0.36875 C -0.44341 0.34328 -0.45313 0.31944 -0.46302 0.31944 C -0.47292 0.31944 -0.48264 0.34467 -0.48264 0.36875 C -0.48264 0.35555 -0.48802 0.34328 -0.49219 0.34328 C -0.49497 0.34328 -0.50243 0.35555 -0.50243 0.36875 C -0.50243 0.36203 -0.50486 0.35555 -0.50747 0.35555 C -0.50747 0.3574 -0.51268 0.36203 -0.51268 0.36875 C -0.51268 0.36458 -0.51268 0.36203 -0.51511 0.36203 C -0.51511 0.36342 -0.51771 0.36527 -0.51771 0.36875 C -0.51771 0.36666 -0.51771 0.36458 -0.51771 0.36342 C -0.52032 0.36342 -0.52032 0.36527 -0.52032 0.36713 C -0.52292 0.36713 -0.52292 0.36527 -0.52292 0.36342 C -0.525 0.36342 -0.525 0.36527 -0.525 0.36713 " pathEditMode="relative" rAng="0" ptsTypes="fffffffffffffffffff">
                                      <p:cBhvr>
                                        <p:cTn id="1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200" y="17200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5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7.40741E-7 C 0.00607 -0.0081 0.02777 -0.01597 0.03541 -0.01597 C 0.08402 -0.01597 0.13402 0.1132 0.13402 0.24259 C 0.13402 0.17708 0.15902 0.1132 0.18264 0.1132 C 0.20764 0.1132 0.23125 0.17824 0.23125 0.24259 C 0.23125 0.20995 0.24357 0.17708 0.25607 0.17708 C 0.2684 0.17708 0.28107 0.20926 0.28107 0.24259 C 0.28107 0.2257 0.28715 0.20995 0.29357 0.20995 C 0.29965 0.20995 0.3059 0.22662 0.3059 0.24259 C 0.3059 0.23403 0.3092 0.2257 0.31232 0.2257 C 0.31389 0.2257 0.31857 0.23403 0.31857 0.24259 C 0.31857 0.23796 0.31996 0.23403 0.3217 0.23403 C 0.3217 0.23495 0.325 0.23796 0.325 0.24259 C 0.325 0.24028 0.325 0.23796 0.32639 0.23796 C 0.32639 0.23912 0.3283 0.24028 0.3283 0.24259 C 0.3283 0.2412 0.3283 0.24028 0.3283 0.23912 C 0.32968 0.23912 0.32968 0.24028 0.32968 0.24144 C 0.33142 0.24144 0.33142 0.24028 0.33142 0.23912 C 0.33333 0.23912 0.33333 0.24028 0.33333 0.24144 " pathEditMode="relative" rAng="0" ptsTypes="fffffffffffffffffff">
                                      <p:cBhvr>
                                        <p:cTn id="1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700" y="11300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5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4.44444E-6 C 0.00243 0.01226 0.0118 0.0243 0.0151 0.0243 C 0.03576 0.0243 0.05694 -0.16875 0.05694 -0.36181 C 0.05694 -0.26436 0.06736 -0.16875 0.07743 -0.16875 C 0.08802 -0.16875 0.09809 -0.26575 0.09809 -0.36181 C 0.09809 -0.31389 0.10347 -0.26436 0.10868 -0.26436 C 0.11406 -0.26436 0.11944 -0.3125 0.11944 -0.36181 C 0.11944 -0.33704 0.12205 -0.31389 0.12465 -0.31389 C 0.12743 -0.31389 0.13003 -0.3382 0.13003 -0.36181 C 0.13003 -0.34954 0.13125 -0.33704 0.13246 -0.33704 C 0.13333 -0.33704 0.13507 -0.34954 0.13507 -0.36181 C 0.13507 -0.35556 0.13593 -0.34954 0.13663 -0.34954 C 0.13663 -0.3507 0.13802 -0.35556 0.13802 -0.36181 C 0.13802 -0.35834 0.13802 -0.35556 0.13871 -0.35556 C 0.13871 -0.35718 0.13941 -0.35834 0.13941 -0.36181 C 0.13941 -0.35996 0.13941 -0.35834 0.13941 -0.35718 C 0.1401 -0.35718 0.1401 -0.35834 0.1401 -0.36042 C 0.1408 -0.36042 0.1408 -0.35834 0.1408 -0.35718 C 0.14166 -0.35718 0.14166 -0.35834 0.14166 -0.36042 " pathEditMode="relative" rAng="0" ptsTypes="fffffffffffffffffff">
                                      <p:cBhvr>
                                        <p:cTn id="2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100" y="-16900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5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0.00417 C -0.00729 -0.00856 -0.03247 -0.0213 -0.04132 -0.0213 C -0.09705 -0.0213 -0.15452 0.17824 -0.15452 0.37778 C -0.15452 0.27708 -0.18316 0.17824 -0.21025 0.17824 C -0.23907 0.17824 -0.26615 0.2787 -0.26615 0.37778 C -0.26615 0.32801 -0.28056 0.27708 -0.29479 0.27708 C -0.3092 0.27708 -0.32361 0.32662 -0.32361 0.37778 C -0.32361 0.35208 -0.33073 0.32801 -0.33785 0.32801 C -0.34514 0.32801 -0.35226 0.35347 -0.35226 0.37778 C -0.35226 0.36481 -0.35591 0.35208 -0.35938 0.35208 C -0.36129 0.35208 -0.3665 0.36481 -0.3665 0.37778 C -0.3665 0.3713 -0.36841 0.36481 -0.37032 0.36481 C -0.37032 0.36667 -0.37414 0.3713 -0.37414 0.37778 C -0.37414 0.37431 -0.37414 0.3713 -0.37587 0.3713 C -0.37587 0.37292 -0.37778 0.37454 -0.37778 0.37778 C -0.37778 0.37593 -0.37778 0.37431 -0.37778 0.37292 C -0.37969 0.37292 -0.37969 0.37454 -0.37969 0.37639 C -0.3816 0.37639 -0.3816 0.37454 -0.3816 0.37292 C -0.38334 0.37292 -0.38334 0.37454 -0.38334 0.37639 " pathEditMode="relative" rAng="0" ptsTypes="fffffffffffffffffff">
                                      <p:cBhvr>
                                        <p:cTn id="22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200" y="17400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5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0 C -0.00486 0.01111 -0.02136 0.02245 -0.02709 0.02245 C -0.06354 0.02245 -0.10104 -0.15 -0.10104 -0.32222 C -0.10104 -0.23565 -0.11962 -0.15 -0.1375 -0.15 C -0.15608 -0.15 -0.17379 -0.23704 -0.17379 -0.32222 C -0.17379 -0.27986 -0.18316 -0.23565 -0.19254 -0.23565 C -0.20174 -0.23565 -0.21111 -0.27847 -0.21111 -0.32222 C -0.21111 -0.30046 -0.21598 -0.27986 -0.22066 -0.27986 C -0.22535 -0.27986 -0.22986 -0.30185 -0.22986 -0.32222 C -0.22986 -0.31157 -0.23229 -0.30046 -0.23438 -0.30046 C -0.23594 -0.30046 -0.23924 -0.31157 -0.23924 -0.32222 C -0.23924 -0.31713 -0.24045 -0.31157 -0.24184 -0.31157 C -0.24184 -0.31319 -0.2441 -0.31713 -0.2441 -0.32222 C -0.2441 -0.31968 -0.2441 -0.31713 -0.24532 -0.31713 C -0.24532 -0.31875 -0.2467 -0.31991 -0.2467 -0.32222 C -0.2467 -0.3213 -0.2467 -0.31968 -0.2467 -0.31875 C -0.24775 -0.31875 -0.24775 -0.31991 -0.24775 -0.32153 C -0.24896 -0.32153 -0.24896 -0.31991 -0.24896 -0.31875 C -0.25 -0.31875 -0.25 -0.31991 -0.25 -0.32153 " pathEditMode="relative" rAng="0" ptsTypes="fffffffffffffffffff">
                                      <p:cBhvr>
                                        <p:cTn id="24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00" y="-15000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5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0.01088 C 0.00243 -0.0162 0.01111 -0.0213 0.01423 -0.0213 C 0.03368 -0.0213 0.05364 0.06157 0.05364 0.14444 C 0.05364 0.10255 0.06354 0.06157 0.07309 0.06157 C 0.08298 0.06157 0.09253 0.10324 0.09253 0.14444 C 0.09253 0.12361 0.09739 0.10255 0.10243 0.10255 C 0.10746 0.10255 0.1125 0.12315 0.1125 0.14444 C 0.1125 0.1338 0.11493 0.12361 0.11736 0.12361 C 0.11996 0.12361 0.12239 0.13426 0.12239 0.14444 C 0.12239 0.13912 0.12378 0.1338 0.12482 0.1338 C 0.12552 0.1338 0.12743 0.13912 0.12743 0.14444 C 0.12743 0.14167 0.12812 0.13912 0.12864 0.13912 C 0.12864 0.13981 0.13003 0.14167 0.13003 0.14444 C 0.13003 0.14306 0.13003 0.14167 0.13073 0.14167 C 0.13073 0.14236 0.13125 0.14306 0.13125 0.14444 C 0.13125 0.14375 0.13125 0.14306 0.13125 0.14236 C 0.13194 0.14236 0.13194 0.14306 0.13194 0.14375 C 0.13264 0.14375 0.13264 0.14306 0.13264 0.14236 C 0.13333 0.14236 0.13333 0.14306 0.13333 0.14375 " pathEditMode="relative" rAng="0" ptsTypes="fffffffffffffffffff">
                                      <p:cBhvr>
                                        <p:cTn id="26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700" y="7200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5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0.05903 C 0.00225 -0.04028 0.01041 -0.0213 0.01336 -0.0213 C 0.03159 -0.0213 0.05017 -0.3162 0.05017 -0.61111 C 0.05017 -0.4625 0.05955 -0.3162 0.0684 -0.3162 C 0.07777 -0.3162 0.08663 -0.46505 0.08663 -0.61111 C 0.08663 -0.53796 0.09132 -0.4625 0.096 -0.4625 C 0.10069 -0.4625 0.10538 -0.53588 0.10538 -0.61111 C 0.10538 -0.57361 0.10764 -0.53796 0.11007 -0.53796 C 0.11232 -0.53796 0.11475 -0.57569 0.11475 -0.61111 C 0.11475 -0.59236 0.11597 -0.57361 0.11701 -0.57361 C 0.11771 -0.57361 0.11944 -0.59236 0.11944 -0.61111 C 0.11944 -0.60185 0.11996 -0.59236 0.12066 -0.59236 C 0.12066 -0.59491 0.12187 -0.60185 0.12187 -0.61111 C 0.12187 -0.60625 0.12187 -0.60185 0.12239 -0.60185 C 0.12239 -0.60417 0.12309 -0.60671 0.12309 -0.61111 C 0.12309 -0.6088 0.12309 -0.60625 0.12309 -0.60417 C 0.12361 -0.60417 0.12361 -0.60671 0.12361 -0.60926 C 0.1243 -0.60926 0.1243 -0.60671 0.1243 -0.60417 C 0.125 -0.60417 0.125 -0.60671 0.125 -0.60926 " pathEditMode="relative" rAng="0" ptsTypes="fffffffffffffffffff">
                                      <p:cBhvr>
                                        <p:cTn id="28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300" y="-25700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5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5.55112E-17 C -0.00434 -0.01065 -0.0191 -0.0213 -0.02431 -0.0213 C -0.05695 -0.0213 -0.09063 0.14537 -0.09063 0.31204 C -0.09063 0.22801 -0.10764 0.14537 -0.12344 0.14537 C -0.14028 0.14537 -0.15625 0.2294 -0.15625 0.31204 C -0.15625 0.2706 -0.16476 0.22801 -0.17309 0.22801 C -0.1816 0.22801 -0.18993 0.26944 -0.18993 0.31204 C -0.18993 0.29074 -0.1941 0.2706 -0.19844 0.2706 C -0.20261 0.2706 -0.20677 0.2919 -0.20677 0.31204 C -0.20677 0.30139 -0.20903 0.29074 -0.21094 0.29074 C -0.21216 0.29074 -0.21528 0.30139 -0.21528 0.31204 C -0.21528 0.30671 -0.21632 0.30139 -0.21736 0.30139 C -0.21736 0.30278 -0.21962 0.30671 -0.21962 0.31204 C -0.21962 0.30926 -0.21962 0.30671 -0.22066 0.30671 C -0.22066 0.3081 -0.22188 0.30949 -0.22188 0.31204 C -0.22188 0.31065 -0.22188 0.30926 -0.22188 0.3081 C -0.22292 0.3081 -0.22292 0.30949 -0.22292 0.31088 C -0.22396 0.31088 -0.22396 0.30949 -0.22396 0.3081 C -0.225 0.3081 -0.225 0.30949 -0.225 0.31088 " pathEditMode="relative" rAng="0" ptsTypes="fffffffffffffffffff">
                                      <p:cBhvr>
                                        <p:cTn id="30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200" y="14500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5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0.04144 C 0.00208 -0.03148 0.00972 -0.0213 0.0125 -0.0213 C 0.02951 -0.0213 0.04687 -0.17731 0.04687 -0.33333 C 0.04687 -0.25486 0.05555 -0.17731 0.06389 -0.17731 C 0.07257 -0.17731 0.0809 -0.25602 0.0809 -0.33333 C 0.0809 -0.29468 0.08524 -0.25486 0.08958 -0.25486 C 0.09392 -0.25486 0.09843 -0.29352 0.09843 -0.33333 C 0.09843 -0.31343 0.10052 -0.29468 0.10277 -0.29468 C 0.10486 -0.29468 0.10711 -0.31458 0.10711 -0.33333 C 0.10711 -0.32338 0.10816 -0.31343 0.1092 -0.31343 C 0.10989 -0.31343 0.11146 -0.32338 0.11146 -0.33333 C 0.11146 -0.32847 0.11198 -0.32338 0.11267 -0.32338 C 0.11267 -0.32477 0.11371 -0.32847 0.11371 -0.33333 C 0.11371 -0.33079 0.11371 -0.32847 0.11423 -0.32847 C 0.11423 -0.32986 0.11493 -0.33102 0.11493 -0.33333 C 0.11493 -0.33218 0.11493 -0.33079 0.11493 -0.32986 C 0.11545 -0.32986 0.11545 -0.33102 0.11545 -0.33241 C 0.11597 -0.33241 0.11597 -0.33102 0.11597 -0.32986 C 0.11666 -0.32986 0.11666 -0.33102 0.11666 -0.33241 " pathEditMode="relative" rAng="0" ptsTypes="fffffffffffffffffff">
                                      <p:cBhvr>
                                        <p:cTn id="32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800" y="-13600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5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0.05694 C -0.00729 -0.03912 -0.03247 -0.0213 -0.04132 -0.0213 C -0.09705 -0.0213 -0.15452 -0.29954 -0.15452 -0.57778 C -0.15452 -0.4375 -0.18316 -0.29954 -0.21025 -0.29954 C -0.23907 -0.29954 -0.26615 -0.44005 -0.26615 -0.57778 C -0.26615 -0.5088 -0.28056 -0.4375 -0.29479 -0.4375 C -0.3092 -0.4375 -0.32361 -0.50671 -0.32361 -0.57778 C -0.32361 -0.54236 -0.33073 -0.5088 -0.33785 -0.5088 C -0.34514 -0.5088 -0.35226 -0.54421 -0.35226 -0.57778 C -0.35226 -0.56019 -0.35591 -0.54236 -0.35938 -0.54236 C -0.36129 -0.54236 -0.3665 -0.56019 -0.3665 -0.57778 C -0.3665 -0.56898 -0.36841 -0.56019 -0.37032 -0.56019 C -0.37032 -0.5625 -0.37414 -0.56898 -0.37414 -0.57778 C -0.37414 -0.57315 -0.37414 -0.56898 -0.37587 -0.56898 C -0.37587 -0.5713 -0.37778 -0.57361 -0.37778 -0.57778 C -0.37778 -0.57546 -0.37778 -0.57315 -0.37778 -0.5713 C -0.37969 -0.5713 -0.37969 -0.57361 -0.37969 -0.57593 C -0.3816 -0.57593 -0.3816 -0.57361 -0.3816 -0.5713 C -0.38334 -0.5713 -0.38334 -0.57361 -0.38334 -0.57593 " pathEditMode="relative" rAng="0" ptsTypes="fffffffffffffffffff">
                                      <p:cBhvr>
                                        <p:cTn id="34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200" y="-24300"/>
                                    </p:animMotion>
                                  </p:childTnLst>
                                </p:cTn>
                              </p:par>
                              <p:par>
                                <p:cTn id="35" presetID="5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0.04421 C 0.00399 -0.03287 0.01823 -0.0213 0.02326 -0.0213 C 0.05468 -0.0213 0.08715 -0.19954 0.08715 -0.37778 C 0.08715 -0.28796 0.10347 -0.19954 0.11875 -0.19954 C 0.13489 -0.19954 0.15034 -0.28958 0.15034 -0.37778 C 0.15034 -0.33356 0.15833 -0.28796 0.16649 -0.28796 C 0.17465 -0.28796 0.18281 -0.33241 0.18281 -0.37778 C 0.18281 -0.35509 0.1868 -0.33356 0.1908 -0.33356 C 0.19496 -0.33356 0.19896 -0.35625 0.19896 -0.37778 C 0.19896 -0.36644 0.20104 -0.35509 0.20295 -0.35509 C 0.20399 -0.35509 0.20711 -0.36644 0.20711 -0.37778 C 0.20711 -0.37222 0.20816 -0.36644 0.2092 -0.36644 C 0.2092 -0.36806 0.21128 -0.37222 0.21128 -0.37778 C 0.21128 -0.375 0.21128 -0.37222 0.21232 -0.37222 C 0.21232 -0.37361 0.21336 -0.37523 0.21336 -0.37778 C 0.21336 -0.37639 0.21336 -0.375 0.21336 -0.37361 C 0.21441 -0.37361 0.21441 -0.37523 0.21441 -0.37662 C 0.21545 -0.37662 0.21545 -0.37523 0.21545 -0.37361 C 0.21666 -0.37361 0.21666 -0.37523 0.21666 -0.37662 " pathEditMode="relative" rAng="0" ptsTypes="fffffffffffffffffff">
                                      <p:cBhvr>
                                        <p:cTn id="36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800" y="-15500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5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667 -0.09375 C -0.02153 -0.08588 -0.03802 -0.07778 -0.04375 -0.07778 C -0.08004 -0.07778 -0.11754 -0.20046 -0.11754 -0.32222 C -0.11754 -0.26134 -0.13629 -0.20046 -0.154 -0.20046 C -0.17275 -0.20046 -0.19028 -0.26204 -0.19028 -0.32222 C -0.19028 -0.29259 -0.19966 -0.26134 -0.20903 -0.26134 C -0.21841 -0.26134 -0.22778 -0.29144 -0.22778 -0.32222 C -0.22778 -0.30718 -0.23247 -0.29259 -0.23716 -0.29259 C -0.24184 -0.29259 -0.24653 -0.3081 -0.24653 -0.32222 C -0.24653 -0.31481 -0.24896 -0.30718 -0.25104 -0.30718 C -0.25243 -0.30718 -0.25591 -0.31481 -0.25591 -0.32222 C -0.25591 -0.31875 -0.25712 -0.31481 -0.25834 -0.31481 C -0.25834 -0.3162 -0.26077 -0.31875 -0.26077 -0.32222 C -0.26077 -0.3206 -0.26077 -0.31875 -0.26198 -0.31875 C -0.26198 -0.32014 -0.2632 -0.3206 -0.2632 -0.32222 C -0.2632 -0.32199 -0.2632 -0.3206 -0.2632 -0.32014 C -0.26441 -0.32014 -0.26441 -0.3206 -0.26441 -0.32222 C -0.26563 -0.32222 -0.26563 -0.3206 -0.26563 -0.32014 C -0.26667 -0.32014 -0.26667 -0.3206 -0.26667 -0.32222 " pathEditMode="relative" rAng="0" ptsTypes="fffffffffffffffffff">
                                      <p:cBhvr>
                                        <p:cTn id="38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00" y="-106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Анимированная карта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8" descr="http://pochemuha.ru/wp-content/uploads/2011/04/Greko-Persidskie-voiny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401" r="43115"/>
          <a:stretch/>
        </p:blipFill>
        <p:spPr bwMode="auto">
          <a:xfrm>
            <a:off x="2667258" y="685800"/>
            <a:ext cx="6476741" cy="5794865"/>
          </a:xfrm>
          <a:prstGeom prst="rect">
            <a:avLst/>
          </a:prstGeom>
          <a:noFill/>
          <a:ln>
            <a:solidFill>
              <a:schemeClr val="tx2">
                <a:lumMod val="20000"/>
                <a:lumOff val="8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53969" y="4673376"/>
            <a:ext cx="478354" cy="387427"/>
          </a:xfrm>
          <a:prstGeom prst="rect">
            <a:avLst/>
          </a:prstGeom>
          <a:noFill/>
          <a:ln>
            <a:noFill/>
          </a:ln>
          <a:effectLst/>
          <a:extLst/>
        </p:spPr>
      </p:pic>
      <p:pic>
        <p:nvPicPr>
          <p:cNvPr id="6" name="Picture 1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25657" y="4286027"/>
            <a:ext cx="478355" cy="3953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11"/>
          <p:cNvPicPr>
            <a:picLocks noChangeAspect="1" noChangeArrowheads="1"/>
          </p:cNvPicPr>
          <p:nvPr/>
        </p:nvPicPr>
        <p:blipFill>
          <a:blip r:embed="rId5">
            <a:duotone>
              <a:prstClr val="black"/>
              <a:srgbClr val="69B941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18677">
            <a:off x="5118946" y="4710982"/>
            <a:ext cx="606840" cy="4783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12"/>
          <p:cNvPicPr>
            <a:picLocks noChangeAspect="1" noChangeArrowheads="1"/>
          </p:cNvPicPr>
          <p:nvPr/>
        </p:nvPicPr>
        <p:blipFill>
          <a:blip r:embed="rId6">
            <a:duotone>
              <a:prstClr val="black"/>
              <a:srgbClr val="E50505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070982">
            <a:off x="5591068" y="4246528"/>
            <a:ext cx="766949" cy="7056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13"/>
          <p:cNvPicPr>
            <a:picLocks noChangeAspect="1" noChangeArrowheads="1"/>
          </p:cNvPicPr>
          <p:nvPr/>
        </p:nvPicPr>
        <p:blipFill>
          <a:blip r:embed="rId6">
            <a:duotone>
              <a:prstClr val="black"/>
              <a:srgbClr val="E50505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744274">
            <a:off x="6077937" y="3511880"/>
            <a:ext cx="766948" cy="935328"/>
          </a:xfrm>
          <a:prstGeom prst="rect">
            <a:avLst/>
          </a:prstGeom>
          <a:noFill/>
          <a:ln>
            <a:noFill/>
          </a:ln>
          <a:effectLst/>
          <a:extLst/>
        </p:spPr>
      </p:pic>
      <p:pic>
        <p:nvPicPr>
          <p:cNvPr id="10" name="Picture 14"/>
          <p:cNvPicPr>
            <a:picLocks noChangeAspect="1" noChangeArrowheads="1"/>
          </p:cNvPicPr>
          <p:nvPr/>
        </p:nvPicPr>
        <p:blipFill>
          <a:blip r:embed="rId6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0517" y="3423899"/>
            <a:ext cx="766948" cy="7056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15"/>
          <p:cNvPicPr>
            <a:picLocks noChangeAspect="1" noChangeArrowheads="1"/>
          </p:cNvPicPr>
          <p:nvPr/>
        </p:nvPicPr>
        <p:blipFill>
          <a:blip r:embed="rId6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132224">
            <a:off x="7558801" y="3672536"/>
            <a:ext cx="611692" cy="7056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Прямоугольник 11"/>
          <p:cNvSpPr/>
          <p:nvPr/>
        </p:nvSpPr>
        <p:spPr>
          <a:xfrm>
            <a:off x="-61573" y="892665"/>
            <a:ext cx="2707060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i="1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Пифагор, отправляясь из Египта в Вавилон, в начале пути двигался на повозке 27,5 часов со скоростью 12 км/ч, затем он на верблюде пересекал пустыню 40 часов со скоростью 7,8 км/ч, оставшуюся часть пути он проделал пешком со скоростью 5 км/ч, затратив 33,2 часа. Найдите среднюю арифметическую скорость движения Пифагора.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4000"/>
                            </p:stCondLst>
                            <p:childTnLst>
                              <p:par>
                                <p:cTn id="24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-26776" y="0"/>
            <a:ext cx="2693776" cy="1638300"/>
          </a:xfrm>
        </p:spPr>
        <p:txBody>
          <a:bodyPr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r>
              <a:rPr lang="ru-RU" sz="3600" cap="none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Теорема Пифагора</a:t>
            </a:r>
            <a:endParaRPr lang="ru-RU" sz="3600" cap="none" dirty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</p:txBody>
      </p:sp>
      <p:pic>
        <p:nvPicPr>
          <p:cNvPr id="3" name="Рисунок 2" descr="7349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657600" y="3544711"/>
            <a:ext cx="4724400" cy="3237089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4" name="Рисунок 3" descr="Cheliu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657600" y="228600"/>
            <a:ext cx="4724400" cy="3066716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5" name="TextBox 4"/>
          <p:cNvSpPr txBox="1"/>
          <p:nvPr/>
        </p:nvSpPr>
        <p:spPr>
          <a:xfrm>
            <a:off x="0" y="3106341"/>
            <a:ext cx="2667001" cy="184665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85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«Пифагоровы штаны во все стороны равны»</a:t>
            </a:r>
            <a:endParaRPr lang="ru-RU" sz="285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зящная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Изящная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224</TotalTime>
  <Words>316</Words>
  <Application>Microsoft Office PowerPoint</Application>
  <PresentationFormat>Экран (4:3)</PresentationFormat>
  <Paragraphs>51</Paragraphs>
  <Slides>10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Изящная</vt:lpstr>
      <vt:lpstr>Интегрированный урок математики и истории  5 класс</vt:lpstr>
      <vt:lpstr>Презентация PowerPoint</vt:lpstr>
      <vt:lpstr>Презентация PowerPoint</vt:lpstr>
      <vt:lpstr>Придумайте задачи  по картинкам</vt:lpstr>
      <vt:lpstr>Разгадайте кроссворд</vt:lpstr>
      <vt:lpstr>Немного  о Пифагоре</vt:lpstr>
      <vt:lpstr>Тайна загадочных  фигур</vt:lpstr>
      <vt:lpstr>Анимированная карта</vt:lpstr>
      <vt:lpstr>Теорема Пифагора</vt:lpstr>
      <vt:lpstr>«Золотые стихи»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Интегрированный урок математики и истории  5 класс</dc:title>
  <cp:lastModifiedBy>cosch</cp:lastModifiedBy>
  <cp:revision>27</cp:revision>
  <dcterms:modified xsi:type="dcterms:W3CDTF">2013-01-21T12:44:20Z</dcterms:modified>
</cp:coreProperties>
</file>