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7"/>
  </p:notesMasterIdLst>
  <p:sldIdLst>
    <p:sldId id="293" r:id="rId2"/>
    <p:sldId id="256" r:id="rId3"/>
    <p:sldId id="258" r:id="rId4"/>
    <p:sldId id="267" r:id="rId5"/>
    <p:sldId id="294" r:id="rId6"/>
    <p:sldId id="303" r:id="rId7"/>
    <p:sldId id="300" r:id="rId8"/>
    <p:sldId id="301" r:id="rId9"/>
    <p:sldId id="302" r:id="rId10"/>
    <p:sldId id="275" r:id="rId11"/>
    <p:sldId id="296" r:id="rId12"/>
    <p:sldId id="297" r:id="rId13"/>
    <p:sldId id="281" r:id="rId14"/>
    <p:sldId id="295" r:id="rId15"/>
    <p:sldId id="304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FFFF"/>
    <a:srgbClr val="000099"/>
    <a:srgbClr val="0000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14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AB83517-0F51-4413-94EA-18C31665E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8EA822-4DC0-4358-AF78-7FFC8354E5C5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175FED9-E4A1-4A48-B59C-D5472667F5E4}" type="slidenum">
              <a:rPr lang="ru-RU" sz="1200"/>
              <a:pPr algn="r"/>
              <a:t>4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Слайд сопровождается музыкой. Учитель на фоне музыки проводит данный этап урока. Щелчком музыка останавливается и уже без сопровождения учитель работает по слайду над закреплением.</a:t>
            </a:r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828F7C-1663-4836-87D3-038FE8796F6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Слайд сопровождается музыкой. Учитель на фоне музыки проводит данный этап урока. Щелчком музыка останавливается и уже без сопровождения учитель работает по слайду над закреплением.</a:t>
            </a:r>
          </a:p>
          <a:p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B043EA-2528-4B06-921D-953D10A15E45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Слайд сопровождается музыкой. Учитель на фоне музыки проводит данный этап урока. Щелчком музыка останавливается и уже без сопровождения учитель работает по слайду над закреплением.</a:t>
            </a:r>
          </a:p>
          <a:p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7AD297-C1DD-414C-899D-B795C506879C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Если у учителя есть интерактивная доска, он может перейти по ссылке к слайду в программе «</a:t>
            </a:r>
            <a:r>
              <a:rPr lang="en-US" smtClean="0"/>
              <a:t>notebook</a:t>
            </a:r>
            <a:r>
              <a:rPr lang="ru-RU" smtClean="0"/>
              <a:t>», если такой доски нет, то щелчком мыши слайд переключается на аналогичный в данной презентации.</a:t>
            </a:r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07F141-C1BF-4A7B-8DDC-0BFBBFF381DD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844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844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697AF-BBB5-4569-B80F-916E6D413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FF9D5-8D5F-4A04-9465-68D50DCB6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A24F0-3CC3-4385-B0AD-32C9864A5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60E63-E666-47A2-A202-7849255BD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692D22-EA18-42A4-8EF5-D2751B4BC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4D1E7-8A90-44F6-969C-1476AAA801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02E0C-1478-491F-8274-D512E32B4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718C6-0B44-4E36-A42C-8E1B3E0FF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704DA-C890-4D46-AD5D-E2EF37C71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976E1-8E09-4E8D-84A9-AB7F0DD27C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51DA5-644B-478E-9D5A-3D4D2B93D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AA2D7-E273-4FA2-A26C-C00398A2D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417B9-083A-42EA-A836-E4E9C1CDCB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546D2-DAC0-4DDC-8D34-A3290C89AD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BE70F-66B2-4B8C-8ACC-514FA1810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741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41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41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41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41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41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41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741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2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2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38CE2A8-2EE6-44E5-B283-82E080E60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42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2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  <p:sldLayoutId id="2147483663" r:id="rId13"/>
    <p:sldLayoutId id="2147483662" r:id="rId14"/>
    <p:sldLayoutId id="2147483661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hyperlink" Target="file:///H:\&#1092;&#1077;&#1089;&#1090;&#1080;&#1074;&#1072;&#1083;&#1100;%2012-13\&#1103;\&#1055;&#1088;&#1077;&#1079;&#1077;&#1085;&#1090;&#1072;&#1094;&#1080;&#1103;\&#1055;&#1088;&#1080;&#1083;&#1086;&#1078;&#1077;&#1085;&#1080;&#1077;%202.notebook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jpeg"/><Relationship Id="rId18" Type="http://schemas.openxmlformats.org/officeDocument/2006/relationships/image" Target="../media/image12.gif"/><Relationship Id="rId26" Type="http://schemas.openxmlformats.org/officeDocument/2006/relationships/image" Target="../media/image20.png"/><Relationship Id="rId3" Type="http://schemas.openxmlformats.org/officeDocument/2006/relationships/audio" Target="../media/audio3.wav"/><Relationship Id="rId21" Type="http://schemas.openxmlformats.org/officeDocument/2006/relationships/image" Target="../media/image15.gif"/><Relationship Id="rId7" Type="http://schemas.openxmlformats.org/officeDocument/2006/relationships/image" Target="http://www.tns-counter.ru/V13a****yandex_ru/ru/CP1251/tmsec=yandex_images/0" TargetMode="External"/><Relationship Id="rId12" Type="http://schemas.openxmlformats.org/officeDocument/2006/relationships/image" Target="../media/image6.jpeg"/><Relationship Id="rId17" Type="http://schemas.openxmlformats.org/officeDocument/2006/relationships/image" Target="../media/image11.wmf"/><Relationship Id="rId25" Type="http://schemas.openxmlformats.org/officeDocument/2006/relationships/image" Target="../media/image19.gif"/><Relationship Id="rId2" Type="http://schemas.openxmlformats.org/officeDocument/2006/relationships/audio" Target="../media/audio2.wav"/><Relationship Id="rId16" Type="http://schemas.openxmlformats.org/officeDocument/2006/relationships/image" Target="../media/image10.jpeg"/><Relationship Id="rId20" Type="http://schemas.openxmlformats.org/officeDocument/2006/relationships/image" Target="../media/image14.gif"/><Relationship Id="rId29" Type="http://schemas.openxmlformats.org/officeDocument/2006/relationships/image" Target="../media/image23.gif"/><Relationship Id="rId1" Type="http://schemas.openxmlformats.org/officeDocument/2006/relationships/audio" Target="../media/audio1.wav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5.gif"/><Relationship Id="rId24" Type="http://schemas.openxmlformats.org/officeDocument/2006/relationships/image" Target="../media/image18.png"/><Relationship Id="rId5" Type="http://schemas.openxmlformats.org/officeDocument/2006/relationships/audio" Target="../media/audio5.wav"/><Relationship Id="rId15" Type="http://schemas.openxmlformats.org/officeDocument/2006/relationships/image" Target="../media/image9.gif"/><Relationship Id="rId23" Type="http://schemas.openxmlformats.org/officeDocument/2006/relationships/image" Target="../media/image17.jpeg"/><Relationship Id="rId28" Type="http://schemas.openxmlformats.org/officeDocument/2006/relationships/image" Target="../media/image22.gif"/><Relationship Id="rId10" Type="http://schemas.openxmlformats.org/officeDocument/2006/relationships/image" Target="../media/image4.gif"/><Relationship Id="rId19" Type="http://schemas.openxmlformats.org/officeDocument/2006/relationships/image" Target="../media/image13.gif"/><Relationship Id="rId4" Type="http://schemas.openxmlformats.org/officeDocument/2006/relationships/audio" Target="../media/audio4.wav"/><Relationship Id="rId9" Type="http://schemas.openxmlformats.org/officeDocument/2006/relationships/image" Target="../media/image3.jpeg"/><Relationship Id="rId14" Type="http://schemas.openxmlformats.org/officeDocument/2006/relationships/image" Target="../media/image8.jpeg"/><Relationship Id="rId22" Type="http://schemas.openxmlformats.org/officeDocument/2006/relationships/image" Target="../media/image16.jpeg"/><Relationship Id="rId27" Type="http://schemas.openxmlformats.org/officeDocument/2006/relationships/image" Target="../media/image2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5.png"/><Relationship Id="rId2" Type="http://schemas.openxmlformats.org/officeDocument/2006/relationships/audio" Target="file:///H:\&#1092;&#1077;&#1089;&#1090;&#1080;&#1074;&#1072;&#1083;&#1100;%2012-13\&#1103;\&#1055;&#1088;&#1077;&#1079;&#1077;&#1085;&#1090;&#1072;&#1094;&#1080;&#1103;\&#1086;&#1082;&#1090;&#1103;&#1073;&#1088;&#1100;.wma" TargetMode="External"/><Relationship Id="rId1" Type="http://schemas.openxmlformats.org/officeDocument/2006/relationships/audio" Target="file:///C:\users\&#1083;&#1102;&#1076;&#1072;\documents\&#1087;&#1086;&#1088;&#1090;&#1092;&#1086;&#1083;&#1080;&#1086;%20&#1083;&#1102;&#1076;&#1099;\&#1091;&#1095;&#1080;&#1090;&#1077;&#1083;&#1100;%20&#1075;&#1086;&#1076;&#1072;%202009\2&#1090;&#1091;&#1088;\&#1084;&#1086;&#1081;%20&#1091;&#1088;&#1086;&#1082;%202%20&#1090;&#1091;&#1088;\oktyabrj.wav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audio" Target="file:///H:\&#1092;&#1077;&#1089;&#1090;&#1080;&#1074;&#1072;&#1083;&#1100;%2012-13\&#1103;\&#1055;&#1088;&#1077;&#1079;&#1077;&#1085;&#1090;&#1072;&#1094;&#1080;&#1103;\&#1103;&#1085;&#1074;&#1072;&#1088;&#1100;.wma" TargetMode="External"/><Relationship Id="rId7" Type="http://schemas.openxmlformats.org/officeDocument/2006/relationships/image" Target="../media/image36.jpeg"/><Relationship Id="rId2" Type="http://schemas.openxmlformats.org/officeDocument/2006/relationships/audio" Target="NULL" TargetMode="External"/><Relationship Id="rId1" Type="http://schemas.openxmlformats.org/officeDocument/2006/relationships/audio" Target="file:///C:\users\&#1083;&#1102;&#1076;&#1072;\documents\&#1087;&#1086;&#1088;&#1090;&#1092;&#1086;&#1083;&#1080;&#1086;%20&#1083;&#1102;&#1076;&#1099;\&#1091;&#1095;&#1080;&#1090;&#1077;&#1083;&#1100;%20&#1075;&#1086;&#1076;&#1072;%202009\2&#1090;&#1091;&#1088;\&#1084;&#1086;&#1081;%20&#1091;&#1088;&#1086;&#1082;%202%20&#1090;&#1091;&#1088;\yanvarj.wav" TargetMode="Externa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audio" Target="NULL" TargetMode="External"/><Relationship Id="rId7" Type="http://schemas.openxmlformats.org/officeDocument/2006/relationships/image" Target="../media/image2.png"/><Relationship Id="rId2" Type="http://schemas.openxmlformats.org/officeDocument/2006/relationships/audio" Target="file:///C:\users\&#1083;&#1102;&#1076;&#1072;\documents\&#1087;&#1086;&#1088;&#1090;&#1092;&#1086;&#1083;&#1080;&#1086;%20&#1083;&#1102;&#1076;&#1099;\&#1091;&#1095;&#1080;&#1090;&#1077;&#1083;&#1100;%20&#1075;&#1086;&#1076;&#1072;%202009\2&#1090;&#1091;&#1088;\&#1084;&#1086;&#1081;%20&#1091;&#1088;&#1086;&#1082;%202%20&#1090;&#1091;&#1088;\mart.wav" TargetMode="External"/><Relationship Id="rId1" Type="http://schemas.openxmlformats.org/officeDocument/2006/relationships/audio" Target="file:///C:\Users\&#1051;&#1102;&#1076;&#1072;\Documents\&#1055;&#1054;&#1056;&#1058;&#1060;&#1054;&#1051;&#1048;&#1054;%20&#1051;&#1070;&#1044;&#1067;\&#1059;&#1063;&#1048;&#1058;&#1045;&#1051;&#1068;%20&#1043;&#1054;&#1044;&#1040;%202009\2&#1058;&#1059;&#1056;\&#1084;&#1086;&#1081;%20&#1091;&#1088;&#1086;&#1082;%202%20&#1090;&#1091;&#1088;\oktyabrj.wav" TargetMode="Externa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9.png"/><Relationship Id="rId4" Type="http://schemas.openxmlformats.org/officeDocument/2006/relationships/audio" Target="file:///H:\&#1092;&#1077;&#1089;&#1090;&#1080;&#1074;&#1072;&#1083;&#1100;%2012-13\&#1103;\&#1055;&#1088;&#1077;&#1079;&#1077;&#1085;&#1090;&#1072;&#1094;&#1080;&#1103;\&#1084;&#1072;&#1088;&#1090;.wma" TargetMode="External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defRPr/>
            </a:pPr>
            <a:r>
              <a:rPr lang="ru-RU" sz="2800" dirty="0" smtClean="0"/>
              <a:t> </a:t>
            </a:r>
            <a:r>
              <a:rPr lang="ru-RU" sz="2800" b="1" dirty="0" smtClean="0"/>
              <a:t>Это пространство покрытое, растущими и рослыми деревьями.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effectLst/>
              </a:rPr>
              <a:t>		«Толковый словарь» В. Даль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dirty="0" smtClean="0">
              <a:effectLst/>
            </a:endParaRPr>
          </a:p>
          <a:p>
            <a:pPr marL="0" indent="0" eaLnBrk="1" hangingPunct="1">
              <a:lnSpc>
                <a:spcPct val="90000"/>
              </a:lnSpc>
              <a:defRPr/>
            </a:pPr>
            <a:r>
              <a:rPr lang="ru-RU" sz="2800" b="1" dirty="0" smtClean="0"/>
              <a:t> Это природный комплекс древесных, кустарниковых, травянистых и других растений, а также животных и микроорганизмов. 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 smtClean="0">
                <a:effectLst/>
              </a:rPr>
              <a:t>	   «</a:t>
            </a:r>
            <a:r>
              <a:rPr lang="ru-RU" sz="2800" dirty="0" err="1" smtClean="0">
                <a:effectLst/>
              </a:rPr>
              <a:t>Cловарь</a:t>
            </a:r>
            <a:r>
              <a:rPr lang="ru-RU" sz="2800" dirty="0" smtClean="0">
                <a:effectLst/>
              </a:rPr>
              <a:t> по естественным наукам»</a:t>
            </a:r>
            <a:r>
              <a:rPr lang="ru-RU" sz="28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1600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smtClean="0"/>
              <a:t>У  этой птицы очень длинный и липкий язык, которым она обследует стволы деревьев в поисках вредителей. Ее называют «лесным доктором».</a:t>
            </a:r>
          </a:p>
        </p:txBody>
      </p:sp>
      <p:sp>
        <p:nvSpPr>
          <p:cNvPr id="58377" name="Rectangle 9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23850" y="3573463"/>
            <a:ext cx="2663825" cy="8032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а) кукушка</a:t>
            </a:r>
          </a:p>
        </p:txBody>
      </p:sp>
      <p:pic>
        <p:nvPicPr>
          <p:cNvPr id="58376" name="Picture 8" descr="Язык дятла фото 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419475" y="2276475"/>
            <a:ext cx="3960813" cy="2638425"/>
          </a:xfrm>
        </p:spPr>
      </p:pic>
      <p:pic>
        <p:nvPicPr>
          <p:cNvPr id="58380" name="Picture 12" descr="Дятловые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299200" y="4076700"/>
            <a:ext cx="1165225" cy="2019300"/>
          </a:xfrm>
        </p:spPr>
      </p:pic>
      <p:sp>
        <p:nvSpPr>
          <p:cNvPr id="58378" name="Rectangle 10"/>
          <p:cNvSpPr>
            <a:spLocks noRot="1" noChangeArrowheads="1"/>
          </p:cNvSpPr>
          <p:nvPr/>
        </p:nvSpPr>
        <p:spPr bwMode="auto">
          <a:xfrm>
            <a:off x="323850" y="4652963"/>
            <a:ext cx="2592388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б) скворец</a:t>
            </a:r>
          </a:p>
        </p:txBody>
      </p:sp>
      <p:sp>
        <p:nvSpPr>
          <p:cNvPr id="58379" name="Rectangle 11"/>
          <p:cNvSpPr>
            <a:spLocks noRot="1" noChangeArrowheads="1"/>
          </p:cNvSpPr>
          <p:nvPr/>
        </p:nvSpPr>
        <p:spPr bwMode="auto">
          <a:xfrm>
            <a:off x="395288" y="5805488"/>
            <a:ext cx="3927475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в) дятел</a:t>
            </a:r>
          </a:p>
        </p:txBody>
      </p:sp>
      <p:sp>
        <p:nvSpPr>
          <p:cNvPr id="58383" name="Rectangle 15"/>
          <p:cNvSpPr>
            <a:spLocks noRot="1" noChangeArrowheads="1"/>
          </p:cNvSpPr>
          <p:nvPr/>
        </p:nvSpPr>
        <p:spPr bwMode="auto">
          <a:xfrm>
            <a:off x="395288" y="0"/>
            <a:ext cx="83851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Игра</a:t>
            </a:r>
            <a:br>
              <a:rPr lang="ru-RU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</a:br>
            <a:r>
              <a:rPr lang="ru-RU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«Знатоки леса»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5837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7" grpId="0" build="p"/>
      <p:bldP spid="58378" grpId="0"/>
      <p:bldP spid="58379" grpId="0"/>
      <p:bldP spid="583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дерево растет  500-600 лет,  его древесина очень тяжелая и тонет в воде. Иголочки у него мягкие, на зиму оно сбрасывает свою хвою.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2233613" cy="8096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а) сосна</a:t>
            </a:r>
          </a:p>
        </p:txBody>
      </p:sp>
      <p:pic>
        <p:nvPicPr>
          <p:cNvPr id="6" name="Picture 7" descr="Картинка 6 из 49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57813" y="2071688"/>
            <a:ext cx="2954337" cy="3952875"/>
          </a:xfrm>
        </p:spPr>
      </p:pic>
      <p:pic>
        <p:nvPicPr>
          <p:cNvPr id="7" name="Picture 10" descr="Картинка 25 из 49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7215188" y="5357813"/>
            <a:ext cx="1692275" cy="1271587"/>
          </a:xfrm>
        </p:spPr>
      </p:pic>
      <p:sp>
        <p:nvSpPr>
          <p:cNvPr id="8" name="Прямоугольник 7"/>
          <p:cNvSpPr/>
          <p:nvPr/>
        </p:nvSpPr>
        <p:spPr>
          <a:xfrm>
            <a:off x="928688" y="3000375"/>
            <a:ext cx="16827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б) ель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7250" y="4143375"/>
            <a:ext cx="34448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в) лиственница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2400" dirty="0" smtClean="0"/>
              <a:t>Это ягодный кустарник используется в медицине для лечения проблем  со зрением. На руках и языке оставляет темно-красные следы.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738188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а)малина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7250" y="3357563"/>
            <a:ext cx="24431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б)черника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7250" y="4857750"/>
            <a:ext cx="29114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в)земляника</a:t>
            </a:r>
          </a:p>
        </p:txBody>
      </p:sp>
      <p:pic>
        <p:nvPicPr>
          <p:cNvPr id="8" name="Picture 16" descr="Картинка 3 из 76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2357438"/>
            <a:ext cx="3906838" cy="3095625"/>
          </a:xfrm>
        </p:spPr>
      </p:pic>
      <p:pic>
        <p:nvPicPr>
          <p:cNvPr id="9" name="Picture 20" descr="Картинка 31 из 76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8001000" y="2000250"/>
            <a:ext cx="685800" cy="685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44475"/>
            <a:ext cx="9144000" cy="17446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smtClean="0"/>
              <a:t>Одна такая птица за один год уничтожает 1000 грызунов. Ее называют «Ночная охотница».</a:t>
            </a:r>
            <a:r>
              <a:rPr lang="ru-RU" smtClean="0"/>
              <a:t> </a:t>
            </a:r>
          </a:p>
        </p:txBody>
      </p:sp>
      <p:sp>
        <p:nvSpPr>
          <p:cNvPr id="70662" name="Rectangle 6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468313" y="1916113"/>
            <a:ext cx="1944687" cy="7207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а)сова</a:t>
            </a:r>
          </a:p>
        </p:txBody>
      </p:sp>
      <p:pic>
        <p:nvPicPr>
          <p:cNvPr id="10246" name="Picture 6" descr="F:\Мои рисунки\сова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2527300"/>
            <a:ext cx="4560887" cy="3421063"/>
          </a:xfrm>
        </p:spPr>
      </p:pic>
      <p:sp>
        <p:nvSpPr>
          <p:cNvPr id="70663" name="Rectangle 7"/>
          <p:cNvSpPr>
            <a:spLocks noRot="1" noChangeArrowheads="1"/>
          </p:cNvSpPr>
          <p:nvPr/>
        </p:nvSpPr>
        <p:spPr bwMode="auto">
          <a:xfrm>
            <a:off x="395288" y="2852738"/>
            <a:ext cx="24479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б)дятел</a:t>
            </a:r>
          </a:p>
        </p:txBody>
      </p:sp>
      <p:sp>
        <p:nvSpPr>
          <p:cNvPr id="70664" name="Rectangle 8"/>
          <p:cNvSpPr>
            <a:spLocks noRot="1" noChangeArrowheads="1"/>
          </p:cNvSpPr>
          <p:nvPr/>
        </p:nvSpPr>
        <p:spPr bwMode="auto">
          <a:xfrm>
            <a:off x="395288" y="3573463"/>
            <a:ext cx="30956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в)поползень</a:t>
            </a:r>
          </a:p>
        </p:txBody>
      </p:sp>
      <p:sp>
        <p:nvSpPr>
          <p:cNvPr id="34822" name="Управляющая кнопка: далее 6">
            <a:hlinkClick r:id="rId4" action="ppaction://hlinkfile" highlightClick="1"/>
          </p:cNvPr>
          <p:cNvSpPr>
            <a:spLocks noChangeArrowheads="1"/>
          </p:cNvSpPr>
          <p:nvPr/>
        </p:nvSpPr>
        <p:spPr bwMode="auto">
          <a:xfrm>
            <a:off x="7929563" y="6357938"/>
            <a:ext cx="1000125" cy="500062"/>
          </a:xfrm>
          <a:prstGeom prst="actionButtonForwardNex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70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 build="p"/>
      <p:bldP spid="70663" grpId="0"/>
      <p:bldP spid="706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1" name="Picture 1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>
          <a:xfrm>
            <a:off x="7235825" y="3860800"/>
            <a:ext cx="1408113" cy="1658938"/>
          </a:xfrm>
        </p:spPr>
      </p:pic>
      <p:pic>
        <p:nvPicPr>
          <p:cNvPr id="122890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5005388"/>
            <a:ext cx="1727200" cy="1479550"/>
          </a:xfrm>
        </p:spPr>
      </p:pic>
      <p:pic>
        <p:nvPicPr>
          <p:cNvPr id="122892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1187450"/>
            <a:ext cx="1800225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7" name="Rectangle 7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468313" y="0"/>
            <a:ext cx="8385175" cy="6635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chemeClr val="folHlink"/>
                </a:solidFill>
              </a:rPr>
              <a:t>Игра: «Бывалые туристы»</a:t>
            </a:r>
          </a:p>
        </p:txBody>
      </p:sp>
      <p:pic>
        <p:nvPicPr>
          <p:cNvPr id="122888" name="Picture 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395288" y="2789238"/>
            <a:ext cx="1655762" cy="1608137"/>
          </a:xfrm>
        </p:spPr>
      </p:pic>
      <p:pic>
        <p:nvPicPr>
          <p:cNvPr id="36870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/>
          <a:srcRect/>
          <a:stretch>
            <a:fillRect/>
          </a:stretch>
        </p:blipFill>
        <p:spPr>
          <a:xfrm>
            <a:off x="2843213" y="908050"/>
            <a:ext cx="3927475" cy="5616575"/>
          </a:xfrm>
        </p:spPr>
      </p:pic>
      <p:pic>
        <p:nvPicPr>
          <p:cNvPr id="122893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64388" y="1196975"/>
            <a:ext cx="1439862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8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02 0.06035 L 0.30902 0.39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6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89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28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28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89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28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88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28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3" dur="20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89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28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0.29132 -0.3902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66" y="-1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89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Public\Pictures\Sample Pictures\Fore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88913"/>
            <a:ext cx="9144000" cy="30956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800" smtClean="0">
                <a:solidFill>
                  <a:schemeClr val="folHlink"/>
                </a:solidFill>
              </a:rPr>
              <a:t>«Жизнь кажется иною, </a:t>
            </a:r>
            <a:br>
              <a:rPr lang="ru-RU" sz="4800" smtClean="0">
                <a:solidFill>
                  <a:schemeClr val="folHlink"/>
                </a:solidFill>
              </a:rPr>
            </a:br>
            <a:r>
              <a:rPr lang="ru-RU" sz="4800" smtClean="0">
                <a:solidFill>
                  <a:schemeClr val="folHlink"/>
                </a:solidFill>
              </a:rPr>
              <a:t>И сердце не болит,</a:t>
            </a:r>
            <a:br>
              <a:rPr lang="ru-RU" sz="4800" smtClean="0">
                <a:solidFill>
                  <a:schemeClr val="folHlink"/>
                </a:solidFill>
              </a:rPr>
            </a:br>
            <a:r>
              <a:rPr lang="ru-RU" sz="4800" smtClean="0">
                <a:solidFill>
                  <a:schemeClr val="folHlink"/>
                </a:solidFill>
              </a:rPr>
              <a:t>Когда над головою, </a:t>
            </a:r>
            <a:br>
              <a:rPr lang="ru-RU" sz="4800" smtClean="0">
                <a:solidFill>
                  <a:schemeClr val="folHlink"/>
                </a:solidFill>
              </a:rPr>
            </a:br>
            <a:r>
              <a:rPr lang="ru-RU" sz="4800" smtClean="0">
                <a:solidFill>
                  <a:schemeClr val="folHlink"/>
                </a:solidFill>
              </a:rPr>
              <a:t>Как вечность, лес шумит…»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7763" y="3716338"/>
            <a:ext cx="2916237" cy="619125"/>
          </a:xfrm>
        </p:spPr>
        <p:txBody>
          <a:bodyPr/>
          <a:lstStyle/>
          <a:p>
            <a:pPr algn="r" eaLnBrk="1" hangingPunct="1"/>
            <a:r>
              <a:rPr lang="ru-RU" b="1" smtClean="0">
                <a:solidFill>
                  <a:schemeClr val="folHlink"/>
                </a:solidFill>
                <a:effectLst/>
              </a:rPr>
              <a:t>С.Никулин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Public\Pictures\Sample Pictures\Fore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6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88913"/>
            <a:ext cx="9144000" cy="30956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800" smtClean="0">
                <a:solidFill>
                  <a:schemeClr val="folHlink"/>
                </a:solidFill>
              </a:rPr>
              <a:t>«Жизнь кажется иною, </a:t>
            </a:r>
            <a:br>
              <a:rPr lang="ru-RU" sz="4800" smtClean="0">
                <a:solidFill>
                  <a:schemeClr val="folHlink"/>
                </a:solidFill>
              </a:rPr>
            </a:br>
            <a:r>
              <a:rPr lang="ru-RU" sz="4800" smtClean="0">
                <a:solidFill>
                  <a:schemeClr val="folHlink"/>
                </a:solidFill>
              </a:rPr>
              <a:t>И сердце не болит,</a:t>
            </a:r>
            <a:br>
              <a:rPr lang="ru-RU" sz="4800" smtClean="0">
                <a:solidFill>
                  <a:schemeClr val="folHlink"/>
                </a:solidFill>
              </a:rPr>
            </a:br>
            <a:r>
              <a:rPr lang="ru-RU" sz="4800" smtClean="0">
                <a:solidFill>
                  <a:schemeClr val="folHlink"/>
                </a:solidFill>
              </a:rPr>
              <a:t>Когда над головою, </a:t>
            </a:r>
            <a:br>
              <a:rPr lang="ru-RU" sz="4800" smtClean="0">
                <a:solidFill>
                  <a:schemeClr val="folHlink"/>
                </a:solidFill>
              </a:rPr>
            </a:br>
            <a:r>
              <a:rPr lang="ru-RU" sz="4800" smtClean="0">
                <a:solidFill>
                  <a:schemeClr val="folHlink"/>
                </a:solidFill>
              </a:rPr>
              <a:t>Как вечность, лес шумит…»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7763" y="3716338"/>
            <a:ext cx="2916237" cy="619125"/>
          </a:xfrm>
        </p:spPr>
        <p:txBody>
          <a:bodyPr/>
          <a:lstStyle/>
          <a:p>
            <a:pPr algn="r" eaLnBrk="1" hangingPunct="1"/>
            <a:r>
              <a:rPr lang="ru-RU" b="1" smtClean="0">
                <a:solidFill>
                  <a:schemeClr val="folHlink"/>
                </a:solidFill>
                <a:effectLst/>
              </a:rPr>
              <a:t>С.Никулин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7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62" name="дяте235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дятел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635375" y="37893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1" name="фили2351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филин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716463" y="3860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5" name="SN002351.wav">
            <a:hlinkClick r:id="" action="ppaction://media"/>
          </p:cNvPr>
          <p:cNvPicPr>
            <a:picLocks noRot="1" noChangeAspect="1" noChangeArrowheads="1"/>
          </p:cNvPicPr>
          <p:nvPr>
            <a:wavAudioFile r:embed="rId3" name="SN00620A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6732588" y="4149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6" name="SN002352.wav">
            <a:hlinkClick r:id="" action="ppaction://media"/>
          </p:cNvPr>
          <p:cNvPicPr>
            <a:picLocks noRot="1" noChangeAspect="1" noChangeArrowheads="1"/>
          </p:cNvPicPr>
          <p:nvPr>
            <a:wavAudioFile r:embed="rId4" name="SN00560A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6659563" y="4724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4" name="SN002366.wav">
            <a:hlinkClick r:id="" action="ppaction://media"/>
          </p:cNvPr>
          <p:cNvPicPr>
            <a:picLocks noRot="1" noChangeAspect="1" noChangeArrowheads="1"/>
          </p:cNvPicPr>
          <p:nvPr>
            <a:wavAudioFile r:embed="rId5" name="SN00307A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6732588" y="52292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" descr="F:\Лесовички\Лес 3\Лес1.bmp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9"/>
          <a:srcRect/>
          <a:stretch>
            <a:fillRect/>
          </a:stretch>
        </p:blipFill>
        <p:spPr>
          <a:xfrm>
            <a:off x="0" y="0"/>
            <a:ext cx="9144000" cy="7132638"/>
          </a:xfrm>
          <a:noFill/>
        </p:spPr>
      </p:pic>
      <p:pic>
        <p:nvPicPr>
          <p:cNvPr id="21511" name="Picture 7" descr="5c6a3e9252b87c5d7452364550a5fb03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10"/>
          <a:srcRect/>
          <a:stretch>
            <a:fillRect/>
          </a:stretch>
        </p:blipFill>
        <p:spPr>
          <a:xfrm>
            <a:off x="1619250" y="1700213"/>
            <a:ext cx="2857500" cy="1143000"/>
          </a:xfrm>
        </p:spPr>
      </p:pic>
      <p:pic>
        <p:nvPicPr>
          <p:cNvPr id="21515" name="Picture 11" descr="ccea26ff9cdce6e8795798a8eea745fb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11"/>
          <a:srcRect/>
          <a:stretch>
            <a:fillRect/>
          </a:stretch>
        </p:blipFill>
        <p:spPr>
          <a:xfrm>
            <a:off x="5003800" y="404813"/>
            <a:ext cx="657225" cy="428625"/>
          </a:xfrm>
        </p:spPr>
      </p:pic>
      <p:pic>
        <p:nvPicPr>
          <p:cNvPr id="21518" name="Picture 14" descr="ccea26ff9cdce6e8795798a8eea745fb"/>
          <p:cNvPicPr>
            <a:picLocks noGrp="1" noChangeAspect="1" noChangeArrowheads="1" noCrop="1"/>
          </p:cNvPicPr>
          <p:nvPr>
            <p:ph sz="quarter" idx="4"/>
          </p:nvPr>
        </p:nvPicPr>
        <p:blipFill>
          <a:blip r:embed="rId11"/>
          <a:srcRect/>
          <a:stretch>
            <a:fillRect/>
          </a:stretch>
        </p:blipFill>
        <p:spPr>
          <a:xfrm>
            <a:off x="5724525" y="1844675"/>
            <a:ext cx="1017588" cy="663575"/>
          </a:xfrm>
        </p:spPr>
      </p:pic>
      <p:pic>
        <p:nvPicPr>
          <p:cNvPr id="21521" name="Picture 17" descr="ccea26ff9cdce6e8795798a8eea745f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932363" y="1196975"/>
            <a:ext cx="1152525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2" name="Picture 18" descr="ccea26ff9cdce6e8795798a8eea745fb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08625" y="765175"/>
            <a:ext cx="1008063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Picture 20" descr="гриб6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5300663"/>
            <a:ext cx="7366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5" name="Picture 21" descr="гриб4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9325" y="6308725"/>
            <a:ext cx="5746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6" name="Picture 22" descr="гриб4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1013" y="6424613"/>
            <a:ext cx="3603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9" name="Picture 25" descr="j0365153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5448300"/>
            <a:ext cx="16192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3" name="Picture 19" descr="гриб10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5013325"/>
            <a:ext cx="577850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0" name="Picture 26" descr="an00610_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57188" y="571500"/>
            <a:ext cx="784225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1" name="Picture 27" descr="j0356648"/>
          <p:cNvPicPr>
            <a:picLocks noChangeAspect="1" noChangeArrowheads="1" noCrop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372225" y="0"/>
            <a:ext cx="89535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2" name="Picture 28" descr="j0236315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8496300" y="1412875"/>
            <a:ext cx="6477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3" name="Picture 29" descr="AG00181_"/>
          <p:cNvPicPr>
            <a:picLocks noChangeAspect="1" noChangeArrowheads="1" noCrop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508625" y="6021388"/>
            <a:ext cx="140335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5" name="Picture 31" descr="j0283578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 rot="5400000">
            <a:off x="4760913" y="3744913"/>
            <a:ext cx="7207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6" name="Picture 32" descr="Увеличить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619250" y="5445125"/>
            <a:ext cx="1217613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8" name="Picture 24" descr="ёжик4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18399">
            <a:off x="2627313" y="5481638"/>
            <a:ext cx="1655762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4" name="Picture 30" descr="MCj04339100000[1]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619250" y="5300663"/>
            <a:ext cx="611188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7" name="Picture 33" descr="j0236412"/>
          <p:cNvPicPr>
            <a:picLocks noChangeAspect="1" noChangeArrowheads="1" noCrop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50825" y="3357563"/>
            <a:ext cx="10001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43" name="Picture 39" descr="MCj04339110000[1]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8604250" y="6092825"/>
            <a:ext cx="3603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59" name="Picture 55" descr="j0430003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6772275" y="1916113"/>
            <a:ext cx="2371725" cy="373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8" name="Picture 64" descr="j0288860"/>
          <p:cNvPicPr>
            <a:picLocks noChangeAspect="1" noChangeArrowheads="1" noCrop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6732588" y="5781675"/>
            <a:ext cx="12858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69" name="Picture 65" descr="j0236359"/>
          <p:cNvPicPr>
            <a:picLocks noChangeAspect="1" noChangeArrowheads="1" noCrop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395288" y="5013325"/>
            <a:ext cx="2762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70" name="Picture 66" descr="j0236359"/>
          <p:cNvPicPr>
            <a:picLocks noChangeAspect="1" noChangeArrowheads="1" noCrop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0" y="5157788"/>
            <a:ext cx="2762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71" name="Picture 67" descr="j0236359"/>
          <p:cNvPicPr>
            <a:picLocks noChangeAspect="1" noChangeArrowheads="1" noCrop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4140200" y="5013325"/>
            <a:ext cx="3190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72" name="Picture 68" descr="j0236359"/>
          <p:cNvPicPr>
            <a:picLocks noChangeAspect="1" noChangeArrowheads="1" noCrop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4459288" y="5445125"/>
            <a:ext cx="3175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6441" fill="hold"/>
                                        <p:tgtEl>
                                          <p:spTgt spid="215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6441"/>
                            </p:stCondLst>
                            <p:childTnLst>
                              <p:par>
                                <p:cTn id="9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8866" fill="hold"/>
                                        <p:tgtEl>
                                          <p:spTgt spid="215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5307"/>
                            </p:stCondLst>
                            <p:childTnLst>
                              <p:par>
                                <p:cTn id="9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8944" fill="hold"/>
                                        <p:tgtEl>
                                          <p:spTgt spid="215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4251"/>
                            </p:stCondLst>
                            <p:childTnLst>
                              <p:par>
                                <p:cTn id="10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7529" fill="hold"/>
                                        <p:tgtEl>
                                          <p:spTgt spid="215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0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44"/>
                </p:tgtEl>
              </p:cMediaNode>
            </p:audio>
            <p:audio>
              <p:cMediaNode vol="56000">
                <p:cTn id="1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45"/>
                </p:tgtEl>
              </p:cMediaNode>
            </p:audio>
            <p:audio>
              <p:cMediaNode vol="54000">
                <p:cTn id="10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46"/>
                </p:tgtEl>
              </p:cMediaNode>
            </p:audio>
            <p:audio>
              <p:cMediaNode vol="19000">
                <p:cTn id="10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61"/>
                </p:tgtEl>
              </p:cMediaNode>
            </p:audio>
            <p:audio>
              <p:cMediaNode vol="28000">
                <p:cTn id="1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6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4" descr="F:\Лесовички\Лес 2\северный лес-брусни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0700" y="3933825"/>
            <a:ext cx="22733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10" descr="F:\Лесовички\Лес 3\Ёж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6800" y="2209800"/>
            <a:ext cx="4395788" cy="329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7" descr="F:\Мои рисунки\ландыш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60800"/>
            <a:ext cx="2278063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 descr="F:\Лесовички\Животные леса\вол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0400" y="0"/>
            <a:ext cx="2133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F:\Лесовички\Лес 5\Foto941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1939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838200" y="188913"/>
            <a:ext cx="8305800" cy="640873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9600" dirty="0" smtClean="0">
                <a:solidFill>
                  <a:schemeClr val="folHlink"/>
                </a:solidFill>
                <a:latin typeface="Bookman Old Style" pitchFamily="18" charset="0"/>
              </a:rPr>
              <a:t>ЛЕС</a:t>
            </a:r>
            <a:br>
              <a:rPr lang="ru-RU" sz="9600" dirty="0" smtClean="0">
                <a:solidFill>
                  <a:schemeClr val="folHlink"/>
                </a:solidFill>
                <a:latin typeface="Bookman Old Style" pitchFamily="18" charset="0"/>
              </a:rPr>
            </a:br>
            <a:r>
              <a:rPr lang="ru-RU" sz="9600" dirty="0" smtClean="0">
                <a:solidFill>
                  <a:schemeClr val="folHlink"/>
                </a:solidFill>
                <a:latin typeface="Bookman Old Style" pitchFamily="18" charset="0"/>
              </a:rPr>
              <a:t>  </a:t>
            </a:r>
            <a:br>
              <a:rPr lang="ru-RU" sz="9600" dirty="0" smtClean="0">
                <a:solidFill>
                  <a:schemeClr val="folHlink"/>
                </a:solidFill>
                <a:latin typeface="Bookman Old Style" pitchFamily="18" charset="0"/>
              </a:rPr>
            </a:br>
            <a:r>
              <a:rPr lang="ru-RU" sz="9600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9600" dirty="0" smtClean="0">
                <a:solidFill>
                  <a:schemeClr val="folHlink"/>
                </a:solidFill>
                <a:latin typeface="Arial" charset="0"/>
              </a:rPr>
            </a:br>
            <a:r>
              <a:rPr lang="ru-RU" sz="4800" dirty="0" smtClean="0">
                <a:solidFill>
                  <a:schemeClr val="folHlink"/>
                </a:solidFill>
                <a:latin typeface="Bookman Old Style" pitchFamily="18" charset="0"/>
              </a:rPr>
              <a:t>природное сообщество растений</a:t>
            </a:r>
            <a:r>
              <a:rPr lang="ru-RU" sz="4800" dirty="0" smtClean="0">
                <a:solidFill>
                  <a:schemeClr val="folHlink"/>
                </a:solidFill>
                <a:latin typeface="Arial" charset="0"/>
              </a:rPr>
              <a:t>,</a:t>
            </a:r>
            <a:r>
              <a:rPr lang="ru-RU" sz="4800" dirty="0" smtClean="0">
                <a:solidFill>
                  <a:schemeClr val="folHlink"/>
                </a:solidFill>
                <a:latin typeface="Bookman Old Style" pitchFamily="18" charset="0"/>
              </a:rPr>
              <a:t> животных</a:t>
            </a:r>
            <a:r>
              <a:rPr lang="ru-RU" sz="4800" dirty="0" smtClean="0">
                <a:solidFill>
                  <a:schemeClr val="folHlink"/>
                </a:solidFill>
                <a:latin typeface="Arial" charset="0"/>
              </a:rPr>
              <a:t> и микроорганизмов.</a:t>
            </a: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0" y="214313"/>
            <a:ext cx="914400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9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  ЛЕС – </a:t>
            </a:r>
          </a:p>
          <a:p>
            <a:pPr algn="ctr">
              <a:defRPr/>
            </a:pPr>
            <a:r>
              <a:rPr lang="ru-RU" sz="72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это не только деревья, но и …</a:t>
            </a:r>
            <a:endParaRPr lang="ru-RU" sz="9600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471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F:\Мои рисунки\дятел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752600" cy="2209800"/>
          </a:xfr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375775" cy="990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000" smtClean="0">
                <a:solidFill>
                  <a:schemeClr val="folHlink"/>
                </a:solidFill>
              </a:rPr>
              <a:t>Лес</a:t>
            </a:r>
            <a:r>
              <a:rPr lang="ru-RU" sz="6000" smtClean="0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3810000" y="1066800"/>
            <a:ext cx="5334000" cy="553085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</a:rPr>
              <a:t>Дом для растений, животных, грибов.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b="1" smtClean="0">
              <a:solidFill>
                <a:schemeClr val="tx2"/>
              </a:solidFill>
            </a:endParaRPr>
          </a:p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</a:rPr>
              <a:t>Защитник воздуха, водоёмов и почв.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b="1" smtClean="0">
              <a:solidFill>
                <a:schemeClr val="tx2"/>
              </a:solidFill>
            </a:endParaRPr>
          </a:p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</a:rPr>
              <a:t>Источник ягод, грибов, лекарственных растений.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b="1" smtClean="0">
              <a:solidFill>
                <a:schemeClr val="tx2"/>
              </a:solidFill>
            </a:endParaRPr>
          </a:p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</a:rPr>
              <a:t>Источник древесины, мяса и пушнины.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b="1" smtClean="0">
              <a:solidFill>
                <a:schemeClr val="tx2"/>
              </a:solidFill>
            </a:endParaRPr>
          </a:p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</a:rPr>
              <a:t>Место для отдыха человека. </a:t>
            </a:r>
          </a:p>
        </p:txBody>
      </p:sp>
      <p:pic>
        <p:nvPicPr>
          <p:cNvPr id="23556" name="Picture 2" descr="F:\Лесовички\Лес 2\гриб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28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F:\Лесовички\Лес 2\домбайский ле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6000"/>
            <a:ext cx="3657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F:\Лесовички\Лес 3\Енот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4743450"/>
            <a:ext cx="28194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9750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9" name="oktyabrj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0" y="1484313"/>
            <a:ext cx="9144000" cy="5373687"/>
          </a:xfrm>
          <a:prstGeom prst="bevel">
            <a:avLst>
              <a:gd name="adj" fmla="val 54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81923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mtClean="0">
                <a:solidFill>
                  <a:schemeClr val="folHlink"/>
                </a:solidFill>
              </a:rPr>
              <a:t>Иван Иванович Шишкин</a:t>
            </a:r>
            <a:br>
              <a:rPr lang="ru-RU" smtClean="0">
                <a:solidFill>
                  <a:schemeClr val="folHlink"/>
                </a:solidFill>
              </a:rPr>
            </a:br>
            <a:r>
              <a:rPr lang="ru-RU" smtClean="0">
                <a:solidFill>
                  <a:schemeClr val="folHlink"/>
                </a:solidFill>
              </a:rPr>
              <a:t>«Золотая осень»</a:t>
            </a:r>
          </a:p>
        </p:txBody>
      </p:sp>
      <p:pic>
        <p:nvPicPr>
          <p:cNvPr id="2560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50825" y="1773238"/>
            <a:ext cx="8640763" cy="4838700"/>
          </a:xfrm>
        </p:spPr>
      </p:pic>
      <p:pic>
        <p:nvPicPr>
          <p:cNvPr id="7" name="октябрь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94738" y="6408738"/>
            <a:ext cx="449262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4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29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1" name="yanvarj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AutoShape 4"/>
          <p:cNvSpPr>
            <a:spLocks noChangeArrowheads="1"/>
          </p:cNvSpPr>
          <p:nvPr/>
        </p:nvSpPr>
        <p:spPr bwMode="auto">
          <a:xfrm>
            <a:off x="0" y="1268413"/>
            <a:ext cx="9144000" cy="5589587"/>
          </a:xfrm>
          <a:prstGeom prst="bevel">
            <a:avLst>
              <a:gd name="adj" fmla="val 806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0"/>
            <a:ext cx="8385175" cy="126841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folHlink"/>
                </a:solidFill>
              </a:rPr>
              <a:t>Иван Иванович Шишкин </a:t>
            </a:r>
            <a:br>
              <a:rPr lang="ru-RU" dirty="0" smtClean="0">
                <a:solidFill>
                  <a:schemeClr val="folHlink"/>
                </a:solidFill>
              </a:rPr>
            </a:br>
            <a:r>
              <a:rPr lang="ru-RU" dirty="0" smtClean="0">
                <a:solidFill>
                  <a:schemeClr val="folHlink"/>
                </a:solidFill>
              </a:rPr>
              <a:t>«Зима»</a:t>
            </a:r>
          </a:p>
        </p:txBody>
      </p:sp>
      <p:pic>
        <p:nvPicPr>
          <p:cNvPr id="2765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>
          <a:xfrm>
            <a:off x="428625" y="1714500"/>
            <a:ext cx="8353425" cy="4752975"/>
          </a:xfrm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6938963" y="5815013"/>
            <a:ext cx="4333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январь.wm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704263" y="6165850"/>
            <a:ext cx="439737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7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1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0" name="oktyabrj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mart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AutoShape 4"/>
          <p:cNvSpPr>
            <a:spLocks noChangeArrowheads="1"/>
          </p:cNvSpPr>
          <p:nvPr/>
        </p:nvSpPr>
        <p:spPr bwMode="auto">
          <a:xfrm>
            <a:off x="0" y="1484313"/>
            <a:ext cx="9144000" cy="5373687"/>
          </a:xfrm>
          <a:prstGeom prst="bevel">
            <a:avLst>
              <a:gd name="adj" fmla="val 75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mtClean="0">
                <a:solidFill>
                  <a:schemeClr val="folHlink"/>
                </a:solidFill>
              </a:rPr>
              <a:t>Исаак Ильич Левитан</a:t>
            </a:r>
            <a:br>
              <a:rPr lang="ru-RU" smtClean="0">
                <a:solidFill>
                  <a:schemeClr val="folHlink"/>
                </a:solidFill>
              </a:rPr>
            </a:br>
            <a:r>
              <a:rPr lang="ru-RU" smtClean="0">
                <a:solidFill>
                  <a:schemeClr val="folHlink"/>
                </a:solidFill>
              </a:rPr>
              <a:t>«Весна. Последний снег.»</a:t>
            </a:r>
          </a:p>
        </p:txBody>
      </p:sp>
      <p:pic>
        <p:nvPicPr>
          <p:cNvPr id="29701" name="Picture 3" descr="Левитан. Весна. Последний снег. 1895"/>
          <p:cNvPicPr>
            <a:picLocks noGrp="1" noChangeAspect="1" noChangeArrowheads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395288" y="1844675"/>
            <a:ext cx="8353425" cy="4679950"/>
          </a:xfrm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6875463" y="5767388"/>
            <a:ext cx="4333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март.wma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8704263" y="6237288"/>
            <a:ext cx="439737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4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70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71"/>
                </p:tgtEl>
              </p:cMediaNode>
            </p:audio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2916</TotalTime>
  <Words>319</Words>
  <Application>Microsoft Office PowerPoint</Application>
  <PresentationFormat>Экран (4:3)</PresentationFormat>
  <Paragraphs>53</Paragraphs>
  <Slides>15</Slides>
  <Notes>5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Arial Black</vt:lpstr>
      <vt:lpstr>Wingdings</vt:lpstr>
      <vt:lpstr>Times New Roman</vt:lpstr>
      <vt:lpstr>Bookman Old Style</vt:lpstr>
      <vt:lpstr>Трава</vt:lpstr>
      <vt:lpstr>Трава</vt:lpstr>
      <vt:lpstr>Слайд 1</vt:lpstr>
      <vt:lpstr>«Жизнь кажется иною,  И сердце не болит, Когда над головою,  Как вечность, лес шумит…»</vt:lpstr>
      <vt:lpstr>Слайд 3</vt:lpstr>
      <vt:lpstr>ЛЕС     природное сообщество растений, животных и микроорганизмов.</vt:lpstr>
      <vt:lpstr>Лес </vt:lpstr>
      <vt:lpstr>Слайд 6</vt:lpstr>
      <vt:lpstr>Иван Иванович Шишкин «Золотая осень»</vt:lpstr>
      <vt:lpstr>Иван Иванович Шишкин  «Зима»</vt:lpstr>
      <vt:lpstr>Исаак Ильич Левитан «Весна. Последний снег.»</vt:lpstr>
      <vt:lpstr>У  этой птицы очень длинный и липкий язык, которым она обследует стволы деревьев в поисках вредителей. Ее называют «лесным доктором».</vt:lpstr>
      <vt:lpstr>Это дерево растет  500-600 лет,  его древесина очень тяжелая и тонет в воде. Иголочки у него мягкие, на зиму оно сбрасывает свою хвою.</vt:lpstr>
      <vt:lpstr>Это ягодный кустарник используется в медицине для лечения проблем  со зрением. На руках и языке оставляет темно-красные следы.</vt:lpstr>
      <vt:lpstr>Одна такая птица за один год уничтожает 1000 грызунов. Ее называют «Ночная охотница». </vt:lpstr>
      <vt:lpstr>Игра: «Бывалые туристы»</vt:lpstr>
      <vt:lpstr>«Жизнь кажется иною,  И сердце не болит, Когда над головою,  Как вечность, лес шумит…»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Люда</dc:creator>
  <cp:lastModifiedBy>User</cp:lastModifiedBy>
  <cp:revision>44</cp:revision>
  <dcterms:created xsi:type="dcterms:W3CDTF">2008-11-23T18:47:59Z</dcterms:created>
  <dcterms:modified xsi:type="dcterms:W3CDTF">2013-03-18T20:53:50Z</dcterms:modified>
</cp:coreProperties>
</file>