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8" r:id="rId2"/>
    <p:sldId id="290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64" r:id="rId16"/>
    <p:sldId id="270" r:id="rId17"/>
    <p:sldId id="271" r:id="rId18"/>
    <p:sldId id="272" r:id="rId19"/>
    <p:sldId id="273" r:id="rId20"/>
    <p:sldId id="26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FFFF"/>
    <a:srgbClr val="FF5050"/>
    <a:srgbClr val="FF6600"/>
    <a:srgbClr val="FF9933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93C-69DD-4FAE-A9C8-073BEB3EC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D8FB-D186-4FD8-BC7B-BB97A9F0A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FEE9-2BDD-45CD-A562-96051963D9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D7A1-A9E3-4131-B1B1-C81DE202D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F0035-1F45-4E5A-89A9-7BEA124A9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F8E6-BB7F-4303-B8BF-8054A2514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FE51-64F8-4C61-A2AE-360B48EDD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C40D49-B7A5-466B-A669-FF09DF002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6A80-9C8D-4CF7-B0E1-0864264A5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6B3F2A5-CB28-4614-B7F6-C924E332D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1579D-18A5-457B-B507-C305FEF7C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CBD390-CECF-4356-8F63-89E75D702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29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32" Type="http://schemas.openxmlformats.org/officeDocument/2006/relationships/image" Target="../media/image4.jpeg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28" Type="http://schemas.openxmlformats.org/officeDocument/2006/relationships/slide" Target="slide31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31" Type="http://schemas.openxmlformats.org/officeDocument/2006/relationships/slide" Target="slide34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Relationship Id="rId27" Type="http://schemas.openxmlformats.org/officeDocument/2006/relationships/slide" Target="slide30.xml"/><Relationship Id="rId30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5995" y="1844824"/>
            <a:ext cx="7883664" cy="364334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564904"/>
            <a:ext cx="80171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«Шахматы </a:t>
            </a:r>
            <a:r>
              <a:rPr lang="ru-RU" sz="2800" b="1" dirty="0">
                <a:latin typeface="Monotype Corsiva" pitchFamily="66" charset="0"/>
              </a:rPr>
              <a:t>- это не просто спорт. </a:t>
            </a:r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latin typeface="Monotype Corsiva" pitchFamily="66" charset="0"/>
              </a:rPr>
              <a:t>Они </a:t>
            </a:r>
            <a:r>
              <a:rPr lang="ru-RU" sz="2800" b="1" dirty="0">
                <a:latin typeface="Monotype Corsiva" pitchFamily="66" charset="0"/>
              </a:rPr>
              <a:t>делают человека мудрее и </a:t>
            </a:r>
            <a:r>
              <a:rPr lang="ru-RU" sz="2800" b="1" dirty="0" smtClean="0">
                <a:latin typeface="Monotype Corsiva" pitchFamily="66" charset="0"/>
              </a:rPr>
              <a:t>дальновиднее, помогают </a:t>
            </a:r>
            <a:r>
              <a:rPr lang="ru-RU" sz="2800" b="1" dirty="0">
                <a:latin typeface="Monotype Corsiva" pitchFamily="66" charset="0"/>
              </a:rPr>
              <a:t>объективно оценивать сложившуюся ситуацию, просчитывать поступки на несколько ходов </a:t>
            </a:r>
            <a:r>
              <a:rPr lang="ru-RU" sz="2800" b="1" dirty="0" smtClean="0">
                <a:latin typeface="Monotype Corsiva" pitchFamily="66" charset="0"/>
              </a:rPr>
              <a:t>вперёд». </a:t>
            </a:r>
          </a:p>
          <a:p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smtClean="0">
                <a:latin typeface="Monotype Corsiva" pitchFamily="66" charset="0"/>
              </a:rPr>
              <a:t>                                                                    Владимир Путин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5846" name="Picture 6" descr="C:\Users\рооол\Desktop\картинки шахмат\1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1689348" cy="2542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 правилах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r>
              <a:rPr lang="ru-RU" sz="3600" dirty="0" smtClean="0"/>
              <a:t>Объясните слово “шах”? </a:t>
            </a:r>
            <a:r>
              <a:rPr lang="ru-RU" sz="3600" i="1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77225" y="332656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922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Рисунок 36" descr="C:\Documents and Settings\1\Рабочий стол\СВЕТА\картинки шахмат\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360643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О правилах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endParaRPr lang="ru-RU" sz="3600" dirty="0"/>
          </a:p>
          <a:p>
            <a:pPr algn="ctr">
              <a:lnSpc>
                <a:spcPct val="80000"/>
              </a:lnSpc>
            </a:pPr>
            <a:r>
              <a:rPr lang="ru-RU" sz="3600" dirty="0"/>
              <a:t>Что за конечная цель: обе стороны о ней мечтают, а достигает лишь одна и то не всегда</a:t>
            </a:r>
            <a:r>
              <a:rPr lang="ru-RU" sz="3600" dirty="0" smtClean="0"/>
              <a:t>?</a:t>
            </a:r>
            <a:r>
              <a:rPr lang="ru-RU" sz="3600" dirty="0"/>
              <a:t> </a:t>
            </a:r>
            <a:endParaRPr lang="ru-RU" sz="3600" dirty="0" smtClean="0"/>
          </a:p>
          <a:p>
            <a:pPr algn="ctr">
              <a:lnSpc>
                <a:spcPct val="80000"/>
              </a:lnSpc>
            </a:pPr>
            <a:r>
              <a:rPr lang="ru-RU" sz="3600" dirty="0" smtClean="0"/>
              <a:t>Что такое пат?  </a:t>
            </a:r>
            <a:endParaRPr lang="ru-RU" sz="3600" dirty="0"/>
          </a:p>
          <a:p>
            <a:pPr algn="ctr">
              <a:lnSpc>
                <a:spcPct val="80000"/>
              </a:lnSpc>
              <a:buNone/>
            </a:pPr>
            <a:endParaRPr lang="ru-RU" sz="3600" dirty="0"/>
          </a:p>
          <a:p>
            <a:pPr algn="ctr">
              <a:lnSpc>
                <a:spcPct val="80000"/>
              </a:lnSpc>
              <a:buNone/>
            </a:pPr>
            <a:r>
              <a:rPr lang="ru-RU" sz="3600" dirty="0" smtClean="0"/>
              <a:t> </a:t>
            </a:r>
            <a:endParaRPr lang="ru-RU" sz="3600" dirty="0"/>
          </a:p>
          <a:p>
            <a:pPr algn="ctr">
              <a:lnSpc>
                <a:spcPct val="80000"/>
              </a:lnSpc>
              <a:buNone/>
            </a:pPr>
            <a:endParaRPr lang="ru-RU" sz="3600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956376" y="260648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20</a:t>
            </a:r>
          </a:p>
        </p:txBody>
      </p:sp>
      <p:sp>
        <p:nvSpPr>
          <p:cNvPr id="1229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 descr="C:\Users\admin\Desktop\СВЕТА\турнир\P327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81128"/>
            <a:ext cx="2520280" cy="189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О правилах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pPr algn="ctr"/>
            <a:r>
              <a:rPr lang="ru-RU" sz="3600" dirty="0" smtClean="0"/>
              <a:t>Какая фигура может сделать “вилку”? </a:t>
            </a:r>
            <a:r>
              <a:rPr lang="ru-RU" sz="3600" i="1" dirty="0" smtClean="0"/>
              <a:t> </a:t>
            </a:r>
            <a:endParaRPr lang="ru-RU" sz="3600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277225" y="260648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1331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4" descr="C:\Users\admin\Desktop\СВЕТА\турнир\P327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933056"/>
            <a:ext cx="278447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О правилах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1"/>
            <a:ext cx="7560518" cy="442108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3600" b="1" dirty="0" smtClean="0"/>
              <a:t> </a:t>
            </a:r>
            <a:r>
              <a:rPr lang="ru-RU" sz="3600" dirty="0" smtClean="0"/>
              <a:t>А теперь вспомним, какие три защиты Короля от шаха вы знаете. Назовите</a:t>
            </a:r>
            <a:endParaRPr lang="ru-RU" sz="3600" b="1" dirty="0"/>
          </a:p>
          <a:p>
            <a:pPr algn="ctr">
              <a:lnSpc>
                <a:spcPct val="90000"/>
              </a:lnSpc>
              <a:buNone/>
            </a:pPr>
            <a:endParaRPr lang="ru-RU" sz="3600" b="1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77225" y="332656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1434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8" descr="C:\Users\admin\Desktop\СВЕТА\турнир\P327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07252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О правилах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558377"/>
            <a:ext cx="5040238" cy="4708525"/>
          </a:xfrm>
        </p:spPr>
        <p:txBody>
          <a:bodyPr/>
          <a:lstStyle/>
          <a:p>
            <a:r>
              <a:rPr lang="ru-RU" sz="3600" dirty="0" smtClean="0"/>
              <a:t>Что такое рокировка?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77225" y="188640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536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37" descr="C:\Documents and Settings\1\Рабочий стол\СВЕТА\картинки шахмат\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3456384" cy="32856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«Блиц опрос»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r>
              <a:rPr lang="ru-RU" sz="3600" dirty="0"/>
              <a:t>Каких клеток больше, черных или белых? </a:t>
            </a:r>
            <a:endParaRPr lang="ru-RU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77225" y="188640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1024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 descr="польза шахма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140968"/>
            <a:ext cx="309634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«Блиц опрос»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r>
              <a:rPr lang="ru-RU" sz="3600" dirty="0" smtClean="0"/>
              <a:t>Какая фигура на доске самая сильная?</a:t>
            </a:r>
            <a:r>
              <a:rPr lang="ru-RU" sz="3600" i="1" dirty="0" smtClean="0"/>
              <a:t>  </a:t>
            </a:r>
            <a:endParaRPr lang="ru-RU" sz="3600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884368" y="260648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20</a:t>
            </a:r>
          </a:p>
        </p:txBody>
      </p:sp>
      <p:sp>
        <p:nvSpPr>
          <p:cNvPr id="1639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01008"/>
            <a:ext cx="3422556" cy="220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«Блиц опрос»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3861048"/>
            <a:ext cx="6480720" cy="2232248"/>
          </a:xfrm>
        </p:spPr>
        <p:txBody>
          <a:bodyPr/>
          <a:lstStyle/>
          <a:p>
            <a:r>
              <a:rPr lang="ru-RU" sz="3600" b="1" dirty="0" smtClean="0"/>
              <a:t> </a:t>
            </a:r>
            <a:r>
              <a:rPr lang="ru-RU" sz="3600" dirty="0" smtClean="0"/>
              <a:t>Какая фигура может поставить шах и мат Королю?</a:t>
            </a:r>
            <a:r>
              <a:rPr lang="ru-RU" sz="3600" i="1" dirty="0" smtClean="0"/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884368" y="260648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1741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5" descr="C:\Users\admin\Desktop\СВЕТА\турнир\P327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295294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«Блиц опрос»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r>
              <a:rPr lang="ru-RU" sz="3600" dirty="0"/>
              <a:t>Между какими фигурами стоит конь в начале игры? </a:t>
            </a:r>
            <a:endParaRPr lang="ru-RU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1843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 descr="F:\фото шахматы\P2050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12976"/>
            <a:ext cx="3812638" cy="2786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«Блиц опрос»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r>
              <a:rPr lang="ru-RU" sz="3600" dirty="0" smtClean="0"/>
              <a:t>Какая фигура грамоту знает, что ни ход, то буква? </a:t>
            </a:r>
            <a:r>
              <a:rPr lang="ru-RU" sz="3600" i="1" dirty="0" smtClean="0"/>
              <a:t> </a:t>
            </a:r>
            <a:endParaRPr lang="ru-RU" dirty="0">
              <a:solidFill>
                <a:schemeClr val="folHlink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9465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84984"/>
            <a:ext cx="196636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067252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00194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Интеллектуальная игра по шахматам   «Своя игра»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4077072"/>
            <a:ext cx="51845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Автор –составитель</a:t>
            </a:r>
          </a:p>
          <a:p>
            <a:pPr algn="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Азарова Светлана Васильевна,</a:t>
            </a:r>
          </a:p>
          <a:p>
            <a:pPr algn="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педагог дополнительного образования</a:t>
            </a:r>
          </a:p>
          <a:p>
            <a:pPr algn="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МБОУ ДОД «ДДТ №2»</a:t>
            </a:r>
          </a:p>
          <a:p>
            <a:pPr algn="r"/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Мариинск 2012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265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 бюджетное образовательное учреждение </a:t>
            </a:r>
          </a:p>
          <a:p>
            <a:pPr algn="ctr"/>
            <a:r>
              <a:rPr lang="ru-RU" dirty="0" smtClean="0"/>
              <a:t>дополнительного образования детей «Дом детского творчества №2»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564904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(методическая разработка занятия 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дополнительной образовательной программе обучения основам шахматной игры 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«Белая ладья»)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C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6" descr="C:\Users\admin\Desktop\СВЕТА\турнир\P327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295294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183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Загадки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r>
              <a:rPr lang="ru-RU" dirty="0"/>
              <a:t>Если в шахматы играешь, </a:t>
            </a:r>
            <a:br>
              <a:rPr lang="ru-RU" dirty="0"/>
            </a:br>
            <a:r>
              <a:rPr lang="ru-RU" dirty="0"/>
              <a:t>То, конечно, это знаешь –</a:t>
            </a:r>
            <a:br>
              <a:rPr lang="ru-RU" dirty="0"/>
            </a:br>
            <a:r>
              <a:rPr lang="ru-RU" dirty="0"/>
              <a:t>Будет лучший результат, </a:t>
            </a:r>
            <a:br>
              <a:rPr lang="ru-RU" dirty="0"/>
            </a:br>
            <a:r>
              <a:rPr lang="ru-RU" dirty="0"/>
              <a:t>Если ты поставишь…</a:t>
            </a:r>
            <a:br>
              <a:rPr lang="ru-RU" dirty="0"/>
            </a:br>
            <a:endParaRPr lang="ru-RU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884368" y="404664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1127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7" descr="C:\Documents and Settings\1\Рабочий стол\СВЕТА\турнир\P327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2763030" cy="20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Загадки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r>
              <a:rPr lang="ru-RU" dirty="0"/>
              <a:t>Это есть не пораженье,</a:t>
            </a:r>
            <a:br>
              <a:rPr lang="ru-RU" dirty="0"/>
            </a:br>
            <a:r>
              <a:rPr lang="ru-RU" dirty="0"/>
              <a:t>Не фиаско, и не крах,</a:t>
            </a:r>
            <a:br>
              <a:rPr lang="ru-RU" dirty="0"/>
            </a:br>
            <a:r>
              <a:rPr lang="ru-RU" dirty="0"/>
              <a:t>А всего лишь нападенье –</a:t>
            </a:r>
            <a:br>
              <a:rPr lang="ru-RU" dirty="0"/>
            </a:br>
            <a:r>
              <a:rPr lang="ru-RU" dirty="0"/>
              <a:t>Королю объявлен…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20</a:t>
            </a:r>
          </a:p>
        </p:txBody>
      </p:sp>
      <p:sp>
        <p:nvSpPr>
          <p:cNvPr id="2048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Рисунок 7" descr="шахматы в одинцов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61048"/>
            <a:ext cx="26642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Загадки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r>
              <a:rPr lang="ru-RU" dirty="0"/>
              <a:t>Быть особо защищённым –</a:t>
            </a:r>
            <a:br>
              <a:rPr lang="ru-RU" dirty="0"/>
            </a:br>
            <a:r>
              <a:rPr lang="ru-RU" dirty="0"/>
              <a:t>У него такая роль,</a:t>
            </a:r>
            <a:br>
              <a:rPr lang="ru-RU" dirty="0"/>
            </a:br>
            <a:r>
              <a:rPr lang="ru-RU" dirty="0"/>
              <a:t>Это правило резонно,</a:t>
            </a:r>
            <a:br>
              <a:rPr lang="ru-RU" dirty="0"/>
            </a:br>
            <a:r>
              <a:rPr lang="ru-RU" dirty="0"/>
              <a:t>Потому что он -…</a:t>
            </a:r>
            <a:br>
              <a:rPr lang="ru-RU" dirty="0"/>
            </a:br>
            <a:endParaRPr lang="ru-RU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2151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C:\Users\admin\Desktop\СВЕТА\картинки шахмат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17032"/>
            <a:ext cx="2520280" cy="1881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Загадки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r>
              <a:rPr lang="ru-RU" dirty="0"/>
              <a:t>Иногда король с ладьёй</a:t>
            </a:r>
            <a:br>
              <a:rPr lang="ru-RU" dirty="0"/>
            </a:br>
            <a:r>
              <a:rPr lang="ru-RU" dirty="0"/>
              <a:t>Ходят вместе очень ловко,</a:t>
            </a:r>
            <a:br>
              <a:rPr lang="ru-RU" dirty="0"/>
            </a:br>
            <a:r>
              <a:rPr lang="ru-RU" dirty="0"/>
              <a:t>Шахматисты ход такой</a:t>
            </a:r>
            <a:br>
              <a:rPr lang="ru-RU" dirty="0"/>
            </a:br>
            <a:r>
              <a:rPr lang="ru-RU" dirty="0"/>
              <a:t>Называют…</a:t>
            </a:r>
            <a:br>
              <a:rPr lang="ru-RU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2253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2535" name="Рисунок 39" descr="C:\Documents and Settings\1\Рабочий стол\СВЕТА\картинки шахмат\1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3284538"/>
            <a:ext cx="3222546" cy="234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Загадки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r>
              <a:rPr lang="ru-RU" dirty="0"/>
              <a:t>Вот я выиграл почти,</a:t>
            </a:r>
            <a:br>
              <a:rPr lang="ru-RU" dirty="0"/>
            </a:br>
            <a:r>
              <a:rPr lang="ru-RU" dirty="0"/>
              <a:t>И заранее был рад,</a:t>
            </a:r>
            <a:br>
              <a:rPr lang="ru-RU" dirty="0"/>
            </a:br>
            <a:r>
              <a:rPr lang="ru-RU" dirty="0"/>
              <a:t>Но сопернику зайти</a:t>
            </a:r>
            <a:br>
              <a:rPr lang="ru-RU" dirty="0"/>
            </a:br>
            <a:r>
              <a:rPr lang="ru-RU" dirty="0"/>
              <a:t>Удалось в ничейный…</a:t>
            </a:r>
            <a:br>
              <a:rPr lang="ru-RU" dirty="0"/>
            </a:br>
            <a:endParaRPr lang="ru-RU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2355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5" descr="света 2008 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73016"/>
            <a:ext cx="3312368" cy="2484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Угадай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фигуру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2458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585" name="Рисунок 24" descr="C:\Documents and Settings\1\Рабочий стол\СВЕТА\картинки шахмат\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95" r="10715"/>
          <a:stretch>
            <a:fillRect/>
          </a:stretch>
        </p:blipFill>
        <p:spPr bwMode="auto">
          <a:xfrm>
            <a:off x="3779912" y="1865393"/>
            <a:ext cx="1679225" cy="28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Угадай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фигуру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20</a:t>
            </a:r>
          </a:p>
        </p:txBody>
      </p:sp>
      <p:sp>
        <p:nvSpPr>
          <p:cNvPr id="2560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5609" name="Рисунок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272357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Угадай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фигуру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2663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6632" name="Рисунок 28" descr="C:\Documents and Settings\1\Рабочий стол\СВЕТА\картинки шахмат\1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74" r="11469"/>
          <a:stretch>
            <a:fillRect/>
          </a:stretch>
        </p:blipFill>
        <p:spPr bwMode="auto">
          <a:xfrm>
            <a:off x="2915816" y="1700807"/>
            <a:ext cx="2520280" cy="368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Угадай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фигуру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2765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3779912" y="1988840"/>
            <a:ext cx="1728192" cy="415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Угадай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фигуру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2867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1623045" cy="352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3529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/>
              <a:t>        В настоящее время, когда весь мир вступил в эпоху компьютеров и информационных технологий особенно большое значение приобретает способности быстро и разумно разобраться в огромном объеме информации, умение анализировать ее и делать логические выводы. Очень большую роль в формировании логического и системного мышления играют шахматы. </a:t>
            </a:r>
          </a:p>
          <a:p>
            <a:pPr indent="457200" algn="just"/>
            <a:r>
              <a:rPr lang="ru-RU" sz="1600" dirty="0" smtClean="0"/>
              <a:t>Занятия шахматами способствуют повышению уровня  интеллектуального развития детей, умению концентрировать внимание на решении задач в условиях ограниченного времени, анализировать возникшие ситуации и делать выводы. </a:t>
            </a:r>
          </a:p>
          <a:p>
            <a:pPr indent="457200" algn="just"/>
            <a:r>
              <a:rPr lang="ru-RU" sz="1600" dirty="0" smtClean="0"/>
              <a:t>       В 2012\2013 учебном году в рамках </a:t>
            </a:r>
            <a:r>
              <a:rPr lang="ru-RU" sz="1600" dirty="0" err="1" smtClean="0"/>
              <a:t>Всекузбасского</a:t>
            </a:r>
            <a:r>
              <a:rPr lang="ru-RU" sz="1600" dirty="0" smtClean="0"/>
              <a:t> дня шахмат в МБОУ ДОД "ДДТ №2  было разработано  и проведено открытое занятие по шахматам «Своя игра" в форме   интеллектуальной  игры.</a:t>
            </a:r>
          </a:p>
          <a:p>
            <a:pPr indent="457200" algn="just"/>
            <a:r>
              <a:rPr lang="ru-RU" sz="1600" dirty="0" smtClean="0"/>
              <a:t>      Данное занятие было посвящено обобщающему повторению, органично соединенному  с диагностикой, проверкой и оценкой знаний обучающихся, которая включена в систему занятий по теме "Тактика и стратегия ведения шахматной игры", как проверочный этап по этой теме с учетом программных    требований.</a:t>
            </a:r>
          </a:p>
          <a:p>
            <a:pPr indent="457200" algn="just"/>
            <a:r>
              <a:rPr lang="ru-RU" sz="1600" dirty="0" smtClean="0"/>
              <a:t>       Особенностью занятия является нетрадиционная форма проведения учебного занятия, что дает положительный эффект для обобщения знаний обучающихся по пройденной.   </a:t>
            </a:r>
          </a:p>
          <a:p>
            <a:pPr indent="457200" algn="just"/>
            <a:r>
              <a:rPr lang="ru-RU" sz="1600" dirty="0" smtClean="0"/>
              <a:t>       Занятие могут использовать педагоги  общеобразовательных учреждений всех типов и видов.</a:t>
            </a:r>
          </a:p>
          <a:p>
            <a:pPr algn="ctr"/>
            <a:endParaRPr lang="ru-RU" dirty="0">
              <a:latin typeface="+mn-lt"/>
            </a:endParaRPr>
          </a:p>
        </p:txBody>
      </p:sp>
      <p:pic>
        <p:nvPicPr>
          <p:cNvPr id="3" name="Picture 3" descr="C:\Users\admin\Desktop\СВЕТА\картинки шахмат\5.jpeg"/>
          <p:cNvPicPr>
            <a:picLocks noChangeAspect="1" noChangeArrowheads="1"/>
          </p:cNvPicPr>
          <p:nvPr/>
        </p:nvPicPr>
        <p:blipFill>
          <a:blip r:embed="rId2" cstate="print"/>
          <a:srcRect b="43104"/>
          <a:stretch>
            <a:fillRect/>
          </a:stretch>
        </p:blipFill>
        <p:spPr bwMode="auto">
          <a:xfrm>
            <a:off x="7740352" y="5706377"/>
            <a:ext cx="1214446" cy="1151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288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Из истории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r>
              <a:rPr lang="ru-RU" i="1" dirty="0"/>
              <a:t>Родиной шахмат считается </a:t>
            </a:r>
            <a:r>
              <a:rPr lang="ru-RU" i="1" dirty="0" smtClean="0"/>
              <a:t> ……..?</a:t>
            </a:r>
            <a:endParaRPr lang="ru-RU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2970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80928"/>
            <a:ext cx="3788296" cy="284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Из истории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Назовите дату  Международного дня шахмат?</a:t>
            </a:r>
            <a:endParaRPr lang="ru-RU" sz="3200" b="1" dirty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20</a:t>
            </a:r>
          </a:p>
        </p:txBody>
      </p:sp>
      <p:sp>
        <p:nvSpPr>
          <p:cNvPr id="3072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27" name="Picture 7" descr="C:\Users\рооол\Desktop\картинки шахмат\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4" y="2952750"/>
            <a:ext cx="2874615" cy="1916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Из истории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r>
              <a:rPr lang="ru-RU" sz="3200" b="1" dirty="0" smtClean="0"/>
              <a:t>Назовите дату </a:t>
            </a:r>
            <a:r>
              <a:rPr lang="ru-RU" sz="3200" b="1" dirty="0" err="1" smtClean="0"/>
              <a:t>Всекузбасского</a:t>
            </a:r>
            <a:r>
              <a:rPr lang="ru-RU" sz="3200" b="1" dirty="0" smtClean="0"/>
              <a:t> дня шахмат?</a:t>
            </a:r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3175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751" name="Picture 7" descr="C:\Users\рооол\Desktop\картинки шахмат\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603499"/>
            <a:ext cx="2392660" cy="2073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Из истории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Первый чемпион мира</a:t>
            </a:r>
            <a:endParaRPr lang="ru-RU" sz="3200" b="1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3277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92896"/>
            <a:ext cx="2862580" cy="351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7" y="52101"/>
            <a:ext cx="6397423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Из </a:t>
            </a:r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истории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Объект 8" descr="http://im3-tub-ru.yandex.net/i?id=329022955-19-72&amp;n=1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060848"/>
            <a:ext cx="1296144" cy="190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67625" y="549275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5050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3379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9" descr="http://im0-tub-ru.yandex.net/i?id=205913770-30-72&amp;n=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2636912"/>
            <a:ext cx="1296144" cy="198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0-tub-ru.yandex.net/i?id=328873466-63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7637" y="3431138"/>
            <a:ext cx="1603375" cy="14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290580"/>
            <a:ext cx="38202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1.Михаил </a:t>
            </a:r>
            <a:r>
              <a:rPr lang="ru-RU" b="1" dirty="0" err="1"/>
              <a:t>Нехемьевич</a:t>
            </a:r>
            <a:r>
              <a:rPr lang="ru-RU" b="1" dirty="0"/>
              <a:t> </a:t>
            </a:r>
            <a:r>
              <a:rPr lang="ru-RU" b="1" dirty="0" smtClean="0"/>
              <a:t>Таль</a:t>
            </a:r>
            <a:endParaRPr lang="ru-RU" dirty="0" smtClean="0"/>
          </a:p>
          <a:p>
            <a:r>
              <a:rPr lang="ru-RU" dirty="0" smtClean="0"/>
              <a:t>2.</a:t>
            </a:r>
            <a:r>
              <a:rPr lang="ru-RU" b="1" dirty="0"/>
              <a:t> </a:t>
            </a:r>
            <a:r>
              <a:rPr lang="ru-RU" b="1" dirty="0" err="1"/>
              <a:t>Анато́лий</a:t>
            </a:r>
            <a:r>
              <a:rPr lang="ru-RU" dirty="0"/>
              <a:t> </a:t>
            </a:r>
            <a:r>
              <a:rPr lang="ru-RU" dirty="0" err="1"/>
              <a:t>Евге́ньевич</a:t>
            </a:r>
            <a:r>
              <a:rPr lang="ru-RU" dirty="0"/>
              <a:t> </a:t>
            </a:r>
            <a:r>
              <a:rPr lang="ru-RU" b="1" dirty="0" err="1"/>
              <a:t>Ка́рпов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3.</a:t>
            </a:r>
            <a:r>
              <a:rPr lang="ru-RU" b="1" dirty="0"/>
              <a:t> КАСПА́РОВ Гарри </a:t>
            </a:r>
            <a:r>
              <a:rPr lang="ru-RU" b="1" dirty="0" err="1" smtClean="0"/>
              <a:t>Кимович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401" y="1332724"/>
            <a:ext cx="8159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>
                <a:latin typeface="+mn-lt"/>
              </a:rPr>
              <a:t> </a:t>
            </a:r>
            <a:r>
              <a:rPr lang="ru-RU" sz="3200" b="1" dirty="0" smtClean="0">
                <a:latin typeface="+mn-lt"/>
              </a:rPr>
              <a:t>Знаешь ли ты чемпионов? Кто есть кто?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272808" cy="659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Данное пособие предназначено для педагогов образовательных учреждений.</a:t>
            </a:r>
          </a:p>
          <a:p>
            <a:pPr indent="457200" algn="just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 презентации помогут Вам и Вашим обучающимся в стихотворной и игровой форме быстрее освоить все основные шахматные понятия и правила. </a:t>
            </a:r>
          </a:p>
          <a:p>
            <a:pPr indent="457200" algn="just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Данная презентация может быть использована как обобщающее повторение, органично соединенному  с диагностикой, проверкой и оценкой знаний обучающихся, также может быть включена в систему занятий по теме «Введение в шахматную игру», как проверочный этап по этой теме с учетом программных    требований. </a:t>
            </a:r>
          </a:p>
          <a:p>
            <a:pPr indent="457200" algn="just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Для создания данной презентации   использованы материалы из учебников и пособий И.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Сухина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дополнительных источников: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Авербах Ю. 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«Шахматный самоучитель»,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Я.Г.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«Знакомьтесь – шахматы »,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Пожарский, В.В.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«1000 шахматных задач»,  стихотворения Елена Юрьевна Лобачева МОУ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Кисловская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indent="457200" algn="just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457200" algn="ctr"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Пусть это пособие будет Вам в помощь!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4450"/>
            <a:ext cx="7056438" cy="1143000"/>
          </a:xfrm>
        </p:spPr>
        <p:txBody>
          <a:bodyPr/>
          <a:lstStyle/>
          <a:p>
            <a:r>
              <a:rPr lang="ru-RU" sz="5400" dirty="0">
                <a:solidFill>
                  <a:srgbClr val="FF0000"/>
                </a:solidFill>
                <a:latin typeface="Comic Sans MS" pitchFamily="66" charset="0"/>
              </a:rPr>
              <a:t>Своя игра</a:t>
            </a:r>
          </a:p>
        </p:txBody>
      </p:sp>
      <p:sp>
        <p:nvSpPr>
          <p:cNvPr id="30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5876925"/>
            <a:ext cx="4103687" cy="865188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Из истории …</a:t>
            </a:r>
          </a:p>
        </p:txBody>
      </p:sp>
      <p:sp>
        <p:nvSpPr>
          <p:cNvPr id="30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5011738"/>
            <a:ext cx="4103687" cy="865187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Угадай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фигуру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3284538"/>
            <a:ext cx="4103687" cy="865187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Блиц опрос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4148138"/>
            <a:ext cx="4103687" cy="865187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Загадки</a:t>
            </a: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2419350"/>
            <a:ext cx="4103687" cy="865188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О правилах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1555750"/>
            <a:ext cx="4103687" cy="865188"/>
          </a:xfrm>
          <a:prstGeom prst="actionButtonBlank">
            <a:avLst/>
          </a:prstGeom>
          <a:solidFill>
            <a:srgbClr val="0000FF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Азбука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шахмат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8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13225" y="1557338"/>
            <a:ext cx="1008063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88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8263" y="1557338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9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84888" y="1557338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89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21513" y="1557338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9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56550" y="1557338"/>
            <a:ext cx="1008063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9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13225" y="4149725"/>
            <a:ext cx="1008063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9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8263" y="4149725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94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84888" y="4149725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9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21513" y="4149725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9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56550" y="4149725"/>
            <a:ext cx="1008063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9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13225" y="5013325"/>
            <a:ext cx="1008063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9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8263" y="5013325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099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84888" y="5013325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0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21513" y="5013325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0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56550" y="5013325"/>
            <a:ext cx="1008063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0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13225" y="5878513"/>
            <a:ext cx="1008063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0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8263" y="5878513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0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84888" y="5878513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0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21513" y="5878513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06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56550" y="5878513"/>
            <a:ext cx="1008063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0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11638" y="2420938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08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6675" y="2420938"/>
            <a:ext cx="1008063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09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84888" y="2420938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10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21513" y="2420938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11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56550" y="2420938"/>
            <a:ext cx="1008063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12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13225" y="3284538"/>
            <a:ext cx="1008063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13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8263" y="3284538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14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84888" y="3284538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15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21513" y="3284538"/>
            <a:ext cx="1008062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16" name="AutoShape 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56550" y="3284538"/>
            <a:ext cx="1008063" cy="863600"/>
          </a:xfrm>
          <a:prstGeom prst="actionButtonBlank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4356100" y="1700213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9933"/>
                </a:solidFill>
                <a:latin typeface="Comic Sans MS" pitchFamily="66" charset="0"/>
                <a:hlinkClick r:id="rId2" action="ppaction://hlinksldjump"/>
              </a:rPr>
              <a:t>10</a:t>
            </a:r>
            <a:endParaRPr lang="ru-RU" sz="3200" b="1" dirty="0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5292725" y="1700213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9933"/>
                </a:solidFill>
                <a:latin typeface="Comic Sans MS" pitchFamily="66" charset="0"/>
                <a:hlinkClick r:id="rId3" action="ppaction://hlinksldjump"/>
              </a:rPr>
              <a:t>20</a:t>
            </a:r>
            <a:endParaRPr lang="ru-RU" sz="3200" b="1" dirty="0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6227763" y="1700213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4" action="ppaction://hlinksldjump"/>
              </a:rPr>
              <a:t>30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7164388" y="1700213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9933"/>
                </a:solidFill>
                <a:latin typeface="Comic Sans MS" pitchFamily="66" charset="0"/>
                <a:hlinkClick r:id="rId5" action="ppaction://hlinksldjump"/>
              </a:rPr>
              <a:t>40</a:t>
            </a:r>
            <a:endParaRPr lang="ru-RU" sz="3200" b="1" dirty="0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8101013" y="1700213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6" action="ppaction://hlinksldjump"/>
              </a:rPr>
              <a:t>50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4356100" y="25654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7" action="ppaction://hlinksldjump"/>
              </a:rPr>
              <a:t>10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5292725" y="25654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8" action="ppaction://hlinksldjump"/>
              </a:rPr>
              <a:t>20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6227763" y="25654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9" action="ppaction://hlinksldjump"/>
              </a:rPr>
              <a:t>30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7164388" y="25654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10" action="ppaction://hlinksldjump"/>
              </a:rPr>
              <a:t>40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8101013" y="25654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11" action="ppaction://hlinksldjump"/>
              </a:rPr>
              <a:t>50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33" name="Text Box 61"/>
          <p:cNvSpPr txBox="1">
            <a:spLocks noChangeArrowheads="1"/>
          </p:cNvSpPr>
          <p:nvPr/>
        </p:nvSpPr>
        <p:spPr bwMode="auto">
          <a:xfrm>
            <a:off x="4427538" y="34290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12" action="ppaction://hlinksldjump"/>
              </a:rPr>
              <a:t>10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34" name="Text Box 62"/>
          <p:cNvSpPr txBox="1">
            <a:spLocks noChangeArrowheads="1"/>
          </p:cNvSpPr>
          <p:nvPr/>
        </p:nvSpPr>
        <p:spPr bwMode="auto">
          <a:xfrm>
            <a:off x="5364163" y="34290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13" action="ppaction://hlinksldjump"/>
              </a:rPr>
              <a:t>20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6299200" y="34290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14" action="ppaction://hlinksldjump"/>
              </a:rPr>
              <a:t>30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7235825" y="34290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15" action="ppaction://hlinksldjump"/>
              </a:rPr>
              <a:t>40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37" name="Text Box 65"/>
          <p:cNvSpPr txBox="1">
            <a:spLocks noChangeArrowheads="1"/>
          </p:cNvSpPr>
          <p:nvPr/>
        </p:nvSpPr>
        <p:spPr bwMode="auto">
          <a:xfrm>
            <a:off x="8172450" y="34290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16" action="ppaction://hlinksldjump"/>
              </a:rPr>
              <a:t>50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4356100" y="42926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17" action="ppaction://hlinksldjump"/>
              </a:rPr>
              <a:t>10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39" name="Text Box 67"/>
          <p:cNvSpPr txBox="1">
            <a:spLocks noChangeArrowheads="1"/>
          </p:cNvSpPr>
          <p:nvPr/>
        </p:nvSpPr>
        <p:spPr bwMode="auto">
          <a:xfrm>
            <a:off x="5292725" y="42926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18" action="ppaction://hlinksldjump"/>
              </a:rPr>
              <a:t>20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40" name="Text Box 68"/>
          <p:cNvSpPr txBox="1">
            <a:spLocks noChangeArrowheads="1"/>
          </p:cNvSpPr>
          <p:nvPr/>
        </p:nvSpPr>
        <p:spPr bwMode="auto">
          <a:xfrm>
            <a:off x="6227763" y="42926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19" action="ppaction://hlinksldjump"/>
              </a:rPr>
              <a:t>30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7164388" y="42926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20" action="ppaction://hlinksldjump"/>
              </a:rPr>
              <a:t>40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8101013" y="42926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21" action="ppaction://hlinksldjump"/>
              </a:rPr>
              <a:t>50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43" name="Text Box 71"/>
          <p:cNvSpPr txBox="1">
            <a:spLocks noChangeArrowheads="1"/>
          </p:cNvSpPr>
          <p:nvPr/>
        </p:nvSpPr>
        <p:spPr bwMode="auto">
          <a:xfrm>
            <a:off x="4356100" y="5157788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22" action="ppaction://hlinksldjump"/>
              </a:rPr>
              <a:t>10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44" name="Text Box 72"/>
          <p:cNvSpPr txBox="1">
            <a:spLocks noChangeArrowheads="1"/>
          </p:cNvSpPr>
          <p:nvPr/>
        </p:nvSpPr>
        <p:spPr bwMode="auto">
          <a:xfrm>
            <a:off x="5292725" y="5157788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23" action="ppaction://hlinksldjump"/>
              </a:rPr>
              <a:t>20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45" name="Text Box 73"/>
          <p:cNvSpPr txBox="1">
            <a:spLocks noChangeArrowheads="1"/>
          </p:cNvSpPr>
          <p:nvPr/>
        </p:nvSpPr>
        <p:spPr bwMode="auto">
          <a:xfrm>
            <a:off x="6227763" y="5157788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24" action="ppaction://hlinksldjump"/>
              </a:rPr>
              <a:t>30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46" name="Text Box 74"/>
          <p:cNvSpPr txBox="1">
            <a:spLocks noChangeArrowheads="1"/>
          </p:cNvSpPr>
          <p:nvPr/>
        </p:nvSpPr>
        <p:spPr bwMode="auto">
          <a:xfrm>
            <a:off x="7164388" y="5157788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25" action="ppaction://hlinksldjump"/>
              </a:rPr>
              <a:t>40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47" name="Text Box 75"/>
          <p:cNvSpPr txBox="1">
            <a:spLocks noChangeArrowheads="1"/>
          </p:cNvSpPr>
          <p:nvPr/>
        </p:nvSpPr>
        <p:spPr bwMode="auto">
          <a:xfrm>
            <a:off x="8101013" y="5157788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26" action="ppaction://hlinksldjump"/>
              </a:rPr>
              <a:t>50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4356100" y="6021388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27" action="ppaction://hlinksldjump"/>
              </a:rPr>
              <a:t>10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49" name="Text Box 77"/>
          <p:cNvSpPr txBox="1">
            <a:spLocks noChangeArrowheads="1"/>
          </p:cNvSpPr>
          <p:nvPr/>
        </p:nvSpPr>
        <p:spPr bwMode="auto">
          <a:xfrm>
            <a:off x="5292725" y="6021388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28" action="ppaction://hlinksldjump"/>
              </a:rPr>
              <a:t>20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50" name="Text Box 78"/>
          <p:cNvSpPr txBox="1">
            <a:spLocks noChangeArrowheads="1"/>
          </p:cNvSpPr>
          <p:nvPr/>
        </p:nvSpPr>
        <p:spPr bwMode="auto">
          <a:xfrm>
            <a:off x="6227763" y="6021388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29" action="ppaction://hlinksldjump"/>
              </a:rPr>
              <a:t>30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51" name="Text Box 79"/>
          <p:cNvSpPr txBox="1">
            <a:spLocks noChangeArrowheads="1"/>
          </p:cNvSpPr>
          <p:nvPr/>
        </p:nvSpPr>
        <p:spPr bwMode="auto">
          <a:xfrm>
            <a:off x="7164388" y="6021388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30" action="ppaction://hlinksldjump"/>
              </a:rPr>
              <a:t>40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sp>
        <p:nvSpPr>
          <p:cNvPr id="3152" name="Text Box 80"/>
          <p:cNvSpPr txBox="1">
            <a:spLocks noChangeArrowheads="1"/>
          </p:cNvSpPr>
          <p:nvPr/>
        </p:nvSpPr>
        <p:spPr bwMode="auto">
          <a:xfrm>
            <a:off x="8101013" y="6021388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33"/>
                </a:solidFill>
                <a:latin typeface="Comic Sans MS" pitchFamily="66" charset="0"/>
                <a:hlinkClick r:id="rId31" action="ppaction://hlinksldjump"/>
              </a:rPr>
              <a:t>50</a:t>
            </a:r>
            <a:endParaRPr lang="ru-RU" sz="3200" b="1">
              <a:solidFill>
                <a:srgbClr val="FF9933"/>
              </a:solidFill>
              <a:latin typeface="Comic Sans MS" pitchFamily="66" charset="0"/>
            </a:endParaRPr>
          </a:p>
        </p:txBody>
      </p:sp>
      <p:pic>
        <p:nvPicPr>
          <p:cNvPr id="3155" name="Picture 83" descr="C:\Users\рооол\Desktop\картинки шахмат\17.jpe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53" y="202406"/>
            <a:ext cx="1172121" cy="119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Азбука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шахмат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38840" y="1180476"/>
            <a:ext cx="8362950" cy="4708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/>
              <a:t>Слово по-персидски взял,</a:t>
            </a:r>
          </a:p>
          <a:p>
            <a:pPr marL="137160" indent="0">
              <a:buNone/>
              <a:defRPr/>
            </a:pPr>
            <a:r>
              <a:rPr lang="ru-RU" sz="3200" b="1" dirty="0"/>
              <a:t> </a:t>
            </a:r>
            <a:r>
              <a:rPr lang="ru-RU" sz="3200" b="1" dirty="0" smtClean="0"/>
              <a:t>   К </a:t>
            </a:r>
            <a:r>
              <a:rPr lang="ru-RU" sz="3200" b="1" dirty="0"/>
              <a:t>нему другое приписал</a:t>
            </a:r>
          </a:p>
          <a:p>
            <a:pPr marL="137160" indent="0">
              <a:buNone/>
              <a:defRPr/>
            </a:pPr>
            <a:r>
              <a:rPr lang="ru-RU" sz="3200" b="1" dirty="0" smtClean="0"/>
              <a:t>    Да </a:t>
            </a:r>
            <a:r>
              <a:rPr lang="ru-RU" sz="3200" b="1" dirty="0"/>
              <a:t>прибавил букву «Ы</a:t>
            </a:r>
            <a:r>
              <a:rPr lang="ru-RU" sz="3200" b="1" dirty="0" smtClean="0"/>
              <a:t>».</a:t>
            </a:r>
          </a:p>
          <a:p>
            <a:pPr marL="137160" indent="0">
              <a:buNone/>
              <a:defRPr/>
            </a:pPr>
            <a:r>
              <a:rPr lang="ru-RU" sz="3200" b="1" dirty="0"/>
              <a:t> </a:t>
            </a:r>
            <a:r>
              <a:rPr lang="ru-RU" sz="3200" b="1" dirty="0" smtClean="0"/>
              <a:t>   Как </a:t>
            </a:r>
            <a:r>
              <a:rPr lang="ru-RU" sz="3200" b="1" dirty="0"/>
              <a:t>название игры?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277225" y="0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410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3645024"/>
            <a:ext cx="50404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3200" dirty="0" smtClean="0">
                <a:latin typeface="+mn-lt"/>
              </a:rPr>
              <a:t>64 близнеца</a:t>
            </a:r>
          </a:p>
          <a:p>
            <a:r>
              <a:rPr lang="ru-RU" sz="3200" dirty="0" smtClean="0">
                <a:latin typeface="+mn-lt"/>
              </a:rPr>
              <a:t>     На два лица:</a:t>
            </a:r>
          </a:p>
          <a:p>
            <a:r>
              <a:rPr lang="ru-RU" sz="3200" dirty="0" smtClean="0">
                <a:latin typeface="+mn-lt"/>
              </a:rPr>
              <a:t>     Половина белых,</a:t>
            </a:r>
          </a:p>
          <a:p>
            <a:r>
              <a:rPr lang="ru-RU" sz="3200" dirty="0" smtClean="0">
                <a:latin typeface="+mn-lt"/>
              </a:rPr>
              <a:t>     Половина чёрных.</a:t>
            </a:r>
          </a:p>
          <a:p>
            <a:r>
              <a:rPr lang="ru-RU" sz="3200" dirty="0" smtClean="0">
                <a:latin typeface="+mn-lt"/>
              </a:rPr>
              <a:t>     Что это?</a:t>
            </a:r>
            <a:endParaRPr lang="ru-RU" sz="3200" dirty="0">
              <a:latin typeface="+mn-lt"/>
            </a:endParaRPr>
          </a:p>
        </p:txBody>
      </p:sp>
      <p:pic>
        <p:nvPicPr>
          <p:cNvPr id="9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2343994" cy="246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Азбука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шахмат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13531" y="1124744"/>
            <a:ext cx="8362950" cy="47085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Дважды шагает однажды и то вначале.</a:t>
            </a:r>
          </a:p>
          <a:p>
            <a:pPr>
              <a:buNone/>
              <a:defRPr/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Самая 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слабая, а всем фигурам – мерило.</a:t>
            </a:r>
          </a:p>
          <a:p>
            <a:pPr>
              <a:buNone/>
              <a:defRPr/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Силу 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если их сложить,</a:t>
            </a:r>
          </a:p>
          <a:p>
            <a:pPr>
              <a:buNone/>
              <a:defRPr/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Можно 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восемь получить.</a:t>
            </a:r>
          </a:p>
          <a:p>
            <a:pPr>
              <a:buNone/>
              <a:defRPr/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Что 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 птица в ферзи стремиться?</a:t>
            </a:r>
          </a:p>
          <a:p>
            <a:pPr>
              <a:buNone/>
              <a:defRPr/>
            </a:pP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Кто 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никогда назад не ходит</a:t>
            </a: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>
              <a:buNone/>
              <a:defRPr/>
            </a:pP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какую фигуру пешка не может превратиться?</a:t>
            </a:r>
          </a:p>
          <a:p>
            <a:pPr marL="137160" indent="0" algn="r">
              <a:buNone/>
            </a:pPr>
            <a:endParaRPr lang="ru-RU" sz="36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277225" y="188640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20</a:t>
            </a:r>
          </a:p>
        </p:txBody>
      </p:sp>
      <p:sp>
        <p:nvSpPr>
          <p:cNvPr id="512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81" descr="j035678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547813" cy="1547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Азбука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шахмат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>
            <a:normAutofit/>
          </a:bodyPr>
          <a:lstStyle/>
          <a:p>
            <a:r>
              <a:rPr lang="ru-RU" sz="3600" dirty="0"/>
              <a:t>Сами одного цвета, а дороги их – </a:t>
            </a:r>
            <a:r>
              <a:rPr lang="ru-RU" sz="3600" dirty="0" smtClean="0"/>
              <a:t>разного. Что это?</a:t>
            </a:r>
          </a:p>
          <a:p>
            <a:r>
              <a:rPr lang="ru-RU" sz="3600" dirty="0"/>
              <a:t>Вот так фигура: любые преграды ей нипочём.</a:t>
            </a:r>
          </a:p>
          <a:p>
            <a:r>
              <a:rPr lang="ru-RU" sz="3600" dirty="0" smtClean="0"/>
              <a:t>Что </a:t>
            </a:r>
            <a:r>
              <a:rPr lang="ru-RU" sz="3600" dirty="0"/>
              <a:t>такое: </a:t>
            </a:r>
            <a:r>
              <a:rPr lang="ru-RU" sz="3600" dirty="0" smtClean="0"/>
              <a:t>«</a:t>
            </a:r>
            <a:r>
              <a:rPr lang="ru-RU" sz="3600" dirty="0" err="1" smtClean="0"/>
              <a:t>хитраста</a:t>
            </a:r>
            <a:r>
              <a:rPr lang="ru-RU" sz="3600" dirty="0" smtClean="0"/>
              <a:t>», «глазаста», «гриваста», «</a:t>
            </a:r>
            <a:r>
              <a:rPr lang="ru-RU" sz="3600" dirty="0" err="1" smtClean="0"/>
              <a:t>копытаста</a:t>
            </a:r>
            <a:r>
              <a:rPr lang="ru-RU" sz="3600" smtClean="0"/>
              <a:t>»?</a:t>
            </a:r>
            <a:endParaRPr lang="ru-RU" sz="3600" dirty="0"/>
          </a:p>
          <a:p>
            <a:pPr>
              <a:buNone/>
            </a:pPr>
            <a:endParaRPr lang="ru-RU" sz="36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277225" y="188640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615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 descr="http://perluna-detyam.com.ua/images/stories/chessboard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941168"/>
            <a:ext cx="189992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Азбука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шахмат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pPr marL="609600" indent="-609600"/>
            <a:r>
              <a:rPr lang="ru-RU" sz="3600" dirty="0" smtClean="0"/>
              <a:t>Какая фигура сильнее всех?</a:t>
            </a:r>
          </a:p>
          <a:p>
            <a:pPr>
              <a:buNone/>
            </a:pPr>
            <a:r>
              <a:rPr lang="ru-RU" sz="3600" dirty="0" smtClean="0"/>
              <a:t>    Фигура </a:t>
            </a:r>
            <a:r>
              <a:rPr lang="ru-RU" sz="3600" dirty="0"/>
              <a:t>эта так сильна,</a:t>
            </a:r>
          </a:p>
          <a:p>
            <a:pPr>
              <a:buNone/>
            </a:pPr>
            <a:r>
              <a:rPr lang="ru-RU" sz="3600" dirty="0" smtClean="0"/>
              <a:t>     потерять </a:t>
            </a:r>
            <a:r>
              <a:rPr lang="ru-RU" sz="3600" dirty="0"/>
              <a:t>её  - беда.</a:t>
            </a:r>
          </a:p>
          <a:p>
            <a:pPr>
              <a:buNone/>
            </a:pPr>
            <a:r>
              <a:rPr lang="ru-RU" sz="3600" dirty="0" smtClean="0"/>
              <a:t>    Скорей </a:t>
            </a:r>
            <a:r>
              <a:rPr lang="ru-RU" sz="3600" dirty="0"/>
              <a:t>всего потеря эта – </a:t>
            </a:r>
          </a:p>
          <a:p>
            <a:pPr>
              <a:buNone/>
            </a:pPr>
            <a:r>
              <a:rPr lang="ru-RU" sz="3600" dirty="0" smtClean="0"/>
              <a:t>     Конец </a:t>
            </a:r>
            <a:r>
              <a:rPr lang="ru-RU" sz="3600" dirty="0"/>
              <a:t>игре, тут песня спета.</a:t>
            </a:r>
          </a:p>
          <a:p>
            <a:pPr marL="609600" indent="-609600"/>
            <a:endParaRPr lang="ru-RU" sz="36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277225" y="260648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717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 descr="http://perluna-detyam.com.ua/images/stories/matematicheskaya-zadachka-04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25144"/>
            <a:ext cx="257683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056438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Азбука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шахмат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708525"/>
          </a:xfrm>
        </p:spPr>
        <p:txBody>
          <a:bodyPr/>
          <a:lstStyle/>
          <a:p>
            <a:pPr>
              <a:buNone/>
            </a:pPr>
            <a:r>
              <a:rPr lang="ru-RU" sz="3600" dirty="0"/>
              <a:t>В начале игры углы сторожат.</a:t>
            </a:r>
          </a:p>
          <a:p>
            <a:pPr>
              <a:buNone/>
            </a:pPr>
            <a:r>
              <a:rPr lang="ru-RU" sz="3600" dirty="0"/>
              <a:t>От мощи тяжёлой их в войске дрожат</a:t>
            </a:r>
            <a:r>
              <a:rPr lang="ru-RU" sz="3600" dirty="0" smtClean="0"/>
              <a:t>.</a:t>
            </a:r>
          </a:p>
          <a:p>
            <a:pPr>
              <a:buNone/>
            </a:pPr>
            <a:r>
              <a:rPr lang="ru-RU" sz="3600" dirty="0" smtClean="0"/>
              <a:t>  </a:t>
            </a:r>
            <a:endParaRPr lang="ru-RU" sz="3600" dirty="0"/>
          </a:p>
          <a:p>
            <a:pPr>
              <a:buNone/>
            </a:pPr>
            <a:endParaRPr lang="ru-RU" sz="360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277225" y="260648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5050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819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576263" cy="476250"/>
          </a:xfrm>
          <a:prstGeom prst="actionButtonBeginning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81" descr="j035678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1547813" cy="1547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370</TotalTime>
  <Words>901</Words>
  <Application>Microsoft Office PowerPoint</Application>
  <PresentationFormat>Экран (4:3)</PresentationFormat>
  <Paragraphs>186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Техническая</vt:lpstr>
      <vt:lpstr>Слайд 1</vt:lpstr>
      <vt:lpstr>Слайд 2</vt:lpstr>
      <vt:lpstr>Слайд 3</vt:lpstr>
      <vt:lpstr>Своя игра</vt:lpstr>
      <vt:lpstr>Азбука шахмат</vt:lpstr>
      <vt:lpstr>Азбука шахмат</vt:lpstr>
      <vt:lpstr>Азбука шахмат</vt:lpstr>
      <vt:lpstr>Азбука шахмат</vt:lpstr>
      <vt:lpstr>Азбука шахмат</vt:lpstr>
      <vt:lpstr>О правилах</vt:lpstr>
      <vt:lpstr>О правилах</vt:lpstr>
      <vt:lpstr>О правилах</vt:lpstr>
      <vt:lpstr>О правилах</vt:lpstr>
      <vt:lpstr>О правилах</vt:lpstr>
      <vt:lpstr>«Блиц опрос»</vt:lpstr>
      <vt:lpstr>«Блиц опрос»</vt:lpstr>
      <vt:lpstr>«Блиц опрос»</vt:lpstr>
      <vt:lpstr>«Блиц опрос»</vt:lpstr>
      <vt:lpstr>«Блиц опрос»</vt:lpstr>
      <vt:lpstr>Загадки</vt:lpstr>
      <vt:lpstr>Загадки</vt:lpstr>
      <vt:lpstr>Загадки</vt:lpstr>
      <vt:lpstr>Загадки</vt:lpstr>
      <vt:lpstr>Загадки</vt:lpstr>
      <vt:lpstr>Угадай фигуру</vt:lpstr>
      <vt:lpstr>Угадай фигуру</vt:lpstr>
      <vt:lpstr>Угадай фигуру</vt:lpstr>
      <vt:lpstr>Угадай фигуру</vt:lpstr>
      <vt:lpstr>Угадай фигуру</vt:lpstr>
      <vt:lpstr>Из истории  </vt:lpstr>
      <vt:lpstr>Из истории  </vt:lpstr>
      <vt:lpstr>Из истории  </vt:lpstr>
      <vt:lpstr>Из истории  </vt:lpstr>
      <vt:lpstr> Из истории  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рооол</dc:creator>
  <cp:lastModifiedBy>Win 7</cp:lastModifiedBy>
  <cp:revision>37</cp:revision>
  <dcterms:created xsi:type="dcterms:W3CDTF">2012-12-20T14:03:20Z</dcterms:created>
  <dcterms:modified xsi:type="dcterms:W3CDTF">2013-01-18T06:10:42Z</dcterms:modified>
</cp:coreProperties>
</file>