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E4BF4-ADBA-4BCE-BB69-B7AF599D23F2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658D-E6C5-4D4B-8950-9F7FC1AC54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D4362-FD1C-4A93-A960-8009C1FE1CED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EF15-70C1-4B48-B188-8E05575D3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5E810-43D8-4CD3-AAA3-FB0DE1717684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E4124-4465-4D8F-AF39-3B23AADABD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4EC50-5FCF-45C6-9D9F-B32FFD366566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B52D5-8072-4694-A155-7B3082EF91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0D2D8-BB2A-40AC-9C13-9AD48E537611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91A60-B6F1-40A7-9D6C-485F286717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9EEEF-874F-4560-9AAB-415D2921C7CE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C67C2-CDFE-4EF9-94BF-6E2DD37DB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082C-AEBC-4A2F-8153-C30837CB9318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1EAD-92E5-47A7-8879-2F8DDB6ABA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1FBA1-FC98-44D3-9C45-95698DC18AEA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4E207-A76C-47AF-8808-687092AE38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2712-6CBC-4F1D-9AE7-E19F4B91138A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4B9F2-0C32-4D0B-BF98-B0B127ED34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CAF9-2569-413C-B443-5829F0233389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FF4C7-18B4-4E9C-BACD-09DF093618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1087C-8E6C-4285-BBAE-D4B99D124F71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DA59-002F-4704-8237-F195F053D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9F3068-C05E-4F58-A7E8-8B31DDEFAB83}" type="datetimeFigureOut">
              <a:rPr lang="ru-RU"/>
              <a:pPr>
                <a:defRPr/>
              </a:pPr>
              <a:t>06.04.2013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095803-6F4A-43A0-865D-08A2C380B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79388" y="2130425"/>
            <a:ext cx="8640762" cy="1470025"/>
          </a:xfrm>
        </p:spPr>
        <p:txBody>
          <a:bodyPr/>
          <a:lstStyle/>
          <a:p>
            <a:r>
              <a:rPr lang="ru-RU" b="1" smtClean="0">
                <a:ea typeface="Calibri" pitchFamily="34" charset="0"/>
                <a:cs typeface="Times New Roman" pitchFamily="18" charset="0"/>
              </a:rPr>
              <a:t>Тема урока: соединения железа</a:t>
            </a: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9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6375" y="1412875"/>
            <a:ext cx="5975350" cy="4537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chemeClr val="tx1"/>
                </a:solidFill>
              </a:rPr>
              <a:t>Fe</a:t>
            </a:r>
            <a:endParaRPr lang="ru-RU" sz="7200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003800" y="3681413"/>
            <a:ext cx="13684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2555875" y="3681413"/>
            <a:ext cx="1306513" cy="1905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356100" y="2179638"/>
            <a:ext cx="0" cy="10795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356100" y="4138613"/>
            <a:ext cx="0" cy="109061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429375" y="2928938"/>
            <a:ext cx="1428750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</a:rPr>
              <a:t>FeO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29375" y="3643313"/>
            <a:ext cx="1428750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</a:rPr>
              <a:t>Fe</a:t>
            </a:r>
            <a:r>
              <a:rPr lang="en-US" sz="4000" baseline="-25000" dirty="0">
                <a:solidFill>
                  <a:schemeClr val="tx1"/>
                </a:solidFill>
              </a:rPr>
              <a:t>2</a:t>
            </a:r>
            <a:r>
              <a:rPr lang="en-US" sz="4000" dirty="0">
                <a:solidFill>
                  <a:schemeClr val="tx1"/>
                </a:solidFill>
              </a:rPr>
              <a:t>O</a:t>
            </a:r>
            <a:r>
              <a:rPr lang="en-US" sz="4000" baseline="-25000" dirty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71875" y="5357813"/>
            <a:ext cx="1428750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</a:rPr>
              <a:t>FeCI</a:t>
            </a:r>
            <a:r>
              <a:rPr lang="en-US" sz="4000" baseline="-25000" dirty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5813" y="3071813"/>
            <a:ext cx="1643062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Fe</a:t>
            </a:r>
            <a:r>
              <a:rPr lang="ru-RU" sz="3200" dirty="0">
                <a:solidFill>
                  <a:schemeClr val="tx1"/>
                </a:solidFill>
              </a:rPr>
              <a:t>(</a:t>
            </a:r>
            <a:r>
              <a:rPr lang="en-US" sz="3200" dirty="0">
                <a:solidFill>
                  <a:schemeClr val="tx1"/>
                </a:solidFill>
              </a:rPr>
              <a:t>OH</a:t>
            </a:r>
            <a:r>
              <a:rPr lang="ru-RU" sz="3200" dirty="0">
                <a:solidFill>
                  <a:schemeClr val="tx1"/>
                </a:solidFill>
              </a:rPr>
              <a:t>)</a:t>
            </a:r>
            <a:r>
              <a:rPr lang="ru-RU" sz="3200" baseline="-25000" dirty="0">
                <a:solidFill>
                  <a:schemeClr val="tx1"/>
                </a:solidFill>
              </a:rPr>
              <a:t>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5813" y="3857625"/>
            <a:ext cx="1643062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Fe(OH)</a:t>
            </a:r>
            <a:r>
              <a:rPr lang="en-US" sz="3200" baseline="-25000" dirty="0">
                <a:solidFill>
                  <a:schemeClr val="tx1"/>
                </a:solidFill>
              </a:rPr>
              <a:t>3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43313" y="1285875"/>
            <a:ext cx="1428750" cy="78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</a:rPr>
              <a:t>FeSO</a:t>
            </a:r>
            <a:r>
              <a:rPr lang="en-US" sz="4000" baseline="-25000" dirty="0">
                <a:solidFill>
                  <a:schemeClr val="tx1"/>
                </a:solidFill>
              </a:rPr>
              <a:t>4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12" grpId="0" build="p" animBg="1"/>
      <p:bldP spid="13" grpId="0" build="p" animBg="1"/>
      <p:bldP spid="14" grpId="0" build="p" animBg="1"/>
      <p:bldP spid="15" grpId="0" build="p" animBg="1"/>
      <p:bldP spid="1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G:\МАМИНО\минералы\пири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3375" y="0"/>
            <a:ext cx="9477375" cy="710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214313" y="285750"/>
            <a:ext cx="33575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chemeClr val="bg1"/>
                </a:solidFill>
                <a:latin typeface="Calibri" pitchFamily="34" charset="0"/>
              </a:rPr>
              <a:t>Пирит</a:t>
            </a:r>
            <a:endParaRPr lang="ru-RU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288" y="765175"/>
          <a:ext cx="8353425" cy="5400675"/>
        </p:xfrm>
        <a:graphic>
          <a:graphicData uri="http://schemas.openxmlformats.org/drawingml/2006/table">
            <a:tbl>
              <a:tblPr firstRow="1" firstCol="1" bandRow="1"/>
              <a:tblGrid>
                <a:gridCol w="8352927"/>
              </a:tblGrid>
              <a:tr h="5400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Задание</a:t>
                      </a:r>
                      <a:r>
                        <a:rPr lang="ru-RU" sz="4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для работы в группах</a:t>
                      </a:r>
                      <a:r>
                        <a:rPr lang="ru-RU" sz="4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Предложите все возможные способы получения соединения железа из предложенных веществ: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   AL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   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HCI    Fe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    </a:t>
                      </a:r>
                      <a:r>
                        <a:rPr lang="en-US" sz="4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NaOH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H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     CuSO</a:t>
                      </a:r>
                      <a:r>
                        <a:rPr lang="en-US" sz="4000" baseline="-25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4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4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CuO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Домашнее задание.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825" y="1484313"/>
          <a:ext cx="8893175" cy="4465637"/>
        </p:xfrm>
        <a:graphic>
          <a:graphicData uri="http://schemas.openxmlformats.org/drawingml/2006/table">
            <a:tbl>
              <a:tblPr firstRow="1" firstCol="1" bandRow="1"/>
              <a:tblGrid>
                <a:gridCol w="8892480"/>
              </a:tblGrid>
              <a:tr h="446449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Предложите способы осуществления превращений: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2+                                  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3+                                  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                                   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2+ </a:t>
                      </a:r>
                      <a:r>
                        <a:rPr lang="en-US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Fe</a:t>
                      </a:r>
                      <a:r>
                        <a:rPr lang="en-US" sz="3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7416" name="Прямая со стрелкой 4"/>
          <p:cNvCxnSpPr>
            <a:cxnSpLocks noChangeShapeType="1"/>
          </p:cNvCxnSpPr>
          <p:nvPr/>
        </p:nvCxnSpPr>
        <p:spPr bwMode="auto">
          <a:xfrm>
            <a:off x="4865688" y="11476038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417" name="Прямая со стрелкой 5"/>
          <p:cNvCxnSpPr>
            <a:cxnSpLocks noChangeShapeType="1"/>
          </p:cNvCxnSpPr>
          <p:nvPr/>
        </p:nvCxnSpPr>
        <p:spPr bwMode="auto">
          <a:xfrm>
            <a:off x="6816725" y="11469688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418" name="Прямая со стрелкой 6"/>
          <p:cNvCxnSpPr>
            <a:cxnSpLocks noChangeShapeType="1"/>
          </p:cNvCxnSpPr>
          <p:nvPr/>
        </p:nvCxnSpPr>
        <p:spPr bwMode="auto">
          <a:xfrm>
            <a:off x="6818313" y="11682413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419" name="Прямая со стрелкой 7"/>
          <p:cNvCxnSpPr>
            <a:cxnSpLocks noChangeShapeType="1"/>
          </p:cNvCxnSpPr>
          <p:nvPr/>
        </p:nvCxnSpPr>
        <p:spPr bwMode="auto">
          <a:xfrm>
            <a:off x="4867275" y="11911013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420" name="Прямая со стрелкой 8"/>
          <p:cNvCxnSpPr>
            <a:cxnSpLocks noChangeShapeType="1"/>
          </p:cNvCxnSpPr>
          <p:nvPr/>
        </p:nvCxnSpPr>
        <p:spPr bwMode="auto">
          <a:xfrm>
            <a:off x="6819900" y="11904663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421" name="Прямая со стрелкой 9"/>
          <p:cNvCxnSpPr>
            <a:cxnSpLocks noChangeShapeType="1"/>
          </p:cNvCxnSpPr>
          <p:nvPr/>
        </p:nvCxnSpPr>
        <p:spPr bwMode="auto">
          <a:xfrm>
            <a:off x="4867275" y="11688763"/>
            <a:ext cx="311150" cy="95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2" name="Прямая со стрелкой 11"/>
          <p:cNvCxnSpPr/>
          <p:nvPr/>
        </p:nvCxnSpPr>
        <p:spPr>
          <a:xfrm>
            <a:off x="2339975" y="2781300"/>
            <a:ext cx="71913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35225" y="3357563"/>
            <a:ext cx="71913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92375" y="3860800"/>
            <a:ext cx="71913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665913" y="2805113"/>
            <a:ext cx="7207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665913" y="3357563"/>
            <a:ext cx="7207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78613" y="3860800"/>
            <a:ext cx="7191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59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Calibri</vt:lpstr>
      <vt:lpstr>Arial</vt:lpstr>
      <vt:lpstr>Times New Roman</vt:lpstr>
      <vt:lpstr>Тема Office</vt:lpstr>
      <vt:lpstr>Тема урока: соединения железа</vt:lpstr>
      <vt:lpstr>Слайд 2</vt:lpstr>
      <vt:lpstr>Слайд 3</vt:lpstr>
      <vt:lpstr>Слайд 4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соединения железа</dc:title>
  <dc:creator>Кузнецова Людмила</dc:creator>
  <cp:lastModifiedBy>User</cp:lastModifiedBy>
  <cp:revision>5</cp:revision>
  <dcterms:created xsi:type="dcterms:W3CDTF">2013-01-26T00:57:10Z</dcterms:created>
  <dcterms:modified xsi:type="dcterms:W3CDTF">2013-04-06T15:45:35Z</dcterms:modified>
</cp:coreProperties>
</file>