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8" r:id="rId32"/>
    <p:sldId id="287" r:id="rId33"/>
    <p:sldId id="289" r:id="rId34"/>
    <p:sldId id="291" r:id="rId35"/>
    <p:sldId id="290" r:id="rId36"/>
    <p:sldId id="292" r:id="rId37"/>
    <p:sldId id="294" r:id="rId38"/>
    <p:sldId id="293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03" autoAdjust="0"/>
    <p:restoredTop sz="90929"/>
  </p:normalViewPr>
  <p:slideViewPr>
    <p:cSldViewPr>
      <p:cViewPr>
        <p:scale>
          <a:sx n="70" d="100"/>
          <a:sy n="70" d="100"/>
        </p:scale>
        <p:origin x="-420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C6865613-E9F5-419E-99CF-F2C8F2C3EDF5}" type="datetimeFigureOut">
              <a:rPr lang="ru-RU"/>
              <a:pPr>
                <a:defRPr/>
              </a:pPr>
              <a:t>26.03.2013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FE2FF5A0-9A05-4C6C-975B-B3A8A7911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7521E7-2DB0-48A1-8D05-DA5CE444B8D6}" type="slidenum">
              <a:rPr lang="ru-RU">
                <a:latin typeface="Times New Roman" pitchFamily="18" charset="0"/>
              </a:rPr>
              <a:pPr/>
              <a:t>7</a:t>
            </a:fld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6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5DCC43-C42B-4B07-BCC8-B81475D0BD27}" type="slidenum">
              <a:rPr lang="ru-RU">
                <a:latin typeface="Times New Roman" pitchFamily="18" charset="0"/>
              </a:rPr>
              <a:pPr/>
              <a:t>55</a:t>
            </a:fld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4EEBE-BA3E-4AA4-A4DF-56BF72331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DC787-2FB2-4A5F-B4AA-C5A847120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5150" y="609600"/>
            <a:ext cx="169545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8800" y="609600"/>
            <a:ext cx="493395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67CB3-5CA9-49F7-82D0-05304A58C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5AF4F-802E-457E-95D8-63F70F64C4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AC5C-4FBE-4ECD-B9A0-8494CE1BB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28800" y="1981200"/>
            <a:ext cx="3314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5900" y="1981200"/>
            <a:ext cx="3314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675E4-531C-4590-BF1E-0D9840BBF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232DA-4B21-4CC1-A6FC-6AC8437E8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67635-62B3-4866-A44C-DD7CA2EAF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D8406-120D-463B-890A-943756871C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76526-53C1-4BF1-ADB0-3B327BE33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25AB7-BE16-421F-BFC0-91FDE67DC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Now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609600"/>
            <a:ext cx="6781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1981200"/>
            <a:ext cx="678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07D6E4FF-FECB-44A5-81D2-90575C0C2C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 advTm="20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600">
          <a:solidFill>
            <a:srgbClr val="0000CC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3200">
          <a:solidFill>
            <a:srgbClr val="0000CC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0000CC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0000CC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0000CC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C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C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C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C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video" Target="NULL" TargetMode="External"/><Relationship Id="rId1" Type="http://schemas.openxmlformats.org/officeDocument/2006/relationships/audio" Target="file:///C:\Documents%20and%20Settings\cherchenie\&#1056;&#1072;&#1073;&#1086;&#1095;&#1080;&#1081;%20&#1089;&#1090;&#1086;&#1083;\&#1057;&#1086;&#1082;&#1086;&#1088;&#1077;&#1074;&#1072;%20&#1045;.&#1042;.%20(&#1087;&#1088;&#1077;&#1079;&#1077;&#1085;&#1090;&#1072;&#1094;&#1080;&#1080;)\&#1058;&#1077;&#1072;&#1090;&#1088;%20&#1044;&#1088;&#1077;&#1074;&#1085;&#1077;&#1081;%20&#1043;&#1088;&#1077;&#1094;&#1080;&#1080;\08.Hassapikos%20(Kato%20Panagia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NULL" TargetMode="External"/><Relationship Id="rId1" Type="http://schemas.openxmlformats.org/officeDocument/2006/relationships/audio" Target="file:///C:\Documents%20and%20Settings\cherchenie\&#1056;&#1072;&#1073;&#1086;&#1095;&#1080;&#1081;%20&#1089;&#1090;&#1086;&#1083;\&#1057;&#1086;&#1082;&#1086;&#1088;&#1077;&#1074;&#1072;%20&#1045;.&#1042;.%20(&#1087;&#1088;&#1077;&#1079;&#1077;&#1085;&#1090;&#1072;&#1094;&#1080;&#1080;)\&#1058;&#1077;&#1072;&#1090;&#1088;%20&#1044;&#1088;&#1077;&#1074;&#1085;&#1077;&#1081;%20&#1043;&#1088;&#1077;&#1094;&#1080;&#1080;\06.Balos%20(Naxos)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2" Type="http://schemas.openxmlformats.org/officeDocument/2006/relationships/video" Target="NULL" TargetMode="External"/><Relationship Id="rId1" Type="http://schemas.openxmlformats.org/officeDocument/2006/relationships/audio" Target="file:///C:\Documents%20and%20Settings\cherchenie\&#1056;&#1072;&#1073;&#1086;&#1095;&#1080;&#1081;%20&#1089;&#1090;&#1086;&#1083;\&#1057;&#1086;&#1082;&#1086;&#1088;&#1077;&#1074;&#1072;%20&#1045;.&#1042;.%20(&#1087;&#1088;&#1077;&#1079;&#1077;&#1085;&#1090;&#1072;&#1094;&#1080;&#1080;)\&#1058;&#1077;&#1072;&#1090;&#1088;%20&#1044;&#1088;&#1077;&#1074;&#1085;&#1077;&#1081;%20&#1043;&#1088;&#1077;&#1094;&#1080;&#1080;\05.The%20Gardener%20-%20Syrtos%20(Syrtos)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25.png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2" Type="http://schemas.openxmlformats.org/officeDocument/2006/relationships/video" Target="NULL" TargetMode="External"/><Relationship Id="rId1" Type="http://schemas.openxmlformats.org/officeDocument/2006/relationships/audio" Target="file:///C:\Documents%20and%20Settings\cherchenie\&#1056;&#1072;&#1073;&#1086;&#1095;&#1080;&#1081;%20&#1089;&#1090;&#1086;&#1083;\&#1057;&#1086;&#1082;&#1086;&#1088;&#1077;&#1074;&#1072;%20&#1045;.&#1042;.%20(&#1087;&#1088;&#1077;&#1079;&#1077;&#1085;&#1090;&#1072;&#1094;&#1080;&#1080;)\&#1058;&#1077;&#1072;&#1090;&#1088;%20&#1044;&#1088;&#1077;&#1074;&#1085;&#1077;&#1081;%20&#1043;&#1088;&#1077;&#1094;&#1080;&#1080;\04.I%20Dont'%20Speak%20To%20You%20(Crete)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.png"/><Relationship Id="rId2" Type="http://schemas.openxmlformats.org/officeDocument/2006/relationships/video" Target="NULL" TargetMode="External"/><Relationship Id="rId1" Type="http://schemas.openxmlformats.org/officeDocument/2006/relationships/audio" Target="file:///C:\Documents%20and%20Settings\cherchenie\&#1056;&#1072;&#1073;&#1086;&#1095;&#1080;&#1081;%20&#1089;&#1090;&#1086;&#1083;\&#1057;&#1086;&#1082;&#1086;&#1088;&#1077;&#1074;&#1072;%20&#1045;.&#1042;.%20(&#1087;&#1088;&#1077;&#1079;&#1077;&#1085;&#1090;&#1072;&#1094;&#1080;&#1080;)\&#1058;&#1077;&#1072;&#1090;&#1088;%20&#1044;&#1088;&#1077;&#1074;&#1085;&#1077;&#1081;%20&#1043;&#1088;&#1077;&#1094;&#1080;&#1080;\08.Hassapikos%20(Kato%20Panagia).mp3" TargetMode="External"/><Relationship Id="rId6" Type="http://schemas.openxmlformats.org/officeDocument/2006/relationships/image" Target="../media/image84.png"/><Relationship Id="rId5" Type="http://schemas.openxmlformats.org/officeDocument/2006/relationships/image" Target="../media/image25.png"/><Relationship Id="rId10" Type="http://schemas.openxmlformats.org/officeDocument/2006/relationships/image" Target="../media/image5.png"/><Relationship Id="rId4" Type="http://schemas.openxmlformats.org/officeDocument/2006/relationships/image" Target="../media/image86.png"/><Relationship Id="rId9" Type="http://schemas.openxmlformats.org/officeDocument/2006/relationships/image" Target="../media/image8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8.Hassapikos (Kato Panagi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313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5"/>
          <a:srcRect/>
          <a:stretch>
            <a:fillRect/>
          </a:stretch>
        </p:blipFill>
        <p:spPr>
          <a:xfrm>
            <a:off x="1103313" y="365125"/>
            <a:ext cx="7943850" cy="2884488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75" y="5133975"/>
            <a:ext cx="5884863" cy="1752600"/>
          </a:xfrm>
        </p:spPr>
        <p:txBody>
          <a:bodyPr/>
          <a:lstStyle/>
          <a:p>
            <a:pPr algn="r"/>
            <a:r>
              <a:rPr lang="ru-RU" sz="1800" b="1" i="1" smtClean="0"/>
              <a:t>Выполнила Сокорева Екатерина Викторовна учитель музыки и искусства  МАОУ «СОШ № 4» </a:t>
            </a:r>
          </a:p>
          <a:p>
            <a:pPr algn="r"/>
            <a:r>
              <a:rPr lang="ru-RU" sz="1800" b="1" i="1" smtClean="0"/>
              <a:t>г. Губкинский.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30500" y="1931988"/>
            <a:ext cx="4071938" cy="3346450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79388" y="5229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999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 numSld="999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7763" y="3267075"/>
            <a:ext cx="2365375" cy="3243263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22238"/>
            <a:ext cx="737711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887538" y="138113"/>
            <a:ext cx="684053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Трагедия уже во второй половине VI в до н. э. достигла значительного развития, использовав богатое наследие эпоса и лирики. Усилению действенной стороны трагедии очень способствовало нововведение трагик Феспида. Он выделил из хора особого исполнителя - актера.</a:t>
            </a: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88" y="188913"/>
            <a:ext cx="73771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763713" y="188913"/>
            <a:ext cx="6769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Феспид был первым афинским трагическим поэтом. Первая постановка его трагедии состоялась весной 534 г. до н.э. на празднике Великих Дионисий.</a:t>
            </a:r>
          </a:p>
          <a:p>
            <a:pPr eaLnBrk="0" hangingPunct="0"/>
            <a:r>
              <a:rPr lang="ru-RU" b="1"/>
              <a:t>Этот год по традиции принято считать годом рождения мирового театра.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6363" y="2835275"/>
            <a:ext cx="4997450" cy="3754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188913"/>
            <a:ext cx="679450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11375" y="222250"/>
            <a:ext cx="6492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b="1"/>
              <a:t>Ранние греческие трагедии напоминали скорее всего лирические кантаты и почти сплошь состояли из песен хора и актера.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8863" y="2547938"/>
            <a:ext cx="5748337" cy="37560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19250" y="260350"/>
            <a:ext cx="66976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 содержании комедии, так же как и в трагедии, с первых же дней ее существования к религиозным мотивам примешивались житейские, которые в дальнейшем занимали все больше и больше места и в конце концов стали преобладающие или даже единственными, хотя в целом комедия по-прежнему считалась посвященной Дионису.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25" y="3554413"/>
            <a:ext cx="4492625" cy="30781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404813"/>
            <a:ext cx="67691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Участники комоса стали разыгрывать и маленькие комические сценки: похищение ворами съестных припасов и вина и другие сценки. К шуткам, песням и небольшим сценкам уже в то время примешивались элементы социальной сатиры.</a:t>
            </a:r>
          </a:p>
          <a:p>
            <a:pPr eaLnBrk="0" hangingPunct="0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0500" y="3067050"/>
            <a:ext cx="5157788" cy="33210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273050"/>
            <a:ext cx="67691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Возникшая из аттического комоса древняя аттическая комедия V в. до н. э. была политической по своему содержанию. Она постоянно затрагивала вопросы политического строя, деятельности отдельных учреждений Афинской республики, ее внешней политики, войны, мира и т.д. Такая комедия существовала в условиях афинской рабовладельческой демократии.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9488" y="3975100"/>
            <a:ext cx="5503862" cy="275431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54188" y="393700"/>
            <a:ext cx="6626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Своего высшего выражения театральное искусство Vв. до н.э. достигло в творчестве трех великих трагиков - Эсхил, Софокол, Еврепида - и комедиографа Аристофана.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2614613"/>
            <a:ext cx="1487488" cy="1901825"/>
          </a:xfrm>
          <a:prstGeom prst="rect">
            <a:avLst/>
          </a:prstGeom>
          <a:noFill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2463" y="2640013"/>
            <a:ext cx="1322387" cy="1901825"/>
          </a:xfrm>
          <a:prstGeom prst="rect">
            <a:avLst/>
          </a:prstGeom>
          <a:noFill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4838" y="2614613"/>
            <a:ext cx="1439862" cy="1901825"/>
          </a:xfrm>
          <a:prstGeom prst="rect">
            <a:avLst/>
          </a:prstGeom>
          <a:noFill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70388" y="4926013"/>
            <a:ext cx="1457325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437063"/>
            <a:ext cx="72294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175"/>
            <a:ext cx="6481763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24075" y="169863"/>
            <a:ext cx="6048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solidFill>
                  <a:srgbClr val="FF0000"/>
                </a:solidFill>
              </a:rPr>
              <a:t>ОРГАНИЗАЦИЯ ТЕАТРАЛЬНЫХ</a:t>
            </a:r>
          </a:p>
          <a:p>
            <a:pPr algn="ctr" eaLnBrk="0" hangingPunct="0"/>
            <a:r>
              <a:rPr lang="ru-RU" sz="2800" b="1">
                <a:solidFill>
                  <a:srgbClr val="FF0000"/>
                </a:solidFill>
              </a:rPr>
              <a:t>ПРЕДСТАВЛЕНИЙ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812925" y="4619625"/>
            <a:ext cx="69643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Драмы ставили на трех праздниках в честь Диониса: Малых или Сельских Дионисиях (в декабре - в январе); Ленеях (в январе - феврале); Великих или Городских Дионисиях (в марте - апреле).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5838" y="1341438"/>
            <a:ext cx="5638800" cy="31083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6.Balos (Naxo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260350"/>
            <a:ext cx="74041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03225"/>
            <a:ext cx="66960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Драматические представления проходили как состязания драматургов. В них участвовали три трагических и комических поэта. Каждый из трагиков должен представить по четыре пьесы: три трагедии и одну сатириковую драму.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5075" y="2962275"/>
            <a:ext cx="5065713" cy="3346450"/>
          </a:xfrm>
          <a:prstGeom prst="rect">
            <a:avLst/>
          </a:prstGeom>
          <a:noFill/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95288" y="62150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audio>
              <p:cMediaNode numSld="999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260350"/>
            <a:ext cx="74056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04813"/>
            <a:ext cx="66960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Три трагедии, связанные единством сюжета, составляли трилогию, после нее и ставили сатириковую драму. Трилогия и сатировская драма составляли тетралогию.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2513" y="2316163"/>
            <a:ext cx="5621337" cy="42243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агетная рамка 5"/>
          <p:cNvSpPr>
            <a:spLocks noChangeArrowheads="1"/>
          </p:cNvSpPr>
          <p:nvPr/>
        </p:nvSpPr>
        <p:spPr bwMode="auto">
          <a:xfrm>
            <a:off x="4356100" y="1784350"/>
            <a:ext cx="4679950" cy="4319588"/>
          </a:xfrm>
          <a:prstGeom prst="bevel">
            <a:avLst>
              <a:gd name="adj" fmla="val 461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" name="Горизонтальный свиток 3"/>
          <p:cNvSpPr>
            <a:spLocks noChangeArrowheads="1"/>
          </p:cNvSpPr>
          <p:nvPr/>
        </p:nvSpPr>
        <p:spPr bwMode="auto">
          <a:xfrm>
            <a:off x="2268538" y="-171450"/>
            <a:ext cx="6191250" cy="1728788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262188" y="115888"/>
            <a:ext cx="6418262" cy="1152525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41850" y="2038350"/>
            <a:ext cx="410368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/>
              <a:t>Древнегреческий театр возник из сельских празднеств в честь бога</a:t>
            </a:r>
          </a:p>
          <a:p>
            <a:pPr eaLnBrk="0" hangingPunct="0"/>
            <a:r>
              <a:rPr lang="ru-RU" sz="2000" b="1"/>
              <a:t>Диониса. Вначале Дионис считался богом производительной силы природы, и греки изображали его в виде козла или быка. Однако позже, когда население древней Греции познакомилось с возделыванием виноградников, Дионис стал богом виноделия, а потом и богом поэзии и театра.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" y="1768475"/>
            <a:ext cx="3413125" cy="43402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84163"/>
            <a:ext cx="74041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9388" y="2835275"/>
            <a:ext cx="5308600" cy="3705225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019300" y="430213"/>
            <a:ext cx="67183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Драматурги получали хор от архонта, но все издержки, связанные с обучением хора, брали на себя богатые сограждане (хорег).  Хорег должен был организовать хор на свои деньги, изготовить для него костюмы. </a:t>
            </a: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76250"/>
            <a:ext cx="66246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Исполнение обязанности  хорега и участие в трагическом хоре было делом весьма почитаемым. Считалось, что хореги, актеры и члены хора находятся под особым покровительством божества. Все они на время подготовки к драматургическим состязаниям освобождались даже от военной службы.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5900" y="3517900"/>
            <a:ext cx="3986213" cy="30908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60350"/>
            <a:ext cx="82804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16013" y="434975"/>
            <a:ext cx="755967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/>
              <a:t>Судили на состязании особенные выборные лица. Для победивших драматургов были установлены три награды. Драматург, занявший на состязании третье место, считался потерпевшим поражение. Помимо гонорара, драматург получал от государства в качестве награды венок из плюща. На долю хорегов,  которые подготовили хор для победивших драматургов выпадала большая честь. Такой хорег имел право воздвигнуть памятник в ознаменование своей победы. На этом памятнике писали время представления, имя победившего драматурга, название его пьесы, а также имя хорега.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4738" y="3840163"/>
            <a:ext cx="2120900" cy="2921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8825" y="1598613"/>
            <a:ext cx="708025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7263" y="1598613"/>
            <a:ext cx="614362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1925" y="4365625"/>
            <a:ext cx="74056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7975" y="9525"/>
            <a:ext cx="6480175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33650" y="390525"/>
            <a:ext cx="4568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600" b="1">
                <a:solidFill>
                  <a:srgbClr val="FF0000"/>
                </a:solidFill>
              </a:rPr>
              <a:t>АКТЕРЫ И МАСКИ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70063" y="4365625"/>
            <a:ext cx="6769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 греческой драме число актеров не превышало трех человек, то одному и тому же актеру в течении пьесы приходилось играть несколько ролей. Если в пьесах присутствовали немые роли, их играли статисты.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62250" y="1579563"/>
            <a:ext cx="4357688" cy="26273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04813"/>
            <a:ext cx="66960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Женские роли всегда исполнялись мужчинами. Трагические и комедийные актеры должны были не только хорошо декламировать стихи, но и владеть вокальным мастерством, так как в наиболее патетических местах драмы актеры исполняли арии.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8925" y="3230563"/>
            <a:ext cx="3700463" cy="34448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319088"/>
            <a:ext cx="67691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Актеры носили маски, так что мимика из игры была исключена. Тем больше должны были греческие актеры работать над искусством движения и жеста.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3300" y="2189163"/>
            <a:ext cx="5518150" cy="43449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04813"/>
            <a:ext cx="66960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Маски проникли в греческий театр вследствие исконной связи последнего с культом Диониса. Жрец, изображавший божество, всегда выступал в маске.</a:t>
            </a:r>
          </a:p>
          <a:p>
            <a:pPr eaLnBrk="0" hangingPunct="0"/>
            <a:r>
              <a:rPr lang="ru-RU" b="1"/>
              <a:t>Однако в театре классического периода маски уже не имели культового значения. Зато она отвечала задачам греческого театра создавать крупные обобщенные образы.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1650" y="3651250"/>
            <a:ext cx="3992563" cy="3073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04813"/>
            <a:ext cx="66960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Исполнение женских ролей мужчинами вызывало необходимость использование маски. Употребление маски обусловливалось также размерами греческого театра. Без маски лица актеров были бы плохо видны зрителям последних рядов.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4838" y="2981325"/>
            <a:ext cx="3773487" cy="36083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2276475"/>
            <a:ext cx="3671888" cy="424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260350"/>
            <a:ext cx="66960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Маски делались из дерева или полотна, в последнем случае полотно натягивалось на каркас, покрывалось гипсом и раскрашивалось. Маски закрывали не только лицо, но всю голову</a:t>
            </a: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4675" y="2547938"/>
            <a:ext cx="3054350" cy="3871912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404813"/>
            <a:ext cx="67691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Кроме вымышленных персонажей, поэты древней комедии выводили на сцену и своих современников. Маска в таких случаях была обычно шаржированным портретом.</a:t>
            </a: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88" y="25400"/>
            <a:ext cx="7011987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3638" y="14288"/>
            <a:ext cx="5903912" cy="17113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400" b="1" smtClean="0">
                <a:solidFill>
                  <a:schemeClr val="tx1"/>
                </a:solidFill>
              </a:rPr>
              <a:t>Несколько раз в году происходили празднества, посвященные Дионису, на которых пели дифирамбы (хвалебные песни).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9325" y="2030413"/>
            <a:ext cx="6327775" cy="43576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5.The Gardener - Syrtos (Syrto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260350"/>
            <a:ext cx="74041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404813"/>
            <a:ext cx="67691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Костюм трагических актеров был некоторым видоизменением пышной одежды, которую носили жрецы Диониса во время исполнения религиозных церемоний.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62150" y="2517775"/>
            <a:ext cx="5213350" cy="4090988"/>
          </a:xfrm>
          <a:prstGeom prst="rect">
            <a:avLst/>
          </a:prstGeom>
          <a:noFill/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14313" y="6072188"/>
            <a:ext cx="6096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audio>
              <p:cMediaNode numSld="999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5963" y="2651125"/>
            <a:ext cx="3778250" cy="4078288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19263" y="404813"/>
            <a:ext cx="66690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Цвет на одежде имел тоже определенное значение: роли счастливцев исполнялись в одеяниях с желтой или красной полосой, а синие или зеленые полосы отмечали неудачников.</a:t>
            </a: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446088"/>
            <a:ext cx="66960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Обувь трагического актера называлась котурнами. Сценические котурны имели толстые, состоящие из нескольких слоев подошвы, благодаря чему увеличивался, рос актера.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636838"/>
            <a:ext cx="243046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 r="10487"/>
          <a:stretch>
            <a:fillRect/>
          </a:stretch>
        </p:blipFill>
        <p:spPr bwMode="auto">
          <a:xfrm>
            <a:off x="2636838" y="2997200"/>
            <a:ext cx="51038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12913" y="406400"/>
            <a:ext cx="6675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До наших дней дошло много статуэток, изображающих актеров древнегреческой комедии. У маски вытаращенные глаза, безобразный нос, широко открытый рот, живот и зад увеличены с помощью подложенных подушек.</a:t>
            </a: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75" y="0"/>
            <a:ext cx="6480175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427538"/>
            <a:ext cx="734536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071813" y="263525"/>
            <a:ext cx="3924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600" b="1">
                <a:solidFill>
                  <a:srgbClr val="FF0000"/>
                </a:solidFill>
              </a:rPr>
              <a:t>ХОР И ЗРИТЕЛИ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4350" y="1390650"/>
            <a:ext cx="4164013" cy="2846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08175" y="4475163"/>
            <a:ext cx="66960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Трагический хор насчитывал сначала 12 человек, затем состав его был увеличен до 15. В комедии хор всегда состоял из 24 человек. Участники хора назывались хоревтами, предводитель хора - корифеем. </a:t>
            </a:r>
          </a:p>
        </p:txBody>
      </p:sp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60350"/>
            <a:ext cx="7548563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476375" y="315913"/>
            <a:ext cx="698341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Трагедия развивалась на основе трагического хора, из которого впоследствии был выделен один актер. С появлением второго и третьего актера роль хора ослабевает, драматический конфликт может происходить теперь между героями и без участия хора. Но хор не исчезает. Он существует как непременный компонент у всех трагических поэтов классического периода, хотя несет не всегда одинаковую драматическую нагрузку.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3563" y="4108450"/>
            <a:ext cx="3205162" cy="26828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5612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6788" y="3670300"/>
            <a:ext cx="5743575" cy="3022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273050"/>
            <a:ext cx="705643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Театральные представления происходили в дни всенародных праздников Диониса. Все дела в это время приостанавливались. Суды закрывались, должники освобождались от уплаты долгов на в течении всех дней праздника. Даже заключенных выпускали из тюрем, чтобы они могли принять участие в общем празднике. Наряду с мужчинами в театре бывали женщины, дети и даже слуги, домашние рабы.</a:t>
            </a:r>
          </a:p>
        </p:txBody>
      </p:sp>
    </p:spTree>
  </p:cSld>
  <p:clrMapOvr>
    <a:masterClrMapping/>
  </p:clrMapOvr>
  <p:transition spd="slow" advClick="0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404813"/>
            <a:ext cx="684053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 театре были строго определены места для разных групп зрителей. Первый отводили государственным лицам, жрецам и полководцам. Им, восседающим в креслах, билеты были не нужны. За креслами, отделенными проходом, начинались скамьи-ступени для богатой публики. Каждый сектор был помечен одной буквой, начиная с А. 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2513" y="3736975"/>
            <a:ext cx="5741987" cy="31337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9450" y="3876675"/>
            <a:ext cx="3705225" cy="2822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279400"/>
            <a:ext cx="67675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Драматические представления в Афинах начинались на рассвете и шли до самого вечера. Зрители ели и пили в самом театре. Все были одеты в праздничные одежды, головы украшали венками. На Великих Дионисиях происходило громадное стечение горожан, к которым присоединялись еще и жители других городов-государств, приезжавшие со всей Греции.</a:t>
            </a:r>
          </a:p>
        </p:txBody>
      </p:sp>
    </p:spTree>
  </p:cSld>
  <p:clrMapOvr>
    <a:masterClrMapping/>
  </p:clrMapOvr>
  <p:transition spd="slow"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0475" y="1800225"/>
            <a:ext cx="2386013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88913"/>
            <a:ext cx="6480175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500438"/>
            <a:ext cx="7404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62188" y="354013"/>
            <a:ext cx="58324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b="1">
                <a:solidFill>
                  <a:srgbClr val="FF0000"/>
                </a:solidFill>
              </a:rPr>
              <a:t>ДРЕВНЕГРЕЧЕСКИЕ ДРАМАТУРГИ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22438" y="3500438"/>
            <a:ext cx="69119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Эсхил, автор героико-патриотических, поднимающих большие исторические и религиозно- философские темы произведений. Он ввёл 2-го актёра , открыв этим возможность более глубокой разработки трагического конфликта и усиления действенной стороны театра, представления.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2150" y="1579563"/>
            <a:ext cx="1506538" cy="1822450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65588" y="2119313"/>
            <a:ext cx="1733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4400" b="1" i="1">
                <a:solidFill>
                  <a:srgbClr val="FF0000"/>
                </a:solidFill>
              </a:rPr>
              <a:t>Эсхил</a:t>
            </a:r>
            <a:endParaRPr lang="ru-RU" sz="4400" i="1">
              <a:solidFill>
                <a:srgbClr val="FF0000"/>
              </a:solidFill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1485900"/>
            <a:ext cx="863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3863" y="46038"/>
            <a:ext cx="70104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0" y="239713"/>
            <a:ext cx="6335713" cy="1143000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chemeClr val="tx1"/>
                </a:solidFill>
              </a:rPr>
              <a:t>На этих празднествах выступали и ряженые. Участники мазали лицо винной гущей, надевали маски и козлиные шкуры.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6925" y="1790700"/>
            <a:ext cx="6265863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4292600"/>
            <a:ext cx="185896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260350"/>
            <a:ext cx="74041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323850"/>
            <a:ext cx="66960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 трагедиях Софокла основное внимание уделено человеку, со всем миром его душевных переживаний, мыслей, страстей, чувств. В трагедиях Софокла выразились гражданские и нравственные идеалы антично рабовладельческой демократии эпохи расцвета.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0413" y="3413125"/>
            <a:ext cx="1517650" cy="3159125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400550" y="4454525"/>
            <a:ext cx="14668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FF0000"/>
                </a:solidFill>
              </a:rPr>
              <a:t>Софокл</a:t>
            </a:r>
            <a:endParaRPr lang="ru-RU" sz="2800" i="1">
              <a:solidFill>
                <a:srgbClr val="FF0000"/>
              </a:solidFill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8563" y="3627438"/>
            <a:ext cx="2530475" cy="23352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4.I Dont' Speak To You (Cret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31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57613" y="4198938"/>
            <a:ext cx="1858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260350"/>
            <a:ext cx="75485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547813" y="301625"/>
            <a:ext cx="684053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В творчестве Еврипида нашёл отражение рост общественности противоречий периода Пелопоннесской войны и начинающегося кризиса античного полиса. В его трагедиях звучание героической темы снижается, но при этом ещё более усиливается внимание к внутреннему миру человека и явлениям окружающей жизни. 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89125" y="3627438"/>
            <a:ext cx="1616075" cy="2895600"/>
          </a:xfrm>
          <a:prstGeom prst="rect">
            <a:avLst/>
          </a:prstGeom>
          <a:noFill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78500" y="3840163"/>
            <a:ext cx="3103563" cy="2268537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876675" y="453866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>
                <a:solidFill>
                  <a:srgbClr val="FF0000"/>
                </a:solidFill>
              </a:rPr>
              <a:t>Еврипид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214313" y="60007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 numSld="999">
                <p:cTn id="5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000" y="863600"/>
            <a:ext cx="185896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3279775"/>
            <a:ext cx="7632700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3279775"/>
            <a:ext cx="73453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Древняя античная комедия, политическая по своему содержанию, достигла художественного расцвета в творчестве Аристофана. Выступив в пору интенсивного нарастания общественных противоречий внутри афинского общества страстным защитником старинной афинской демократии и выразителем дум и чаяний античного крестьянства, Аристофан использовал театр как арену борьбы за свои идеалы.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9125" y="244475"/>
            <a:ext cx="2030413" cy="2333625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140200" y="1182688"/>
            <a:ext cx="17383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rgbClr val="FF0000"/>
                </a:solidFill>
              </a:rPr>
              <a:t>Аристофан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6625" y="628650"/>
            <a:ext cx="2700338" cy="15652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638" y="5481638"/>
            <a:ext cx="7021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8638" y="115888"/>
            <a:ext cx="702151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041525" y="249238"/>
            <a:ext cx="6346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b="1">
                <a:solidFill>
                  <a:srgbClr val="FF0000"/>
                </a:solidFill>
              </a:rPr>
              <a:t>АРХИТЕКТУРА ДРЕВНЕГРЕЧЕСКОГО ТЕАТРА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06613" y="5481638"/>
            <a:ext cx="64087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Древнегреческий театр сооружался на открытом воздухе и состоял из 3-х основных частей: орхестры, тэатрона и сцены.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24150" y="1395413"/>
            <a:ext cx="5170488" cy="38465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260350"/>
            <a:ext cx="6769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Древнейшей из этих частей является орхестра — круглая площадка, на которой выступали хор и актёры. Вначале зрители свободно размещались вокруг орхестры. Позднее появились особые места для публики, расположенные на склонах прилегающих холмов и гор.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25" y="3121025"/>
            <a:ext cx="6675438" cy="36337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260350"/>
            <a:ext cx="7404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260350"/>
            <a:ext cx="6769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Античный театр вмещал огромное количество зрителей (Афинский театр, например до 17 тыс. чел.). Сцена, первоначально предназначавшаяся только для переодевания и выходов актёров, находилась вне круга орхестры, позже уже на касательной к его окружности.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8075" y="3090863"/>
            <a:ext cx="5229225" cy="35909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19250" y="260350"/>
            <a:ext cx="6769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Между сценой и местами для зрителей, занимавшими несколько более половины круга, находились проходы - пароды, через которые вступали на орхестру хор и актёры, по ходу пьесы прибывавшие из города, гавани или из чужой страны.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3963" y="3028950"/>
            <a:ext cx="5070475" cy="37004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4041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92275" y="242888"/>
            <a:ext cx="691197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Никакой высокой или низкой сценической площадки в это время не существовало. Планировка греческого театра была рассчитана на хорошую слышимость. Кроме того, для усиления звука в некоторых театрах применялись резонирующие сосуды, помещавшиеся среди зрительных мест. Если, стоя в центре орхестры, бросить на камень пола монетку или разорвать клочок бумаги, то звон упавшей монеты, шорох разрываемого листа будут слышны в самом в верхнем ряду.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2213" y="4632325"/>
            <a:ext cx="5578475" cy="20859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2450" y="115888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9863" y="3933825"/>
            <a:ext cx="7404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352675" y="434975"/>
            <a:ext cx="6084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b="1">
                <a:solidFill>
                  <a:srgbClr val="FF0000"/>
                </a:solidFill>
              </a:rPr>
              <a:t>ТЕАТР ДИОНИСА В АФИНАХ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92288" y="4111625"/>
            <a:ext cx="6781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Древнейшим из известных театральных зданий является театр Диониса в</a:t>
            </a:r>
          </a:p>
          <a:p>
            <a:pPr eaLnBrk="0" hangingPunct="0"/>
            <a:r>
              <a:rPr lang="ru-RU" b="1"/>
              <a:t>Афинах, расположенный в священной ограде Диониса на юго-восточном склоне</a:t>
            </a:r>
          </a:p>
          <a:p>
            <a:pPr eaLnBrk="0" hangingPunct="0"/>
            <a:r>
              <a:rPr lang="ru-RU" b="1"/>
              <a:t>Акрополя в последующие эпохи несколько раз перестраивавшийся.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2213" y="1163638"/>
            <a:ext cx="5578475" cy="26765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24400"/>
            <a:ext cx="740568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830388" y="4767263"/>
            <a:ext cx="68405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Театр был сооружен перед Терсилионом — помещением для собраний 10 тыс. аркадян.</a:t>
            </a:r>
          </a:p>
          <a:p>
            <a:pPr eaLnBrk="0" hangingPunct="0"/>
            <a:r>
              <a:rPr lang="ru-RU" b="1"/>
              <a:t>Великолепное здание Терсилиона было построено в сер. 4 в. до н. э., тогда же был построен и театр.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313" y="188913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68538" y="414338"/>
            <a:ext cx="5592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3600" b="1">
                <a:solidFill>
                  <a:srgbClr val="FF0000"/>
                </a:solidFill>
              </a:rPr>
              <a:t>ТЕАТР В МЕГАЛОПОЛЕ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03438" y="1262063"/>
            <a:ext cx="6223000" cy="34020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0" y="4365625"/>
            <a:ext cx="7161213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6588" y="188913"/>
            <a:ext cx="6726237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06588" y="4365625"/>
            <a:ext cx="67262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“Трагедия, по свидетельству Аристотеля, ведет свое начало от запевал диферамба, а комедия от запевал фаллических песен.” Эти запевалы, отвечая на вопросы хора, могли рассказать о каких-либо событиях из жизни бога и побуждать хор к пению. </a:t>
            </a:r>
          </a:p>
        </p:txBody>
      </p:sp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3413" y="4076700"/>
            <a:ext cx="70612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5238" y="1468438"/>
            <a:ext cx="5218112" cy="2408237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38375" y="4094163"/>
            <a:ext cx="651033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Театр был построен середине 4 в. до н.э. архитектором Поликлетом Младшим. Этот театр, по свидетельству греческого историка и географа 2 в. н.э.Павсания, уже в древности считался самым знаменитым из всех греческих и римских театров по изяществу своей архитектурной формы. 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2438" y="188913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5913" y="506413"/>
            <a:ext cx="429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3200" b="1">
                <a:solidFill>
                  <a:srgbClr val="FF0000"/>
                </a:solidFill>
              </a:rPr>
              <a:t>ТЕАТР В ЭПИДАВРЕ</a:t>
            </a:r>
          </a:p>
        </p:txBody>
      </p:sp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3413" y="4076700"/>
            <a:ext cx="70612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2438" y="188913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52713" y="1368425"/>
            <a:ext cx="51625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82950" y="506413"/>
            <a:ext cx="3598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b="1">
                <a:solidFill>
                  <a:srgbClr val="FF0000"/>
                </a:solidFill>
              </a:rPr>
              <a:t>ТЕАТР ЛИКУРГА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24075" y="4221163"/>
            <a:ext cx="65516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Построен в эллинистическую эпоху в Афинах, получивший по образцу древних театров этой эпохи высокую сцену, поддерживавшуюся впереди колоннами проскения (фундамент которого еще до сих пор можно различить).</a:t>
            </a:r>
          </a:p>
        </p:txBody>
      </p:sp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08.Hassapikos (Kato Panagi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3702050"/>
            <a:ext cx="73056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1825" y="6350"/>
            <a:ext cx="702310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865438" y="261938"/>
            <a:ext cx="44148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b="1">
                <a:solidFill>
                  <a:srgbClr val="FF0000"/>
                </a:solidFill>
              </a:rPr>
              <a:t>КУКОЛЬНЫЙ ТЕАТР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/>
          <a:srcRect b="7234"/>
          <a:stretch>
            <a:fillRect/>
          </a:stretch>
        </p:blipFill>
        <p:spPr bwMode="auto">
          <a:xfrm>
            <a:off x="2159000" y="936625"/>
            <a:ext cx="169545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22463" y="3863975"/>
            <a:ext cx="67437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/>
              <a:t>Изобретатель греческий ученый Герон создал первый кукольный театр. Передвигался этот театр на скрытых от зрителей колесах и представлял собой небольшое архитектурное сооружение - четыре колоны с общим цоколем и архитравом. Куклы на его сцене, приводимые в движение сложной системой шнуров и зубчатых передач, тоже скрытых от глаз публики, воспроизводили церемонию празднества в честь Диониса.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91050" y="981075"/>
            <a:ext cx="16065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9"/>
          <a:srcRect b="9343"/>
          <a:stretch>
            <a:fillRect/>
          </a:stretch>
        </p:blipFill>
        <p:spPr bwMode="auto">
          <a:xfrm>
            <a:off x="6732588" y="981075"/>
            <a:ext cx="206533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14313" y="60007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 numSld="999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4650" y="1782763"/>
            <a:ext cx="7086600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8150" y="79375"/>
            <a:ext cx="70231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422650" y="506413"/>
            <a:ext cx="3235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b="1">
                <a:solidFill>
                  <a:srgbClr val="FF0000"/>
                </a:solidFill>
              </a:rPr>
              <a:t>ЗАКЛЮЧЕНИЕ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016125" y="2076450"/>
            <a:ext cx="6408738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b="1"/>
              <a:t>Древнегреческая драматургия оказала огромное влияние на развитие мирового театра. Особенно в древнегреческой драматургии привлекает постановка больших общественно- политических и философских вопросов, насыщенность произведений античного театра идеями патриотизма, внимание к человеку со всем богатством его духовной жизни, глубокая обрисовка героических характеров, воспитывающая сознание зрителей. </a:t>
            </a:r>
          </a:p>
        </p:txBody>
      </p:sp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2438" y="188913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1628775"/>
            <a:ext cx="72310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193675"/>
            <a:ext cx="5078412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2438" y="188913"/>
            <a:ext cx="70231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6563" y="4121150"/>
            <a:ext cx="3365500" cy="2322513"/>
          </a:xfrm>
          <a:prstGeom prst="rect">
            <a:avLst/>
          </a:prstGeom>
          <a:noFill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7025" y="4121150"/>
            <a:ext cx="3352800" cy="2322513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654300" y="444500"/>
            <a:ext cx="48148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3200" b="1">
                <a:solidFill>
                  <a:srgbClr val="FF0000"/>
                </a:solidFill>
              </a:rPr>
              <a:t>Театр в Древней Греции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06563" y="1371600"/>
            <a:ext cx="3365500" cy="240823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07025" y="1371600"/>
            <a:ext cx="3352800" cy="23955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6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60350"/>
            <a:ext cx="682783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9475" y="404813"/>
            <a:ext cx="6415088" cy="1143000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chemeClr val="tx1"/>
                </a:solidFill>
              </a:rPr>
              <a:t>К этому рассказу примешивались элементы актерской игры, и миф как бы оживал перед участниками праздника.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3275" y="2030413"/>
            <a:ext cx="6491288" cy="43830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7650" y="333375"/>
            <a:ext cx="73755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000" b="1" smtClean="0">
                <a:solidFill>
                  <a:schemeClr val="tx1"/>
                </a:solidFill>
              </a:rPr>
              <a:t>Почвой древнегреческого искусства считают мифологию. В ходе развития греческой трагедии круг ее сюжетов, помимо мифов о Дионисе, вошли рассказы о судьбах героев древности - Эдипа, Агамемнона, Геракла и Фесея и других.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4788" y="2438400"/>
            <a:ext cx="3530600" cy="2657475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7950" y="4133850"/>
            <a:ext cx="3810000" cy="25288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3838" y="255588"/>
            <a:ext cx="737711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62138" y="233363"/>
            <a:ext cx="69135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/>
              <a:t>Таким образом греческая драматургия заимствовала свои сюжеты из мифологии.</a:t>
            </a:r>
          </a:p>
          <a:p>
            <a:pPr eaLnBrk="0" hangingPunct="0"/>
            <a:r>
              <a:rPr lang="ru-RU" b="1"/>
              <a:t>Это объясняется характером греческой мифологии - ее глубокой художественной выразительности. Мифология греков выросла из стремления объяснить окружающий мир и была тесно связана с религией.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3363" y="3267075"/>
            <a:ext cx="4786312" cy="34083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15888"/>
            <a:ext cx="73771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763713" y="242888"/>
            <a:ext cx="70564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/>
              <a:t>Греческая трагедия целиком основывается на мифологии. Но сквозь мифологическую оболочку драматург отражал в трагедии современную ему общественную жизнь, высказывал свои политические, философские и этические воззрения. Использование мифологии делало трагедию необычайно доходчивой. В каждой пьесе зритель встречал уже знакомые ему лица и события и мог свободнее следить за тем, как эти мифы перерабатывала творческая фантазия драматурга.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1650" y="3340100"/>
            <a:ext cx="3919538" cy="3505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простые шаблоны (72)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простые шаблоны (72)</Template>
  <TotalTime>748</TotalTime>
  <Words>1772</Words>
  <Application>Microsoft Office PowerPoint</Application>
  <PresentationFormat>Экран (4:3)</PresentationFormat>
  <Paragraphs>80</Paragraphs>
  <Slides>56</Slides>
  <Notes>2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0" baseType="lpstr">
      <vt:lpstr>Times New Roman</vt:lpstr>
      <vt:lpstr>Arial</vt:lpstr>
      <vt:lpstr>Calibri</vt:lpstr>
      <vt:lpstr>простые шаблоны (72)</vt:lpstr>
      <vt:lpstr>Слайд 1</vt:lpstr>
      <vt:lpstr>Слайд 2</vt:lpstr>
      <vt:lpstr>Слайд 3</vt:lpstr>
      <vt:lpstr>На этих празднествах выступали и ряженые. Участники мазали лицо винной гущей, надевали маски и козлиные шкуры. </vt:lpstr>
      <vt:lpstr>Слайд 5</vt:lpstr>
      <vt:lpstr>К этому рассказу примешивались элементы актерской игры, и миф как бы оживал перед участниками праздника. </vt:lpstr>
      <vt:lpstr>Почвой древнегреческого искусства считают мифологию. В ходе развития греческой трагедии круг ее сюжетов, помимо мифов о Дионисе, вошли рассказы о судьбах героев древности - Эдипа, Агамемнона, Геракла и Фесея и других.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А</dc:creator>
  <cp:keywords>exciting online presentation communicate impactful exchange information broadcast collaborate on-screen projector white</cp:keywords>
  <dc:description>Use this template to create presentations with an abstract yet sophisticated look.</dc:description>
  <cp:lastModifiedBy>User</cp:lastModifiedBy>
  <cp:revision>60</cp:revision>
  <dcterms:created xsi:type="dcterms:W3CDTF">2011-11-23T03:26:11Z</dcterms:created>
  <dcterms:modified xsi:type="dcterms:W3CDTF">2013-03-26T19:38:42Z</dcterms:modified>
  <cp:category>Nouveau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Golf Balls</vt:lpwstr>
  </property>
  <property fmtid="{D5CDD505-2E9C-101B-9397-08002B2CF9AE}" pid="3" name="Style">
    <vt:lpwstr>P</vt:lpwstr>
  </property>
  <property fmtid="{D5CDD505-2E9C-101B-9397-08002B2CF9AE}" pid="4" name="Folder">
    <vt:lpwstr>Nouveau</vt:lpwstr>
  </property>
  <property fmtid="{D5CDD505-2E9C-101B-9397-08002B2CF9AE}" pid="5" name="Attribution">
    <vt:lpwstr>Copyright © 2003 KMT Software, Inc.</vt:lpwstr>
  </property>
</Properties>
</file>