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79" r:id="rId3"/>
    <p:sldId id="271" r:id="rId4"/>
    <p:sldId id="272" r:id="rId5"/>
    <p:sldId id="264" r:id="rId6"/>
    <p:sldId id="257" r:id="rId7"/>
    <p:sldId id="273" r:id="rId8"/>
    <p:sldId id="265" r:id="rId9"/>
    <p:sldId id="266" r:id="rId10"/>
    <p:sldId id="262" r:id="rId11"/>
    <p:sldId id="259" r:id="rId12"/>
    <p:sldId id="263" r:id="rId13"/>
    <p:sldId id="278" r:id="rId14"/>
    <p:sldId id="277" r:id="rId15"/>
    <p:sldId id="269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FF6699"/>
    <a:srgbClr val="3CA2BE"/>
    <a:srgbClr val="FF66CC"/>
    <a:srgbClr val="DD2B1D"/>
  </p:clrMru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457" autoAdjust="0"/>
    <p:restoredTop sz="94660"/>
  </p:normalViewPr>
  <p:slideViewPr>
    <p:cSldViewPr>
      <p:cViewPr>
        <p:scale>
          <a:sx n="97" d="100"/>
          <a:sy n="97" d="100"/>
        </p:scale>
        <p:origin x="-72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4F7352A-7DA0-428C-954B-1D414AFEAE45}" type="doc">
      <dgm:prSet loTypeId="urn:microsoft.com/office/officeart/2005/8/layout/hierarchy6" loCatId="hierarchy" qsTypeId="urn:microsoft.com/office/officeart/2005/8/quickstyle/simple4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4D558974-5E01-4F89-8F67-BA53A99A2509}">
      <dgm:prSet phldrT="[Текст]" custT="1"/>
      <dgm:spPr/>
      <dgm:t>
        <a:bodyPr/>
        <a:lstStyle/>
        <a:p>
          <a:r>
            <a:rPr lang="ru-RU" sz="1800" b="1" dirty="0" smtClean="0"/>
            <a:t>Сумма депозита</a:t>
          </a:r>
          <a:endParaRPr lang="ru-RU" sz="1800" b="1" dirty="0"/>
        </a:p>
      </dgm:t>
    </dgm:pt>
    <dgm:pt modelId="{5F797143-C699-4CD5-81BB-7A8880856447}" type="parTrans" cxnId="{67182BD1-D682-4290-9A29-BED7DE527C6E}">
      <dgm:prSet/>
      <dgm:spPr/>
      <dgm:t>
        <a:bodyPr/>
        <a:lstStyle/>
        <a:p>
          <a:endParaRPr lang="ru-RU"/>
        </a:p>
      </dgm:t>
    </dgm:pt>
    <dgm:pt modelId="{206C21AF-EE40-44C9-B446-325AA1C50208}" type="sibTrans" cxnId="{67182BD1-D682-4290-9A29-BED7DE527C6E}">
      <dgm:prSet/>
      <dgm:spPr/>
      <dgm:t>
        <a:bodyPr/>
        <a:lstStyle/>
        <a:p>
          <a:endParaRPr lang="ru-RU"/>
        </a:p>
      </dgm:t>
    </dgm:pt>
    <dgm:pt modelId="{DA22F23B-B837-4B98-BF40-B1DCE68A7D5B}">
      <dgm:prSet phldrT="[Текст]" custT="1"/>
      <dgm:spPr/>
      <dgm:t>
        <a:bodyPr/>
        <a:lstStyle/>
        <a:p>
          <a:r>
            <a:rPr lang="ru-RU" sz="1800" b="1" dirty="0" smtClean="0"/>
            <a:t>Процентная ставка</a:t>
          </a:r>
        </a:p>
      </dgm:t>
    </dgm:pt>
    <dgm:pt modelId="{4B498A1C-3690-4172-BA04-1F53D0180AEC}" type="parTrans" cxnId="{DBD7C222-29E4-4FE9-8CA7-CE2A1B00651A}">
      <dgm:prSet>
        <dgm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74B1D413-D4B2-4111-B28D-38FFD24DAB0C}" type="sibTrans" cxnId="{DBD7C222-29E4-4FE9-8CA7-CE2A1B00651A}">
      <dgm:prSet/>
      <dgm:spPr/>
      <dgm:t>
        <a:bodyPr/>
        <a:lstStyle/>
        <a:p>
          <a:endParaRPr lang="ru-RU"/>
        </a:p>
      </dgm:t>
    </dgm:pt>
    <dgm:pt modelId="{202FE59F-0271-4EE0-991C-B1D0E1003C77}">
      <dgm:prSet phldrT="[Текст]" custT="1"/>
      <dgm:spPr/>
      <dgm:t>
        <a:bodyPr/>
        <a:lstStyle/>
        <a:p>
          <a:r>
            <a:rPr lang="ru-RU" sz="1800" b="1" dirty="0" smtClean="0"/>
            <a:t>Простые проценты</a:t>
          </a:r>
        </a:p>
      </dgm:t>
    </dgm:pt>
    <dgm:pt modelId="{11068E8F-8CA4-4663-9DD9-E6AA34F616B0}" type="parTrans" cxnId="{671FC25E-04B8-43E3-8FC1-CB0FC818E057}">
      <dgm:prSet>
        <dgm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AD15AC65-CC1D-4AE9-940C-0FEA6311D861}" type="sibTrans" cxnId="{671FC25E-04B8-43E3-8FC1-CB0FC818E057}">
      <dgm:prSet/>
      <dgm:spPr/>
      <dgm:t>
        <a:bodyPr/>
        <a:lstStyle/>
        <a:p>
          <a:endParaRPr lang="ru-RU"/>
        </a:p>
      </dgm:t>
    </dgm:pt>
    <dgm:pt modelId="{9CDC241D-02EC-41C1-BBF3-1B0515C7CA8A}">
      <dgm:prSet phldrT="[Текст]" custT="1"/>
      <dgm:spPr/>
      <dgm:t>
        <a:bodyPr/>
        <a:lstStyle/>
        <a:p>
          <a:r>
            <a:rPr lang="ru-RU" sz="1800" b="1" dirty="0" smtClean="0"/>
            <a:t>Сложные проценты</a:t>
          </a:r>
        </a:p>
      </dgm:t>
    </dgm:pt>
    <dgm:pt modelId="{CB53DE9E-1DA4-489B-83E9-4B90D4790FEA}" type="parTrans" cxnId="{E3590D2D-B31C-458F-83E7-65ECA8585667}">
      <dgm:prSet>
        <dgm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2842A28F-C0A0-4D46-A7B9-120D0E636A1B}" type="sibTrans" cxnId="{E3590D2D-B31C-458F-83E7-65ECA8585667}">
      <dgm:prSet/>
      <dgm:spPr/>
      <dgm:t>
        <a:bodyPr/>
        <a:lstStyle/>
        <a:p>
          <a:endParaRPr lang="ru-RU"/>
        </a:p>
      </dgm:t>
    </dgm:pt>
    <dgm:pt modelId="{99CDBDA2-9FE0-4F05-9833-B4E67C7BBAA9}">
      <dgm:prSet phldrT="[Текст]" custT="1"/>
      <dgm:spPr/>
      <dgm:t>
        <a:bodyPr/>
        <a:lstStyle/>
        <a:p>
          <a:r>
            <a:rPr lang="ru-RU" sz="1800" b="1" dirty="0" smtClean="0"/>
            <a:t>Капитализация процентов</a:t>
          </a:r>
        </a:p>
      </dgm:t>
    </dgm:pt>
    <dgm:pt modelId="{2342BC6C-15BA-4010-93C0-19BABE00B278}" type="parTrans" cxnId="{17BD2B2D-CDF7-4A4F-B707-42A60A0631E1}">
      <dgm:prSet>
        <dgm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dgm:style>
      </dgm:prSet>
      <dgm:spPr>
        <a:ln/>
      </dgm:spPr>
      <dgm:t>
        <a:bodyPr/>
        <a:lstStyle/>
        <a:p>
          <a:endParaRPr lang="ru-RU"/>
        </a:p>
      </dgm:t>
    </dgm:pt>
    <dgm:pt modelId="{28DCB0DD-CAD3-4065-A52C-C3CC38242BDE}" type="sibTrans" cxnId="{17BD2B2D-CDF7-4A4F-B707-42A60A0631E1}">
      <dgm:prSet/>
      <dgm:spPr/>
      <dgm:t>
        <a:bodyPr/>
        <a:lstStyle/>
        <a:p>
          <a:endParaRPr lang="ru-RU"/>
        </a:p>
      </dgm:t>
    </dgm:pt>
    <dgm:pt modelId="{0A8C5B38-C6BB-401A-B98C-55EBA888A5FD}">
      <dgm:prSet phldrT="[Текст]" custT="1"/>
      <dgm:spPr/>
      <dgm:t>
        <a:bodyPr/>
        <a:lstStyle/>
        <a:p>
          <a:r>
            <a:rPr lang="ru-RU" sz="1800" b="1" dirty="0" smtClean="0"/>
            <a:t>В конце срока</a:t>
          </a:r>
        </a:p>
      </dgm:t>
    </dgm:pt>
    <dgm:pt modelId="{3EFFB602-DD9D-4CA0-9D55-27C4D59705DC}" type="parTrans" cxnId="{259903DC-EB7F-433E-A19A-FB6B6DFFAF80}">
      <dgm:prSet>
        <dgm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B75B5B2E-9CD6-42EC-8815-45B36029BA40}" type="sibTrans" cxnId="{259903DC-EB7F-433E-A19A-FB6B6DFFAF80}">
      <dgm:prSet/>
      <dgm:spPr/>
      <dgm:t>
        <a:bodyPr/>
        <a:lstStyle/>
        <a:p>
          <a:endParaRPr lang="ru-RU"/>
        </a:p>
      </dgm:t>
    </dgm:pt>
    <dgm:pt modelId="{1FD520B3-848D-4D57-9287-2A7C9FC815F9}">
      <dgm:prSet phldrT="[Текст]" custT="1"/>
      <dgm:spPr/>
      <dgm:t>
        <a:bodyPr/>
        <a:lstStyle/>
        <a:p>
          <a:r>
            <a:rPr lang="ru-RU" sz="1800" b="1" dirty="0" smtClean="0"/>
            <a:t>Раз в  квартал</a:t>
          </a:r>
        </a:p>
      </dgm:t>
    </dgm:pt>
    <dgm:pt modelId="{784E3162-20EF-491C-9004-6761E3A1CD5B}" type="parTrans" cxnId="{9AB3CF2C-E8E0-4FA1-97F2-BA825ACDC689}">
      <dgm:prSet>
        <dgm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AA2C80E3-E883-425B-9414-BA0E341C499F}" type="sibTrans" cxnId="{9AB3CF2C-E8E0-4FA1-97F2-BA825ACDC689}">
      <dgm:prSet/>
      <dgm:spPr/>
      <dgm:t>
        <a:bodyPr/>
        <a:lstStyle/>
        <a:p>
          <a:endParaRPr lang="ru-RU"/>
        </a:p>
      </dgm:t>
    </dgm:pt>
    <dgm:pt modelId="{AB953A33-2647-4AE1-8410-005C6064198C}">
      <dgm:prSet phldrT="[Текст]" custT="1"/>
      <dgm:spPr/>
      <dgm:t>
        <a:bodyPr/>
        <a:lstStyle/>
        <a:p>
          <a:r>
            <a:rPr lang="ru-RU" sz="1800" b="1" dirty="0" smtClean="0"/>
            <a:t>Каждый месяц</a:t>
          </a:r>
        </a:p>
      </dgm:t>
    </dgm:pt>
    <dgm:pt modelId="{414BD36A-02CE-4A44-8FDE-07EC904F408F}" type="parTrans" cxnId="{968E3E17-4BF1-4B37-A18F-73B390C90724}">
      <dgm:prSet>
        <dgm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D98EA710-C395-4AE5-8BA1-C7A8118E609D}" type="sibTrans" cxnId="{968E3E17-4BF1-4B37-A18F-73B390C90724}">
      <dgm:prSet/>
      <dgm:spPr/>
      <dgm:t>
        <a:bodyPr/>
        <a:lstStyle/>
        <a:p>
          <a:endParaRPr lang="ru-RU"/>
        </a:p>
      </dgm:t>
    </dgm:pt>
    <dgm:pt modelId="{3EB0E7EC-734E-44FA-999D-C49081D54236}" type="pres">
      <dgm:prSet presAssocID="{A4F7352A-7DA0-428C-954B-1D414AFEAE45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B7FB3A6-3951-4582-88EA-0A4D9F30404A}" type="pres">
      <dgm:prSet presAssocID="{A4F7352A-7DA0-428C-954B-1D414AFEAE45}" presName="hierFlow" presStyleCnt="0"/>
      <dgm:spPr/>
    </dgm:pt>
    <dgm:pt modelId="{6819FF36-8DA0-4467-8FAA-168C54758C51}" type="pres">
      <dgm:prSet presAssocID="{A4F7352A-7DA0-428C-954B-1D414AFEAE45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E32F82EB-540E-4D1B-B2B0-7FEB9D327669}" type="pres">
      <dgm:prSet presAssocID="{4D558974-5E01-4F89-8F67-BA53A99A2509}" presName="Name14" presStyleCnt="0"/>
      <dgm:spPr/>
    </dgm:pt>
    <dgm:pt modelId="{120B76A6-12CE-434E-990E-F6E700627E9A}" type="pres">
      <dgm:prSet presAssocID="{4D558974-5E01-4F89-8F67-BA53A99A2509}" presName="level1Shape" presStyleLbl="node0" presStyleIdx="0" presStyleCnt="1" custScaleX="147440" custLinFactY="-22359" custLinFactNeighborX="2069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9772E01-5858-49A8-A97E-7DC86DA49935}" type="pres">
      <dgm:prSet presAssocID="{4D558974-5E01-4F89-8F67-BA53A99A2509}" presName="hierChild2" presStyleCnt="0"/>
      <dgm:spPr/>
    </dgm:pt>
    <dgm:pt modelId="{434070E0-E6AE-405A-AF24-767B40C71F72}" type="pres">
      <dgm:prSet presAssocID="{4B498A1C-3690-4172-BA04-1F53D0180AEC}" presName="Name19" presStyleLbl="parChTrans1D2" presStyleIdx="0" presStyleCnt="2"/>
      <dgm:spPr/>
      <dgm:t>
        <a:bodyPr/>
        <a:lstStyle/>
        <a:p>
          <a:endParaRPr lang="ru-RU"/>
        </a:p>
      </dgm:t>
    </dgm:pt>
    <dgm:pt modelId="{43F8744F-D44B-4942-81D9-1C8F413895DB}" type="pres">
      <dgm:prSet presAssocID="{DA22F23B-B837-4B98-BF40-B1DCE68A7D5B}" presName="Name21" presStyleCnt="0"/>
      <dgm:spPr/>
    </dgm:pt>
    <dgm:pt modelId="{199A74C4-70A2-46A2-A7CA-9C709328D87A}" type="pres">
      <dgm:prSet presAssocID="{DA22F23B-B837-4B98-BF40-B1DCE68A7D5B}" presName="level2Shape" presStyleLbl="node2" presStyleIdx="0" presStyleCnt="2" custScaleX="193255" custLinFactNeighborX="2132" custLinFactNeighborY="-69431"/>
      <dgm:spPr/>
      <dgm:t>
        <a:bodyPr/>
        <a:lstStyle/>
        <a:p>
          <a:endParaRPr lang="ru-RU"/>
        </a:p>
      </dgm:t>
    </dgm:pt>
    <dgm:pt modelId="{9694825F-6849-4086-AE6C-2880407612EE}" type="pres">
      <dgm:prSet presAssocID="{DA22F23B-B837-4B98-BF40-B1DCE68A7D5B}" presName="hierChild3" presStyleCnt="0"/>
      <dgm:spPr/>
    </dgm:pt>
    <dgm:pt modelId="{A1E126E8-1E48-41E7-9C09-F374F3207BEB}" type="pres">
      <dgm:prSet presAssocID="{11068E8F-8CA4-4663-9DD9-E6AA34F616B0}" presName="Name19" presStyleLbl="parChTrans1D3" presStyleIdx="0" presStyleCnt="5"/>
      <dgm:spPr/>
      <dgm:t>
        <a:bodyPr/>
        <a:lstStyle/>
        <a:p>
          <a:endParaRPr lang="ru-RU"/>
        </a:p>
      </dgm:t>
    </dgm:pt>
    <dgm:pt modelId="{7523C6B6-EDBF-483A-A417-8B5420879C92}" type="pres">
      <dgm:prSet presAssocID="{202FE59F-0271-4EE0-991C-B1D0E1003C77}" presName="Name21" presStyleCnt="0"/>
      <dgm:spPr/>
    </dgm:pt>
    <dgm:pt modelId="{17D15FDE-E4FC-4E5F-A395-DF0EEFDAC90E}" type="pres">
      <dgm:prSet presAssocID="{202FE59F-0271-4EE0-991C-B1D0E1003C77}" presName="level2Shape" presStyleLbl="node3" presStyleIdx="0" presStyleCnt="5" custScaleX="118730" custLinFactNeighborX="-303" custLinFactNeighborY="-16504"/>
      <dgm:spPr/>
      <dgm:t>
        <a:bodyPr/>
        <a:lstStyle/>
        <a:p>
          <a:endParaRPr lang="ru-RU"/>
        </a:p>
      </dgm:t>
    </dgm:pt>
    <dgm:pt modelId="{E6537DB3-5594-408B-A66A-A88181627E32}" type="pres">
      <dgm:prSet presAssocID="{202FE59F-0271-4EE0-991C-B1D0E1003C77}" presName="hierChild3" presStyleCnt="0"/>
      <dgm:spPr/>
    </dgm:pt>
    <dgm:pt modelId="{43D38765-A157-4717-A4A9-5B3A7A7FF81A}" type="pres">
      <dgm:prSet presAssocID="{CB53DE9E-1DA4-489B-83E9-4B90D4790FEA}" presName="Name19" presStyleLbl="parChTrans1D3" presStyleIdx="1" presStyleCnt="5"/>
      <dgm:spPr/>
      <dgm:t>
        <a:bodyPr/>
        <a:lstStyle/>
        <a:p>
          <a:endParaRPr lang="ru-RU"/>
        </a:p>
      </dgm:t>
    </dgm:pt>
    <dgm:pt modelId="{B3965DA8-2E60-4574-B9B0-5D85AEB45B19}" type="pres">
      <dgm:prSet presAssocID="{9CDC241D-02EC-41C1-BBF3-1B0515C7CA8A}" presName="Name21" presStyleCnt="0"/>
      <dgm:spPr/>
    </dgm:pt>
    <dgm:pt modelId="{EC880EA8-3D8C-41D6-BE3C-F7850B85B058}" type="pres">
      <dgm:prSet presAssocID="{9CDC241D-02EC-41C1-BBF3-1B0515C7CA8A}" presName="level2Shape" presStyleLbl="node3" presStyleIdx="1" presStyleCnt="5" custScaleX="134180" custLinFactNeighborX="-1685" custLinFactNeighborY="-16504"/>
      <dgm:spPr/>
      <dgm:t>
        <a:bodyPr/>
        <a:lstStyle/>
        <a:p>
          <a:endParaRPr lang="ru-RU"/>
        </a:p>
      </dgm:t>
    </dgm:pt>
    <dgm:pt modelId="{78287E05-D1BF-4A7F-9156-B31B6A87C6AD}" type="pres">
      <dgm:prSet presAssocID="{9CDC241D-02EC-41C1-BBF3-1B0515C7CA8A}" presName="hierChild3" presStyleCnt="0"/>
      <dgm:spPr/>
    </dgm:pt>
    <dgm:pt modelId="{AEDD605C-CE40-48E8-B341-9409FA8FC93C}" type="pres">
      <dgm:prSet presAssocID="{2342BC6C-15BA-4010-93C0-19BABE00B278}" presName="Name19" presStyleLbl="parChTrans1D2" presStyleIdx="1" presStyleCnt="2"/>
      <dgm:spPr/>
      <dgm:t>
        <a:bodyPr/>
        <a:lstStyle/>
        <a:p>
          <a:endParaRPr lang="ru-RU"/>
        </a:p>
      </dgm:t>
    </dgm:pt>
    <dgm:pt modelId="{6967380B-AF7F-4916-AFE4-4C51EAC8E089}" type="pres">
      <dgm:prSet presAssocID="{99CDBDA2-9FE0-4F05-9833-B4E67C7BBAA9}" presName="Name21" presStyleCnt="0"/>
      <dgm:spPr/>
    </dgm:pt>
    <dgm:pt modelId="{8D432177-E769-4A91-9A17-4FF67D63B319}" type="pres">
      <dgm:prSet presAssocID="{99CDBDA2-9FE0-4F05-9833-B4E67C7BBAA9}" presName="level2Shape" presStyleLbl="node2" presStyleIdx="1" presStyleCnt="2" custScaleX="193093" custLinFactNeighborX="1349" custLinFactNeighborY="-69431"/>
      <dgm:spPr/>
      <dgm:t>
        <a:bodyPr/>
        <a:lstStyle/>
        <a:p>
          <a:endParaRPr lang="ru-RU"/>
        </a:p>
      </dgm:t>
    </dgm:pt>
    <dgm:pt modelId="{41A58BC9-3DB3-42A4-B63B-5207105D9EAD}" type="pres">
      <dgm:prSet presAssocID="{99CDBDA2-9FE0-4F05-9833-B4E67C7BBAA9}" presName="hierChild3" presStyleCnt="0"/>
      <dgm:spPr/>
    </dgm:pt>
    <dgm:pt modelId="{599F5E46-8356-4C71-B7D7-6F169D90419B}" type="pres">
      <dgm:prSet presAssocID="{3EFFB602-DD9D-4CA0-9D55-27C4D59705DC}" presName="Name19" presStyleLbl="parChTrans1D3" presStyleIdx="2" presStyleCnt="5"/>
      <dgm:spPr/>
      <dgm:t>
        <a:bodyPr/>
        <a:lstStyle/>
        <a:p>
          <a:endParaRPr lang="ru-RU"/>
        </a:p>
      </dgm:t>
    </dgm:pt>
    <dgm:pt modelId="{46EA55A2-8BEF-485C-B491-BC3956FD1DB5}" type="pres">
      <dgm:prSet presAssocID="{0A8C5B38-C6BB-401A-B98C-55EBA888A5FD}" presName="Name21" presStyleCnt="0"/>
      <dgm:spPr/>
    </dgm:pt>
    <dgm:pt modelId="{B1954F5A-E028-4F02-9092-6020DF07577F}" type="pres">
      <dgm:prSet presAssocID="{0A8C5B38-C6BB-401A-B98C-55EBA888A5FD}" presName="level2Shape" presStyleLbl="node3" presStyleIdx="2" presStyleCnt="5" custLinFactNeighborX="-3066" custLinFactNeighborY="-16504"/>
      <dgm:spPr/>
      <dgm:t>
        <a:bodyPr/>
        <a:lstStyle/>
        <a:p>
          <a:endParaRPr lang="ru-RU"/>
        </a:p>
      </dgm:t>
    </dgm:pt>
    <dgm:pt modelId="{731EDEDB-7E89-4E7E-A67B-1287F8AE11A9}" type="pres">
      <dgm:prSet presAssocID="{0A8C5B38-C6BB-401A-B98C-55EBA888A5FD}" presName="hierChild3" presStyleCnt="0"/>
      <dgm:spPr/>
    </dgm:pt>
    <dgm:pt modelId="{F286A8BD-70D9-4601-A9AF-39537C4728A0}" type="pres">
      <dgm:prSet presAssocID="{414BD36A-02CE-4A44-8FDE-07EC904F408F}" presName="Name19" presStyleLbl="parChTrans1D3" presStyleIdx="3" presStyleCnt="5"/>
      <dgm:spPr/>
      <dgm:t>
        <a:bodyPr/>
        <a:lstStyle/>
        <a:p>
          <a:endParaRPr lang="ru-RU"/>
        </a:p>
      </dgm:t>
    </dgm:pt>
    <dgm:pt modelId="{EE5B2AC6-341F-4869-81E0-8657882DC355}" type="pres">
      <dgm:prSet presAssocID="{AB953A33-2647-4AE1-8410-005C6064198C}" presName="Name21" presStyleCnt="0"/>
      <dgm:spPr/>
    </dgm:pt>
    <dgm:pt modelId="{B6AA86F2-E3E2-48FB-86B5-4628916A9EAF}" type="pres">
      <dgm:prSet presAssocID="{AB953A33-2647-4AE1-8410-005C6064198C}" presName="level2Shape" presStyleLbl="node3" presStyleIdx="3" presStyleCnt="5" custLinFactNeighborX="1677" custLinFactNeighborY="-16504"/>
      <dgm:spPr/>
      <dgm:t>
        <a:bodyPr/>
        <a:lstStyle/>
        <a:p>
          <a:endParaRPr lang="ru-RU"/>
        </a:p>
      </dgm:t>
    </dgm:pt>
    <dgm:pt modelId="{BC042B42-E15C-40D9-9A66-74726EC818A7}" type="pres">
      <dgm:prSet presAssocID="{AB953A33-2647-4AE1-8410-005C6064198C}" presName="hierChild3" presStyleCnt="0"/>
      <dgm:spPr/>
    </dgm:pt>
    <dgm:pt modelId="{4AD60562-2B4A-4B94-A4E5-ED54A0C98FBB}" type="pres">
      <dgm:prSet presAssocID="{784E3162-20EF-491C-9004-6761E3A1CD5B}" presName="Name19" presStyleLbl="parChTrans1D3" presStyleIdx="4" presStyleCnt="5"/>
      <dgm:spPr/>
      <dgm:t>
        <a:bodyPr/>
        <a:lstStyle/>
        <a:p>
          <a:endParaRPr lang="ru-RU"/>
        </a:p>
      </dgm:t>
    </dgm:pt>
    <dgm:pt modelId="{F0C43687-6787-42DB-AE1E-81E63F9A6E5D}" type="pres">
      <dgm:prSet presAssocID="{1FD520B3-848D-4D57-9287-2A7C9FC815F9}" presName="Name21" presStyleCnt="0"/>
      <dgm:spPr/>
    </dgm:pt>
    <dgm:pt modelId="{3B90BACD-AECA-4B61-AD19-4925F05B22F3}" type="pres">
      <dgm:prSet presAssocID="{1FD520B3-848D-4D57-9287-2A7C9FC815F9}" presName="level2Shape" presStyleLbl="node3" presStyleIdx="4" presStyleCnt="5" custLinFactNeighborX="-5829" custLinFactNeighborY="-16504"/>
      <dgm:spPr/>
      <dgm:t>
        <a:bodyPr/>
        <a:lstStyle/>
        <a:p>
          <a:endParaRPr lang="ru-RU"/>
        </a:p>
      </dgm:t>
    </dgm:pt>
    <dgm:pt modelId="{80DEB64A-68A8-4C4E-9283-CFC1D0188379}" type="pres">
      <dgm:prSet presAssocID="{1FD520B3-848D-4D57-9287-2A7C9FC815F9}" presName="hierChild3" presStyleCnt="0"/>
      <dgm:spPr/>
    </dgm:pt>
    <dgm:pt modelId="{A71589CD-6782-40E4-9E3A-3675A72F1D9F}" type="pres">
      <dgm:prSet presAssocID="{A4F7352A-7DA0-428C-954B-1D414AFEAE45}" presName="bgShapesFlow" presStyleCnt="0"/>
      <dgm:spPr/>
    </dgm:pt>
  </dgm:ptLst>
  <dgm:cxnLst>
    <dgm:cxn modelId="{968E3E17-4BF1-4B37-A18F-73B390C90724}" srcId="{99CDBDA2-9FE0-4F05-9833-B4E67C7BBAA9}" destId="{AB953A33-2647-4AE1-8410-005C6064198C}" srcOrd="1" destOrd="0" parTransId="{414BD36A-02CE-4A44-8FDE-07EC904F408F}" sibTransId="{D98EA710-C395-4AE5-8BA1-C7A8118E609D}"/>
    <dgm:cxn modelId="{A2577824-EBA0-44E3-877E-A2846630C398}" type="presOf" srcId="{4D558974-5E01-4F89-8F67-BA53A99A2509}" destId="{120B76A6-12CE-434E-990E-F6E700627E9A}" srcOrd="0" destOrd="0" presId="urn:microsoft.com/office/officeart/2005/8/layout/hierarchy6"/>
    <dgm:cxn modelId="{E3590D2D-B31C-458F-83E7-65ECA8585667}" srcId="{DA22F23B-B837-4B98-BF40-B1DCE68A7D5B}" destId="{9CDC241D-02EC-41C1-BBF3-1B0515C7CA8A}" srcOrd="1" destOrd="0" parTransId="{CB53DE9E-1DA4-489B-83E9-4B90D4790FEA}" sibTransId="{2842A28F-C0A0-4D46-A7B9-120D0E636A1B}"/>
    <dgm:cxn modelId="{865D1E04-4A3C-49B3-BA01-98809ED489D6}" type="presOf" srcId="{AB953A33-2647-4AE1-8410-005C6064198C}" destId="{B6AA86F2-E3E2-48FB-86B5-4628916A9EAF}" srcOrd="0" destOrd="0" presId="urn:microsoft.com/office/officeart/2005/8/layout/hierarchy6"/>
    <dgm:cxn modelId="{17BD2B2D-CDF7-4A4F-B707-42A60A0631E1}" srcId="{4D558974-5E01-4F89-8F67-BA53A99A2509}" destId="{99CDBDA2-9FE0-4F05-9833-B4E67C7BBAA9}" srcOrd="1" destOrd="0" parTransId="{2342BC6C-15BA-4010-93C0-19BABE00B278}" sibTransId="{28DCB0DD-CAD3-4065-A52C-C3CC38242BDE}"/>
    <dgm:cxn modelId="{B935A976-E4A1-4D43-99E1-EC9A167E3FAC}" type="presOf" srcId="{A4F7352A-7DA0-428C-954B-1D414AFEAE45}" destId="{3EB0E7EC-734E-44FA-999D-C49081D54236}" srcOrd="0" destOrd="0" presId="urn:microsoft.com/office/officeart/2005/8/layout/hierarchy6"/>
    <dgm:cxn modelId="{132EB9D2-5999-49E9-889D-A1D95A72BCD8}" type="presOf" srcId="{9CDC241D-02EC-41C1-BBF3-1B0515C7CA8A}" destId="{EC880EA8-3D8C-41D6-BE3C-F7850B85B058}" srcOrd="0" destOrd="0" presId="urn:microsoft.com/office/officeart/2005/8/layout/hierarchy6"/>
    <dgm:cxn modelId="{EAECE2B4-53D3-4BFE-8682-E7C8483E5811}" type="presOf" srcId="{0A8C5B38-C6BB-401A-B98C-55EBA888A5FD}" destId="{B1954F5A-E028-4F02-9092-6020DF07577F}" srcOrd="0" destOrd="0" presId="urn:microsoft.com/office/officeart/2005/8/layout/hierarchy6"/>
    <dgm:cxn modelId="{27DC451D-CDEC-4A94-B792-1CDE28710F62}" type="presOf" srcId="{CB53DE9E-1DA4-489B-83E9-4B90D4790FEA}" destId="{43D38765-A157-4717-A4A9-5B3A7A7FF81A}" srcOrd="0" destOrd="0" presId="urn:microsoft.com/office/officeart/2005/8/layout/hierarchy6"/>
    <dgm:cxn modelId="{F86EA055-99C1-4238-9198-A1CE64F82C5C}" type="presOf" srcId="{99CDBDA2-9FE0-4F05-9833-B4E67C7BBAA9}" destId="{8D432177-E769-4A91-9A17-4FF67D63B319}" srcOrd="0" destOrd="0" presId="urn:microsoft.com/office/officeart/2005/8/layout/hierarchy6"/>
    <dgm:cxn modelId="{01D68419-4D20-4C4B-92A6-EDF7AA6AC4FF}" type="presOf" srcId="{11068E8F-8CA4-4663-9DD9-E6AA34F616B0}" destId="{A1E126E8-1E48-41E7-9C09-F374F3207BEB}" srcOrd="0" destOrd="0" presId="urn:microsoft.com/office/officeart/2005/8/layout/hierarchy6"/>
    <dgm:cxn modelId="{671FC25E-04B8-43E3-8FC1-CB0FC818E057}" srcId="{DA22F23B-B837-4B98-BF40-B1DCE68A7D5B}" destId="{202FE59F-0271-4EE0-991C-B1D0E1003C77}" srcOrd="0" destOrd="0" parTransId="{11068E8F-8CA4-4663-9DD9-E6AA34F616B0}" sibTransId="{AD15AC65-CC1D-4AE9-940C-0FEA6311D861}"/>
    <dgm:cxn modelId="{A81148C5-6363-41BD-977C-AC86B7CBF710}" type="presOf" srcId="{202FE59F-0271-4EE0-991C-B1D0E1003C77}" destId="{17D15FDE-E4FC-4E5F-A395-DF0EEFDAC90E}" srcOrd="0" destOrd="0" presId="urn:microsoft.com/office/officeart/2005/8/layout/hierarchy6"/>
    <dgm:cxn modelId="{804A97A9-50C3-4A13-A0AD-6BA0AAA77A71}" type="presOf" srcId="{784E3162-20EF-491C-9004-6761E3A1CD5B}" destId="{4AD60562-2B4A-4B94-A4E5-ED54A0C98FBB}" srcOrd="0" destOrd="0" presId="urn:microsoft.com/office/officeart/2005/8/layout/hierarchy6"/>
    <dgm:cxn modelId="{EA406356-52AE-4C91-BB1E-45A02B57FD52}" type="presOf" srcId="{3EFFB602-DD9D-4CA0-9D55-27C4D59705DC}" destId="{599F5E46-8356-4C71-B7D7-6F169D90419B}" srcOrd="0" destOrd="0" presId="urn:microsoft.com/office/officeart/2005/8/layout/hierarchy6"/>
    <dgm:cxn modelId="{E157CB29-D5DD-4F4C-A99F-0029C130E690}" type="presOf" srcId="{2342BC6C-15BA-4010-93C0-19BABE00B278}" destId="{AEDD605C-CE40-48E8-B341-9409FA8FC93C}" srcOrd="0" destOrd="0" presId="urn:microsoft.com/office/officeart/2005/8/layout/hierarchy6"/>
    <dgm:cxn modelId="{9AB3CF2C-E8E0-4FA1-97F2-BA825ACDC689}" srcId="{99CDBDA2-9FE0-4F05-9833-B4E67C7BBAA9}" destId="{1FD520B3-848D-4D57-9287-2A7C9FC815F9}" srcOrd="2" destOrd="0" parTransId="{784E3162-20EF-491C-9004-6761E3A1CD5B}" sibTransId="{AA2C80E3-E883-425B-9414-BA0E341C499F}"/>
    <dgm:cxn modelId="{108DC9C2-CE7C-403F-89BC-BAE4A8E402CF}" type="presOf" srcId="{4B498A1C-3690-4172-BA04-1F53D0180AEC}" destId="{434070E0-E6AE-405A-AF24-767B40C71F72}" srcOrd="0" destOrd="0" presId="urn:microsoft.com/office/officeart/2005/8/layout/hierarchy6"/>
    <dgm:cxn modelId="{DBD7C222-29E4-4FE9-8CA7-CE2A1B00651A}" srcId="{4D558974-5E01-4F89-8F67-BA53A99A2509}" destId="{DA22F23B-B837-4B98-BF40-B1DCE68A7D5B}" srcOrd="0" destOrd="0" parTransId="{4B498A1C-3690-4172-BA04-1F53D0180AEC}" sibTransId="{74B1D413-D4B2-4111-B28D-38FFD24DAB0C}"/>
    <dgm:cxn modelId="{CBB1D3EA-C7B9-4FA8-B9D2-6D3FBE3BCBAC}" type="presOf" srcId="{DA22F23B-B837-4B98-BF40-B1DCE68A7D5B}" destId="{199A74C4-70A2-46A2-A7CA-9C709328D87A}" srcOrd="0" destOrd="0" presId="urn:microsoft.com/office/officeart/2005/8/layout/hierarchy6"/>
    <dgm:cxn modelId="{67182BD1-D682-4290-9A29-BED7DE527C6E}" srcId="{A4F7352A-7DA0-428C-954B-1D414AFEAE45}" destId="{4D558974-5E01-4F89-8F67-BA53A99A2509}" srcOrd="0" destOrd="0" parTransId="{5F797143-C699-4CD5-81BB-7A8880856447}" sibTransId="{206C21AF-EE40-44C9-B446-325AA1C50208}"/>
    <dgm:cxn modelId="{97C0B5C5-4664-40D5-90C0-FD9EF9A4A407}" type="presOf" srcId="{1FD520B3-848D-4D57-9287-2A7C9FC815F9}" destId="{3B90BACD-AECA-4B61-AD19-4925F05B22F3}" srcOrd="0" destOrd="0" presId="urn:microsoft.com/office/officeart/2005/8/layout/hierarchy6"/>
    <dgm:cxn modelId="{259903DC-EB7F-433E-A19A-FB6B6DFFAF80}" srcId="{99CDBDA2-9FE0-4F05-9833-B4E67C7BBAA9}" destId="{0A8C5B38-C6BB-401A-B98C-55EBA888A5FD}" srcOrd="0" destOrd="0" parTransId="{3EFFB602-DD9D-4CA0-9D55-27C4D59705DC}" sibTransId="{B75B5B2E-9CD6-42EC-8815-45B36029BA40}"/>
    <dgm:cxn modelId="{81374ACE-5C44-44CB-805C-A2F1327D57FB}" type="presOf" srcId="{414BD36A-02CE-4A44-8FDE-07EC904F408F}" destId="{F286A8BD-70D9-4601-A9AF-39537C4728A0}" srcOrd="0" destOrd="0" presId="urn:microsoft.com/office/officeart/2005/8/layout/hierarchy6"/>
    <dgm:cxn modelId="{57BA44E0-1DDD-429A-88BB-72FF203DFAEE}" type="presParOf" srcId="{3EB0E7EC-734E-44FA-999D-C49081D54236}" destId="{BB7FB3A6-3951-4582-88EA-0A4D9F30404A}" srcOrd="0" destOrd="0" presId="urn:microsoft.com/office/officeart/2005/8/layout/hierarchy6"/>
    <dgm:cxn modelId="{FDEAB9A2-651D-45C8-A564-BB8852AFA051}" type="presParOf" srcId="{BB7FB3A6-3951-4582-88EA-0A4D9F30404A}" destId="{6819FF36-8DA0-4467-8FAA-168C54758C51}" srcOrd="0" destOrd="0" presId="urn:microsoft.com/office/officeart/2005/8/layout/hierarchy6"/>
    <dgm:cxn modelId="{F0CACD31-2B31-421B-A009-0E14C9F26534}" type="presParOf" srcId="{6819FF36-8DA0-4467-8FAA-168C54758C51}" destId="{E32F82EB-540E-4D1B-B2B0-7FEB9D327669}" srcOrd="0" destOrd="0" presId="urn:microsoft.com/office/officeart/2005/8/layout/hierarchy6"/>
    <dgm:cxn modelId="{C207CA72-276B-4259-9D64-B6BA761932B5}" type="presParOf" srcId="{E32F82EB-540E-4D1B-B2B0-7FEB9D327669}" destId="{120B76A6-12CE-434E-990E-F6E700627E9A}" srcOrd="0" destOrd="0" presId="urn:microsoft.com/office/officeart/2005/8/layout/hierarchy6"/>
    <dgm:cxn modelId="{B1BA21A4-095A-4062-A577-9818BAB492CC}" type="presParOf" srcId="{E32F82EB-540E-4D1B-B2B0-7FEB9D327669}" destId="{E9772E01-5858-49A8-A97E-7DC86DA49935}" srcOrd="1" destOrd="0" presId="urn:microsoft.com/office/officeart/2005/8/layout/hierarchy6"/>
    <dgm:cxn modelId="{6A7D7523-9566-47B2-9CAB-85B77ABDA3D5}" type="presParOf" srcId="{E9772E01-5858-49A8-A97E-7DC86DA49935}" destId="{434070E0-E6AE-405A-AF24-767B40C71F72}" srcOrd="0" destOrd="0" presId="urn:microsoft.com/office/officeart/2005/8/layout/hierarchy6"/>
    <dgm:cxn modelId="{BC321C11-13E5-439A-8235-41FBB786DC03}" type="presParOf" srcId="{E9772E01-5858-49A8-A97E-7DC86DA49935}" destId="{43F8744F-D44B-4942-81D9-1C8F413895DB}" srcOrd="1" destOrd="0" presId="urn:microsoft.com/office/officeart/2005/8/layout/hierarchy6"/>
    <dgm:cxn modelId="{07A36D4A-CC10-497F-8054-2CE2099A91C4}" type="presParOf" srcId="{43F8744F-D44B-4942-81D9-1C8F413895DB}" destId="{199A74C4-70A2-46A2-A7CA-9C709328D87A}" srcOrd="0" destOrd="0" presId="urn:microsoft.com/office/officeart/2005/8/layout/hierarchy6"/>
    <dgm:cxn modelId="{C36644AF-C94D-4927-991A-CE6792884FF1}" type="presParOf" srcId="{43F8744F-D44B-4942-81D9-1C8F413895DB}" destId="{9694825F-6849-4086-AE6C-2880407612EE}" srcOrd="1" destOrd="0" presId="urn:microsoft.com/office/officeart/2005/8/layout/hierarchy6"/>
    <dgm:cxn modelId="{8259B609-CF5F-406A-8FC8-081E7C74725E}" type="presParOf" srcId="{9694825F-6849-4086-AE6C-2880407612EE}" destId="{A1E126E8-1E48-41E7-9C09-F374F3207BEB}" srcOrd="0" destOrd="0" presId="urn:microsoft.com/office/officeart/2005/8/layout/hierarchy6"/>
    <dgm:cxn modelId="{776B5695-AA74-4482-A78A-10F70359C509}" type="presParOf" srcId="{9694825F-6849-4086-AE6C-2880407612EE}" destId="{7523C6B6-EDBF-483A-A417-8B5420879C92}" srcOrd="1" destOrd="0" presId="urn:microsoft.com/office/officeart/2005/8/layout/hierarchy6"/>
    <dgm:cxn modelId="{B7FC999E-407C-4943-BB95-AB3A120AEEBA}" type="presParOf" srcId="{7523C6B6-EDBF-483A-A417-8B5420879C92}" destId="{17D15FDE-E4FC-4E5F-A395-DF0EEFDAC90E}" srcOrd="0" destOrd="0" presId="urn:microsoft.com/office/officeart/2005/8/layout/hierarchy6"/>
    <dgm:cxn modelId="{13D8DED9-0387-4C87-9C96-D8AF13FE6C46}" type="presParOf" srcId="{7523C6B6-EDBF-483A-A417-8B5420879C92}" destId="{E6537DB3-5594-408B-A66A-A88181627E32}" srcOrd="1" destOrd="0" presId="urn:microsoft.com/office/officeart/2005/8/layout/hierarchy6"/>
    <dgm:cxn modelId="{3256957E-0DD4-4268-8ACF-6BEB3C4655B6}" type="presParOf" srcId="{9694825F-6849-4086-AE6C-2880407612EE}" destId="{43D38765-A157-4717-A4A9-5B3A7A7FF81A}" srcOrd="2" destOrd="0" presId="urn:microsoft.com/office/officeart/2005/8/layout/hierarchy6"/>
    <dgm:cxn modelId="{907B2F72-CCC7-4CEF-8626-6FAEB3A298C4}" type="presParOf" srcId="{9694825F-6849-4086-AE6C-2880407612EE}" destId="{B3965DA8-2E60-4574-B9B0-5D85AEB45B19}" srcOrd="3" destOrd="0" presId="urn:microsoft.com/office/officeart/2005/8/layout/hierarchy6"/>
    <dgm:cxn modelId="{BC527C02-4CE4-416D-AEF5-89CD9C8E81B4}" type="presParOf" srcId="{B3965DA8-2E60-4574-B9B0-5D85AEB45B19}" destId="{EC880EA8-3D8C-41D6-BE3C-F7850B85B058}" srcOrd="0" destOrd="0" presId="urn:microsoft.com/office/officeart/2005/8/layout/hierarchy6"/>
    <dgm:cxn modelId="{005FC81E-E3E9-4734-8B1D-1475052B2FA1}" type="presParOf" srcId="{B3965DA8-2E60-4574-B9B0-5D85AEB45B19}" destId="{78287E05-D1BF-4A7F-9156-B31B6A87C6AD}" srcOrd="1" destOrd="0" presId="urn:microsoft.com/office/officeart/2005/8/layout/hierarchy6"/>
    <dgm:cxn modelId="{415A7730-72E8-4372-9D5F-8B93B17266FA}" type="presParOf" srcId="{E9772E01-5858-49A8-A97E-7DC86DA49935}" destId="{AEDD605C-CE40-48E8-B341-9409FA8FC93C}" srcOrd="2" destOrd="0" presId="urn:microsoft.com/office/officeart/2005/8/layout/hierarchy6"/>
    <dgm:cxn modelId="{2694B831-E0D5-4DBB-9436-B0C6321308D9}" type="presParOf" srcId="{E9772E01-5858-49A8-A97E-7DC86DA49935}" destId="{6967380B-AF7F-4916-AFE4-4C51EAC8E089}" srcOrd="3" destOrd="0" presId="urn:microsoft.com/office/officeart/2005/8/layout/hierarchy6"/>
    <dgm:cxn modelId="{FF85188F-619B-46D4-9C4D-C8B18F43312C}" type="presParOf" srcId="{6967380B-AF7F-4916-AFE4-4C51EAC8E089}" destId="{8D432177-E769-4A91-9A17-4FF67D63B319}" srcOrd="0" destOrd="0" presId="urn:microsoft.com/office/officeart/2005/8/layout/hierarchy6"/>
    <dgm:cxn modelId="{243C0684-531A-445D-96C1-286B673FA9AF}" type="presParOf" srcId="{6967380B-AF7F-4916-AFE4-4C51EAC8E089}" destId="{41A58BC9-3DB3-42A4-B63B-5207105D9EAD}" srcOrd="1" destOrd="0" presId="urn:microsoft.com/office/officeart/2005/8/layout/hierarchy6"/>
    <dgm:cxn modelId="{0ED08771-7D79-48B4-97DD-6432AE50748D}" type="presParOf" srcId="{41A58BC9-3DB3-42A4-B63B-5207105D9EAD}" destId="{599F5E46-8356-4C71-B7D7-6F169D90419B}" srcOrd="0" destOrd="0" presId="urn:microsoft.com/office/officeart/2005/8/layout/hierarchy6"/>
    <dgm:cxn modelId="{09255A3F-066F-46B4-A4F5-C5966BAA1EFF}" type="presParOf" srcId="{41A58BC9-3DB3-42A4-B63B-5207105D9EAD}" destId="{46EA55A2-8BEF-485C-B491-BC3956FD1DB5}" srcOrd="1" destOrd="0" presId="urn:microsoft.com/office/officeart/2005/8/layout/hierarchy6"/>
    <dgm:cxn modelId="{87BA611A-B8A4-419D-A302-2F7B1E75943D}" type="presParOf" srcId="{46EA55A2-8BEF-485C-B491-BC3956FD1DB5}" destId="{B1954F5A-E028-4F02-9092-6020DF07577F}" srcOrd="0" destOrd="0" presId="urn:microsoft.com/office/officeart/2005/8/layout/hierarchy6"/>
    <dgm:cxn modelId="{30579C73-6686-4D67-BBFE-D64F613B2B27}" type="presParOf" srcId="{46EA55A2-8BEF-485C-B491-BC3956FD1DB5}" destId="{731EDEDB-7E89-4E7E-A67B-1287F8AE11A9}" srcOrd="1" destOrd="0" presId="urn:microsoft.com/office/officeart/2005/8/layout/hierarchy6"/>
    <dgm:cxn modelId="{58AE576E-7592-442E-96EF-B0F215F84548}" type="presParOf" srcId="{41A58BC9-3DB3-42A4-B63B-5207105D9EAD}" destId="{F286A8BD-70D9-4601-A9AF-39537C4728A0}" srcOrd="2" destOrd="0" presId="urn:microsoft.com/office/officeart/2005/8/layout/hierarchy6"/>
    <dgm:cxn modelId="{3741A1DF-89D3-4516-BA3C-89C25D02E3E5}" type="presParOf" srcId="{41A58BC9-3DB3-42A4-B63B-5207105D9EAD}" destId="{EE5B2AC6-341F-4869-81E0-8657882DC355}" srcOrd="3" destOrd="0" presId="urn:microsoft.com/office/officeart/2005/8/layout/hierarchy6"/>
    <dgm:cxn modelId="{2DDD1A65-9E2A-4647-8570-D6B2009E6850}" type="presParOf" srcId="{EE5B2AC6-341F-4869-81E0-8657882DC355}" destId="{B6AA86F2-E3E2-48FB-86B5-4628916A9EAF}" srcOrd="0" destOrd="0" presId="urn:microsoft.com/office/officeart/2005/8/layout/hierarchy6"/>
    <dgm:cxn modelId="{844B71CD-E053-45AA-B670-6FCEB94B625C}" type="presParOf" srcId="{EE5B2AC6-341F-4869-81E0-8657882DC355}" destId="{BC042B42-E15C-40D9-9A66-74726EC818A7}" srcOrd="1" destOrd="0" presId="urn:microsoft.com/office/officeart/2005/8/layout/hierarchy6"/>
    <dgm:cxn modelId="{6DD976EC-51D8-437D-B88E-D2F0D1AEE568}" type="presParOf" srcId="{41A58BC9-3DB3-42A4-B63B-5207105D9EAD}" destId="{4AD60562-2B4A-4B94-A4E5-ED54A0C98FBB}" srcOrd="4" destOrd="0" presId="urn:microsoft.com/office/officeart/2005/8/layout/hierarchy6"/>
    <dgm:cxn modelId="{CD12C729-A06E-4430-A892-B0A8734BFCB9}" type="presParOf" srcId="{41A58BC9-3DB3-42A4-B63B-5207105D9EAD}" destId="{F0C43687-6787-42DB-AE1E-81E63F9A6E5D}" srcOrd="5" destOrd="0" presId="urn:microsoft.com/office/officeart/2005/8/layout/hierarchy6"/>
    <dgm:cxn modelId="{079A38AD-5699-4654-A969-BDC64D07624F}" type="presParOf" srcId="{F0C43687-6787-42DB-AE1E-81E63F9A6E5D}" destId="{3B90BACD-AECA-4B61-AD19-4925F05B22F3}" srcOrd="0" destOrd="0" presId="urn:microsoft.com/office/officeart/2005/8/layout/hierarchy6"/>
    <dgm:cxn modelId="{7F4C0C33-D0D3-45CB-ABAB-D94B14A0AC73}" type="presParOf" srcId="{F0C43687-6787-42DB-AE1E-81E63F9A6E5D}" destId="{80DEB64A-68A8-4C4E-9283-CFC1D0188379}" srcOrd="1" destOrd="0" presId="urn:microsoft.com/office/officeart/2005/8/layout/hierarchy6"/>
    <dgm:cxn modelId="{BBF17105-931F-43AB-960C-0E41173477E3}" type="presParOf" srcId="{3EB0E7EC-734E-44FA-999D-C49081D54236}" destId="{A71589CD-6782-40E4-9E3A-3675A72F1D9F}" srcOrd="1" destOrd="0" presId="urn:microsoft.com/office/officeart/2005/8/layout/hierarchy6"/>
  </dgm:cxnLst>
  <dgm:bg/>
  <dgm:whole/>
  <dgm:extLst>
    <a:ext uri="http://schemas.microsoft.com/office/drawing/2008/diagram"/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60B7A05-8CF9-42AF-AADA-05D7766C058B}" type="datetimeFigureOut">
              <a:rPr lang="ru-RU"/>
              <a:pPr>
                <a:defRPr/>
              </a:pPr>
              <a:t>18.03.2013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EEF8847-2E63-4F81-BE21-316DF73359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3220BA9-F255-4BAA-9CF5-99AD3D3ACFA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943954A-B0A8-46E5-9184-26760CCD22F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009E44-5B2E-4FC8-A038-90B1D6D67AF7}" type="datetimeFigureOut">
              <a:rPr lang="ru-RU"/>
              <a:pPr>
                <a:defRPr/>
              </a:pPr>
              <a:t>18.03.2013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82552-3060-4175-8B5B-7426596BBF6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5211C-2D62-455C-A051-F07DE5E955AB}" type="datetimeFigureOut">
              <a:rPr lang="ru-RU"/>
              <a:pPr>
                <a:defRPr/>
              </a:pPr>
              <a:t>18.03.2013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66BB2-F4F3-4337-AF63-B1803C01D23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996B5-08B1-4B31-8F00-687398569D72}" type="datetimeFigureOut">
              <a:rPr lang="ru-RU"/>
              <a:pPr>
                <a:defRPr/>
              </a:pPr>
              <a:t>18.03.2013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F20979-D290-432E-BBF6-0BF731A1AD2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3DEE1-65B2-4C5F-A340-6E0ACC308B89}" type="datetimeFigureOut">
              <a:rPr lang="ru-RU"/>
              <a:pPr>
                <a:defRPr/>
              </a:pPr>
              <a:t>18.03.2013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C56BAC-887C-4922-B91F-5106A2C2ACB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F0A87-698D-4D72-9F3B-F8C233DB200B}" type="datetimeFigureOut">
              <a:rPr lang="ru-RU"/>
              <a:pPr>
                <a:defRPr/>
              </a:pPr>
              <a:t>18.03.2013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7EC19-EE40-48A2-9699-BCFAF73C768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B6166-4C77-4D69-8639-AA3E015CDFFD}" type="datetimeFigureOut">
              <a:rPr lang="ru-RU"/>
              <a:pPr>
                <a:defRPr/>
              </a:pPr>
              <a:t>18.03.2013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CADB6-49BE-408E-BF2E-4C0BFB6DC05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B2379-4690-4CE8-95DB-B3C1905378FF}" type="datetimeFigureOut">
              <a:rPr lang="ru-RU"/>
              <a:pPr>
                <a:defRPr/>
              </a:pPr>
              <a:t>18.03.2013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32BD14-87E8-430B-BF2C-251D894F586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B7165-F39D-402E-989A-A2077D9F2548}" type="datetimeFigureOut">
              <a:rPr lang="ru-RU"/>
              <a:pPr>
                <a:defRPr/>
              </a:pPr>
              <a:t>18.03.2013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11F69-1897-49CD-84D9-9D0507C0D66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2A6B30-95AA-4C62-BF61-A8CD2AB6267B}" type="datetimeFigureOut">
              <a:rPr lang="ru-RU"/>
              <a:pPr>
                <a:defRPr/>
              </a:pPr>
              <a:t>18.03.2013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89B3BA-D1FD-41F2-A92C-BD17110C40F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C03B71-C778-4609-A557-AE857044BDCE}" type="datetimeFigureOut">
              <a:rPr lang="ru-RU"/>
              <a:pPr>
                <a:defRPr/>
              </a:pPr>
              <a:t>18.03.2013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6238D-8B6D-4D39-B16C-33B9C64F8BA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7A2F25-E72D-4E91-AAFD-954C0765B906}" type="datetimeFigureOut">
              <a:rPr lang="ru-RU"/>
              <a:pPr>
                <a:defRPr/>
              </a:pPr>
              <a:t>18.03.2013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79C2D-CC87-4A5F-84A5-9417F7965EE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892614A-477C-41C0-A608-B12639443B90}" type="datetimeFigureOut">
              <a:rPr lang="ru-RU"/>
              <a:pPr>
                <a:defRPr/>
              </a:pPr>
              <a:t>18.03.2013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CB12DCC-85BD-4676-BDD5-2D756FB7FF6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&#1082;&#1086;&#1085;&#1082;&#1091;&#1088;&#1089;\&#1082;&#1086;&#1085;&#1082;&#1091;&#1088;&#1089;\1%20&#1089;&#1077;&#1085;&#1090;&#1103;&#1073;&#1088;&#1103;\&#1087;&#1088;&#1077;&#1079;&#1077;&#1085;&#1090;&#1072;&#1094;&#1080;&#1103;\&#1055;&#1088;&#1080;&#1083;&#1086;&#1078;&#1077;&#1085;&#1080;&#1077;2.wmv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&#1082;&#1086;&#1085;&#1082;&#1091;&#1088;&#1089;\&#1082;&#1086;&#1085;&#1082;&#1091;&#1088;&#1089;\1%20&#1089;&#1077;&#1085;&#1090;&#1103;&#1073;&#1088;&#1103;\&#1087;&#1088;&#1077;&#1079;&#1077;&#1085;&#1090;&#1072;&#1094;&#1080;&#1103;\&#1055;&#1088;&#1080;&#1083;&#1086;&#1078;&#1077;&#1085;&#1080;&#1077;1.wmv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50825" y="1844675"/>
            <a:ext cx="4821238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chemeClr val="bg1"/>
                </a:solidFill>
                <a:latin typeface="Calibri" pitchFamily="34" charset="0"/>
              </a:rPr>
              <a:t>Решение финансовых задач при помощи электронных таблиц </a:t>
            </a:r>
          </a:p>
          <a:p>
            <a:endParaRPr lang="ru-RU" sz="3200" b="1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ru-RU" sz="3200" b="1">
                <a:solidFill>
                  <a:schemeClr val="bg1"/>
                </a:solidFill>
                <a:latin typeface="Calibri" pitchFamily="34" charset="0"/>
              </a:rPr>
              <a:t>Проект: </a:t>
            </a:r>
          </a:p>
          <a:p>
            <a:r>
              <a:rPr lang="ru-RU" sz="3200" b="1">
                <a:solidFill>
                  <a:schemeClr val="bg1"/>
                </a:solidFill>
                <a:latin typeface="Calibri" pitchFamily="34" charset="0"/>
              </a:rPr>
              <a:t>«Выбор сберегательного вклада в банке»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643188" y="428625"/>
            <a:ext cx="41322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chemeClr val="bg1"/>
                </a:solidFill>
                <a:latin typeface="Calibri" pitchFamily="34" charset="0"/>
              </a:rPr>
              <a:t>Финансовые функции</a:t>
            </a:r>
          </a:p>
        </p:txBody>
      </p:sp>
      <p:pic>
        <p:nvPicPr>
          <p:cNvPr id="5" name="Picture 2" descr="&amp;ecy;&amp;lcy;&amp;iecy;&amp;kcy;&amp;tcy;&amp;rcy;&amp;ocy;&amp;ncy;&amp;ncy;&amp;ycy;&amp;khcy; &amp;tcy;&amp;acy;&amp;bcy;&amp;lcy;&amp;icy;&amp;tscy; Excel,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2071688"/>
            <a:ext cx="5083175" cy="384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357563" y="4714875"/>
            <a:ext cx="35004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>
                <a:cs typeface="Times New Roman" pitchFamily="18" charset="0"/>
              </a:rPr>
              <a:t>Формулы         финансовые </a:t>
            </a:r>
            <a:endParaRPr lang="ru-RU" b="1"/>
          </a:p>
          <a:p>
            <a:pPr eaLnBrk="0" hangingPunct="0"/>
            <a:endParaRPr lang="ru-RU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4714875" y="4929188"/>
            <a:ext cx="285750" cy="1587"/>
          </a:xfrm>
          <a:prstGeom prst="straightConnector1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143125" y="571500"/>
            <a:ext cx="53895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chemeClr val="bg1"/>
                </a:solidFill>
                <a:latin typeface="Calibri" pitchFamily="34" charset="0"/>
              </a:rPr>
              <a:t>Функция Будущая Стоимость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214438" y="1779588"/>
            <a:ext cx="771525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БС - Возвращает будущую стоимость инвестиции на основе периодических постоянных (равных по величине сумм) платежей и постоянной процентной ставки.</a:t>
            </a:r>
          </a:p>
          <a:p>
            <a:endParaRPr lang="ru-RU" b="1">
              <a:latin typeface="Calibri" pitchFamily="34" charset="0"/>
            </a:endParaRPr>
          </a:p>
          <a:p>
            <a:r>
              <a:rPr lang="ru-RU" b="1">
                <a:latin typeface="Calibri" pitchFamily="34" charset="0"/>
              </a:rPr>
              <a:t>Для вычисления будущего значения единой суммы используются аргументы: </a:t>
            </a:r>
          </a:p>
          <a:p>
            <a:endParaRPr lang="ru-RU" b="1">
              <a:latin typeface="Calibri" pitchFamily="34" charset="0"/>
            </a:endParaRPr>
          </a:p>
          <a:p>
            <a:r>
              <a:rPr lang="ru-RU" b="1">
                <a:latin typeface="Calibri" pitchFamily="34" charset="0"/>
              </a:rPr>
              <a:t>=БС(ставка; кпер;; пс)</a:t>
            </a:r>
          </a:p>
          <a:p>
            <a:endParaRPr lang="ru-RU" b="1">
              <a:latin typeface="Calibri" pitchFamily="34" charset="0"/>
            </a:endParaRPr>
          </a:p>
          <a:p>
            <a:r>
              <a:rPr lang="ru-RU" b="1">
                <a:latin typeface="Calibri" pitchFamily="34" charset="0"/>
              </a:rPr>
              <a:t>Ставка  —  процентная ставка за период.</a:t>
            </a:r>
            <a:endParaRPr lang="ru-RU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r>
              <a:rPr lang="ru-RU" b="1">
                <a:latin typeface="Calibri" pitchFamily="34" charset="0"/>
              </a:rPr>
              <a:t>Кпер  — общее число периодов платежей процентов.</a:t>
            </a:r>
          </a:p>
          <a:p>
            <a:endParaRPr lang="ru-RU" b="1">
              <a:latin typeface="Calibri" pitchFamily="34" charset="0"/>
            </a:endParaRPr>
          </a:p>
          <a:p>
            <a:r>
              <a:rPr lang="ru-RU" b="1">
                <a:latin typeface="Calibri" pitchFamily="34" charset="0"/>
              </a:rPr>
              <a:t>Пс — сумма вклада со знаком  «-». </a:t>
            </a:r>
          </a:p>
          <a:p>
            <a:endParaRPr lang="ru-RU" b="1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  <p:pic>
        <p:nvPicPr>
          <p:cNvPr id="5" name="Picture 2" descr="http://cs317421.userapi.com/v317421940/4028/1TJtXxeMsBU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13" y="4714875"/>
            <a:ext cx="1603375" cy="136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714500" y="2643188"/>
            <a:ext cx="628650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alibri" pitchFamily="34" charset="0"/>
              </a:rPr>
              <a:t>Выбрать из разных банковских предложений по вкладам физических лиц наиболее выгодное:</a:t>
            </a:r>
          </a:p>
          <a:p>
            <a:pPr algn="ctr"/>
            <a:endParaRPr lang="ru-RU" b="1">
              <a:latin typeface="Calibri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b="1">
                <a:latin typeface="Calibri" pitchFamily="34" charset="0"/>
              </a:rPr>
              <a:t> Выполнить расчеты</a:t>
            </a:r>
          </a:p>
          <a:p>
            <a:pPr>
              <a:buFont typeface="Wingdings" pitchFamily="2" charset="2"/>
              <a:buChar char="Ø"/>
            </a:pPr>
            <a:r>
              <a:rPr lang="ru-RU" b="1">
                <a:latin typeface="Calibri" pitchFamily="34" charset="0"/>
              </a:rPr>
              <a:t> Построить диаграмму</a:t>
            </a:r>
          </a:p>
          <a:p>
            <a:pPr>
              <a:buFont typeface="Wingdings" pitchFamily="2" charset="2"/>
              <a:buChar char="Ø"/>
            </a:pPr>
            <a:r>
              <a:rPr lang="ru-RU" b="1">
                <a:latin typeface="Calibri" pitchFamily="34" charset="0"/>
              </a:rPr>
              <a:t> Подготовить презентацию</a:t>
            </a:r>
          </a:p>
        </p:txBody>
      </p:sp>
      <p:pic>
        <p:nvPicPr>
          <p:cNvPr id="3" name="Picture 2" descr="http://www.kaluga-gov.ru/images/0f3a131b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375" y="4857750"/>
            <a:ext cx="16827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643188" y="571500"/>
            <a:ext cx="3962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chemeClr val="bg1"/>
                </a:solidFill>
                <a:latin typeface="Calibri" pitchFamily="34" charset="0"/>
              </a:rPr>
              <a:t>Задания для проекта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Приложение2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785813"/>
            <a:ext cx="9144000" cy="607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736850" y="71438"/>
            <a:ext cx="33353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>
                <a:solidFill>
                  <a:schemeClr val="bg1"/>
                </a:solidFill>
                <a:latin typeface="Calibri" pitchFamily="34" charset="0"/>
              </a:rPr>
              <a:t>Физкультминутка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785938"/>
            <a:ext cx="321468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736600" algn="l"/>
              </a:tabLst>
            </a:pPr>
            <a:r>
              <a:rPr lang="ru-RU" b="1">
                <a:latin typeface="Calibri" pitchFamily="34" charset="0"/>
              </a:rPr>
              <a:t>Проект №1</a:t>
            </a:r>
          </a:p>
          <a:p>
            <a:pPr algn="ctr">
              <a:tabLst>
                <a:tab pos="736600" algn="l"/>
              </a:tabLst>
            </a:pPr>
            <a:r>
              <a:rPr lang="ru-RU" b="1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Вклад «Инвестиционный»</a:t>
            </a:r>
            <a:endParaRPr lang="ru-RU" sz="600"/>
          </a:p>
          <a:p>
            <a:pPr algn="ctr" eaLnBrk="0" hangingPunct="0">
              <a:tabLst>
                <a:tab pos="736600" algn="l"/>
              </a:tabLst>
            </a:pPr>
            <a:endParaRPr lang="ru-RU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857375" y="571500"/>
            <a:ext cx="59959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chemeClr val="bg1"/>
                </a:solidFill>
                <a:latin typeface="Calibri" pitchFamily="34" charset="0"/>
              </a:rPr>
              <a:t>Примеры заданий для проектов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625" y="2500313"/>
          <a:ext cx="8358188" cy="2243137"/>
        </p:xfrm>
        <a:graphic>
          <a:graphicData uri="http://schemas.openxmlformats.org/drawingml/2006/table">
            <a:tbl>
              <a:tblPr/>
              <a:tblGrid>
                <a:gridCol w="1571635"/>
                <a:gridCol w="1071570"/>
                <a:gridCol w="785818"/>
                <a:gridCol w="785818"/>
                <a:gridCol w="815586"/>
                <a:gridCol w="1238257"/>
                <a:gridCol w="820899"/>
                <a:gridCol w="1268663"/>
              </a:tblGrid>
              <a:tr h="315468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35965" algn="l"/>
                        </a:tabLs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Капитализация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35965" algn="l"/>
                        </a:tabLs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процентов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35965" algn="l"/>
                        </a:tabLs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Общее число периодов платежей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35965" algn="l"/>
                        </a:tabLs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Процентная ставка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35965" algn="l"/>
                        </a:tabLs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Процентная ставка за период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35965" algn="l"/>
                        </a:tabLst>
                      </a:pPr>
                      <a:r>
                        <a:rPr lang="ru-RU" sz="1600" b="1">
                          <a:latin typeface="Calibri"/>
                          <a:ea typeface="Calibri"/>
                          <a:cs typeface="Times New Roman"/>
                        </a:rPr>
                        <a:t>Сумма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35965" algn="l"/>
                        </a:tabLst>
                      </a:pPr>
                      <a:r>
                        <a:rPr lang="ru-RU" sz="1600" b="1">
                          <a:latin typeface="Calibri"/>
                          <a:ea typeface="Calibri"/>
                          <a:cs typeface="Times New Roman"/>
                        </a:rPr>
                        <a:t>вклада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35965" algn="l"/>
                        </a:tabLs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Сумма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35965" algn="l"/>
                        </a:tabLs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после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35965" algn="l"/>
                        </a:tabLs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накоплений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4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35965" algn="l"/>
                        </a:tabLs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проект№1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35965" algn="l"/>
                        </a:tabLs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проект№2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35965" algn="l"/>
                        </a:tabLs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проект№3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Ежемесячно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35965" algn="l"/>
                        </a:tabLst>
                      </a:pP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8,75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9,25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9,85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100000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35965" algn="l"/>
                        </a:tabLst>
                      </a:pP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Ежеквартально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35965" algn="l"/>
                        </a:tabLst>
                      </a:pP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8,5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9,75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9,25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100000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35965" algn="l"/>
                        </a:tabLst>
                      </a:pP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 раз  в полгода 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35965" algn="l"/>
                        </a:tabLst>
                      </a:pP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9,25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9,5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9,5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100000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35965" algn="l"/>
                        </a:tabLst>
                      </a:pP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в конце срока 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35965" algn="l"/>
                        </a:tabLst>
                      </a:pPr>
                      <a:r>
                        <a:rPr lang="ru-RU" sz="16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9,45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10,25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100000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35965" algn="l"/>
                        </a:tabLst>
                      </a:pP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571625" y="5143500"/>
            <a:ext cx="69294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Для вычисления суммы после накоплений необходимо использовать функцию Будущая Стоимость</a:t>
            </a: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928938" y="1785938"/>
            <a:ext cx="321468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736600" algn="l"/>
              </a:tabLst>
            </a:pPr>
            <a:r>
              <a:rPr lang="ru-RU" b="1">
                <a:latin typeface="Calibri" pitchFamily="34" charset="0"/>
              </a:rPr>
              <a:t>Проект №2</a:t>
            </a:r>
          </a:p>
          <a:p>
            <a:pPr algn="ctr">
              <a:tabLst>
                <a:tab pos="736600" algn="l"/>
              </a:tabLst>
            </a:pPr>
            <a:r>
              <a:rPr lang="ru-RU" b="1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Вклад «Универсальный»</a:t>
            </a:r>
            <a:endParaRPr lang="ru-RU" sz="600"/>
          </a:p>
          <a:p>
            <a:pPr algn="ctr" eaLnBrk="0" hangingPunct="0">
              <a:tabLst>
                <a:tab pos="736600" algn="l"/>
              </a:tabLst>
            </a:pPr>
            <a:endParaRPr lang="ru-RU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5929313" y="1785938"/>
            <a:ext cx="321468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736600" algn="l"/>
              </a:tabLst>
            </a:pPr>
            <a:r>
              <a:rPr lang="ru-RU" b="1">
                <a:latin typeface="Calibri" pitchFamily="34" charset="0"/>
              </a:rPr>
              <a:t>Проект №3</a:t>
            </a:r>
          </a:p>
          <a:p>
            <a:pPr algn="ctr">
              <a:tabLst>
                <a:tab pos="736600" algn="l"/>
              </a:tabLst>
            </a:pPr>
            <a:r>
              <a:rPr lang="ru-RU" b="1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Вклад «Накопительный»</a:t>
            </a:r>
            <a:endParaRPr lang="ru-RU" sz="600"/>
          </a:p>
          <a:p>
            <a:pPr algn="ctr" eaLnBrk="0" hangingPunct="0">
              <a:tabLst>
                <a:tab pos="736600" algn="l"/>
              </a:tabLst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  <p:bldP spid="4" grpId="0"/>
      <p:bldP spid="6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995738" y="549275"/>
            <a:ext cx="1206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chemeClr val="bg1"/>
                </a:solidFill>
                <a:latin typeface="Calibri" pitchFamily="34" charset="0"/>
              </a:rPr>
              <a:t>Итоги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643042" y="2357430"/>
          <a:ext cx="6788178" cy="3571900"/>
        </p:xfrm>
        <a:graphic>
          <a:graphicData uri="http://schemas.openxmlformats.org/drawingml/2006/table">
            <a:tbl>
              <a:tblPr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tableStyleId>{3C2FFA5D-87B4-456A-9821-1D502468CF0F}</a:tableStyleId>
              </a:tblPr>
              <a:tblGrid>
                <a:gridCol w="1214446"/>
                <a:gridCol w="2428892"/>
                <a:gridCol w="3144840"/>
              </a:tblGrid>
              <a:tr h="7858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Arial" pitchFamily="34" charset="0"/>
                          <a:cs typeface="Arial" pitchFamily="34" charset="0"/>
                        </a:rPr>
                        <a:t>№ проекта</a:t>
                      </a:r>
                      <a:endParaRPr lang="ru-RU" sz="18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35965" algn="l"/>
                        </a:tabLst>
                      </a:pPr>
                      <a:r>
                        <a:rPr lang="ru-RU" sz="1800" b="1" kern="1200" dirty="0" smtClean="0">
                          <a:latin typeface="Arial" pitchFamily="34" charset="0"/>
                          <a:cs typeface="Arial" pitchFamily="34" charset="0"/>
                        </a:rPr>
                        <a:t>Вклад </a:t>
                      </a:r>
                      <a:endParaRPr lang="ru-RU" sz="1800" b="1" kern="1200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latin typeface="Arial" pitchFamily="34" charset="0"/>
                          <a:cs typeface="Arial" pitchFamily="34" charset="0"/>
                        </a:rPr>
                        <a:t>Капитализация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</a:tcPr>
                </a:tc>
              </a:tr>
              <a:tr h="9286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8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35965" algn="l"/>
                        </a:tabLs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«</a:t>
                      </a: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Инвестиционный»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 раз в полгода</a:t>
                      </a:r>
                      <a:endParaRPr lang="ru-RU" sz="18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</a:tcPr>
                </a:tc>
              </a:tr>
              <a:tr h="9589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8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kern="12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«Универсальный»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Ежеквартально</a:t>
                      </a:r>
                      <a:endParaRPr lang="ru-RU" sz="18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</a:tcPr>
                </a:tc>
              </a:tr>
              <a:tr h="8984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8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800" b="1" kern="120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«Накопительный»</a:t>
                      </a:r>
                      <a:endParaRPr lang="ru-RU" sz="1800" b="1" kern="1200" dirty="0" smtClean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Ежемесячно</a:t>
                      </a:r>
                      <a:endParaRPr lang="ru-RU" sz="18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286000" y="1857375"/>
            <a:ext cx="50720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Наиболее выгодные банковские предложения 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>
                <a:lumMod val="85000"/>
                <a:lumOff val="15000"/>
              </a:schemeClr>
            </a:gs>
            <a:gs pos="50000">
              <a:schemeClr val="tx1">
                <a:lumMod val="65000"/>
                <a:lumOff val="35000"/>
              </a:schemeClr>
            </a:gs>
            <a:gs pos="100000">
              <a:schemeClr val="tx1">
                <a:lumMod val="85000"/>
                <a:lumOff val="1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Приложение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42875" y="0"/>
            <a:ext cx="8858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1763688" y="1889448"/>
          <a:ext cx="7056784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339975" y="549275"/>
            <a:ext cx="50212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chemeClr val="bg1"/>
                </a:solidFill>
                <a:latin typeface="Calibri" pitchFamily="34" charset="0"/>
              </a:rPr>
              <a:t>Основные свойства вклада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771775" y="549275"/>
            <a:ext cx="3565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chemeClr val="bg1"/>
                </a:solidFill>
                <a:latin typeface="Calibri" pitchFamily="34" charset="0"/>
              </a:rPr>
              <a:t>Процентная ставка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547813" y="3213100"/>
            <a:ext cx="6985000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b="1">
              <a:latin typeface="Calibri" pitchFamily="34" charset="0"/>
            </a:endParaRPr>
          </a:p>
          <a:p>
            <a:endParaRPr lang="en-US" b="1">
              <a:latin typeface="Calibri" pitchFamily="34" charset="0"/>
            </a:endParaRPr>
          </a:p>
          <a:p>
            <a:r>
              <a:rPr lang="en-US" b="1">
                <a:latin typeface="Calibri" pitchFamily="34" charset="0"/>
              </a:rPr>
              <a:t>P – </a:t>
            </a:r>
            <a:r>
              <a:rPr lang="ru-RU" b="1">
                <a:latin typeface="Calibri" pitchFamily="34" charset="0"/>
              </a:rPr>
              <a:t>первоначальная сумма, привлеченных в депозит денежных средств.</a:t>
            </a:r>
          </a:p>
          <a:p>
            <a:r>
              <a:rPr lang="en-US" b="1">
                <a:latin typeface="Calibri" pitchFamily="34" charset="0"/>
              </a:rPr>
              <a:t>I – </a:t>
            </a:r>
            <a:r>
              <a:rPr lang="ru-RU" b="1">
                <a:latin typeface="Calibri" pitchFamily="34" charset="0"/>
              </a:rPr>
              <a:t>годовая процентная ставка.</a:t>
            </a:r>
          </a:p>
          <a:p>
            <a:r>
              <a:rPr lang="en-US" b="1">
                <a:latin typeface="Calibri" pitchFamily="34" charset="0"/>
              </a:rPr>
              <a:t>T – </a:t>
            </a:r>
            <a:r>
              <a:rPr lang="ru-RU" b="1">
                <a:latin typeface="Calibri" pitchFamily="34" charset="0"/>
              </a:rPr>
              <a:t>количество дней начисления процентов по привлеченному вкладу.</a:t>
            </a:r>
          </a:p>
          <a:p>
            <a:r>
              <a:rPr lang="en-US" b="1">
                <a:latin typeface="Calibri" pitchFamily="34" charset="0"/>
              </a:rPr>
              <a:t>K –</a:t>
            </a:r>
            <a:r>
              <a:rPr lang="ru-RU" b="1">
                <a:latin typeface="Calibri" pitchFamily="34" charset="0"/>
              </a:rPr>
              <a:t> количество дней в календарном году.</a:t>
            </a:r>
          </a:p>
          <a:p>
            <a:r>
              <a:rPr lang="en-US" b="1">
                <a:latin typeface="Calibri" pitchFamily="34" charset="0"/>
              </a:rPr>
              <a:t>S – c</a:t>
            </a:r>
            <a:r>
              <a:rPr lang="ru-RU" b="1">
                <a:latin typeface="Calibri" pitchFamily="34" charset="0"/>
              </a:rPr>
              <a:t>умма начисленных процентов.</a:t>
            </a:r>
          </a:p>
        </p:txBody>
      </p:sp>
      <p:pic>
        <p:nvPicPr>
          <p:cNvPr id="5" name="Схема 4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3550" y="1895475"/>
            <a:ext cx="4833938" cy="1463675"/>
          </a:xfrm>
          <a:prstGeom prst="rect">
            <a:avLst/>
          </a:prstGeom>
          <a:noFill/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5003800" y="2781300"/>
            <a:ext cx="17462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latin typeface="Calibri" pitchFamily="34" charset="0"/>
              </a:rPr>
              <a:t>S=</a:t>
            </a:r>
            <a:r>
              <a:rPr lang="ru-RU" b="1">
                <a:latin typeface="Calibri" pitchFamily="34" charset="0"/>
              </a:rPr>
              <a:t>(</a:t>
            </a:r>
            <a:r>
              <a:rPr lang="en-US" b="1">
                <a:latin typeface="Calibri" pitchFamily="34" charset="0"/>
              </a:rPr>
              <a:t>P*I*T</a:t>
            </a:r>
            <a:r>
              <a:rPr lang="ru-RU" b="1">
                <a:latin typeface="Calibri" pitchFamily="34" charset="0"/>
              </a:rPr>
              <a:t>/</a:t>
            </a:r>
            <a:r>
              <a:rPr lang="en-US" b="1">
                <a:latin typeface="Calibri" pitchFamily="34" charset="0"/>
              </a:rPr>
              <a:t>K)/100</a:t>
            </a:r>
            <a:endParaRPr lang="ru-RU" b="1">
              <a:latin typeface="Calibri" pitchFamily="34" charset="0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5003800" y="2133600"/>
            <a:ext cx="11588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latin typeface="Calibri" pitchFamily="34" charset="0"/>
              </a:rPr>
              <a:t>S=P*I</a:t>
            </a:r>
            <a:r>
              <a:rPr lang="ru-RU" b="1">
                <a:latin typeface="Calibri" pitchFamily="34" charset="0"/>
              </a:rPr>
              <a:t>/</a:t>
            </a:r>
            <a:r>
              <a:rPr lang="en-US" b="1">
                <a:latin typeface="Calibri" pitchFamily="34" charset="0"/>
              </a:rPr>
              <a:t>100</a:t>
            </a:r>
            <a:endParaRPr lang="ru-RU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714750" y="571500"/>
            <a:ext cx="14271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chemeClr val="bg1"/>
                </a:solidFill>
                <a:latin typeface="Calibri" pitchFamily="34" charset="0"/>
              </a:rPr>
              <a:t>Задача</a:t>
            </a: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428625" y="1928813"/>
            <a:ext cx="8429625" cy="424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b="1">
                <a:latin typeface="Calibri" pitchFamily="34" charset="0"/>
              </a:rPr>
              <a:t>Необходимо поместить в банк 700000 рублей на год под 14% годовых и рассчитать будущую стоимость вклада. </a:t>
            </a:r>
          </a:p>
          <a:p>
            <a:pPr algn="just"/>
            <a:endParaRPr lang="ru-RU" b="1">
              <a:latin typeface="Calibri" pitchFamily="34" charset="0"/>
            </a:endParaRPr>
          </a:p>
          <a:p>
            <a:r>
              <a:rPr lang="ru-RU" b="1">
                <a:latin typeface="Calibri" pitchFamily="34" charset="0"/>
                <a:cs typeface="Times New Roman" pitchFamily="18" charset="0"/>
              </a:rPr>
              <a:t>Есть три разных депозита, которые отличаются </a:t>
            </a:r>
            <a:r>
              <a:rPr lang="ru-RU" b="1">
                <a:solidFill>
                  <a:srgbClr val="0000FF"/>
                </a:solidFill>
                <a:latin typeface="Calibri" pitchFamily="34" charset="0"/>
                <a:cs typeface="Times New Roman" pitchFamily="18" charset="0"/>
              </a:rPr>
              <a:t>капитализацией процентов:</a:t>
            </a:r>
          </a:p>
          <a:p>
            <a:endParaRPr lang="ru-RU" b="1">
              <a:solidFill>
                <a:srgbClr val="0000FF"/>
              </a:solidFill>
              <a:latin typeface="Calibri" pitchFamily="34" charset="0"/>
              <a:cs typeface="Times New Roman" pitchFamily="18" charset="0"/>
            </a:endParaRPr>
          </a:p>
          <a:p>
            <a:r>
              <a:rPr lang="ru-RU" b="1">
                <a:latin typeface="Calibri" pitchFamily="34" charset="0"/>
                <a:cs typeface="Times New Roman" pitchFamily="18" charset="0"/>
              </a:rPr>
              <a:t>1. Капитализация процентов в конце срока</a:t>
            </a:r>
            <a:endParaRPr lang="ru-RU" b="1"/>
          </a:p>
          <a:p>
            <a:pPr eaLnBrk="0" hangingPunct="0"/>
            <a:r>
              <a:rPr lang="ru-RU" b="1">
                <a:latin typeface="Calibri" pitchFamily="34" charset="0"/>
                <a:cs typeface="Times New Roman" pitchFamily="18" charset="0"/>
              </a:rPr>
              <a:t>2. Капитализация процентов ежемесячно</a:t>
            </a:r>
            <a:endParaRPr lang="ru-RU" b="1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b="1">
                <a:latin typeface="Calibri" pitchFamily="34" charset="0"/>
                <a:cs typeface="Times New Roman" pitchFamily="18" charset="0"/>
              </a:rPr>
              <a:t>3. Капитализация процентов ежеквартально</a:t>
            </a:r>
          </a:p>
          <a:p>
            <a:pPr eaLnBrk="0" hangingPunct="0"/>
            <a:endParaRPr lang="ru-RU" b="1">
              <a:latin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b="1">
                <a:latin typeface="Calibri" pitchFamily="34" charset="0"/>
                <a:cs typeface="Times New Roman" pitchFamily="18" charset="0"/>
              </a:rPr>
              <a:t>               </a:t>
            </a:r>
          </a:p>
          <a:p>
            <a:pPr eaLnBrk="0" hangingPunct="0"/>
            <a:r>
              <a:rPr lang="ru-RU" b="1">
                <a:latin typeface="Calibri" pitchFamily="34" charset="0"/>
                <a:cs typeface="Times New Roman" pitchFamily="18" charset="0"/>
              </a:rPr>
              <a:t>                 Рассмотрим решение данной задачи.</a:t>
            </a:r>
          </a:p>
          <a:p>
            <a:pPr algn="just"/>
            <a:endParaRPr lang="ru-RU">
              <a:latin typeface="Calibri" pitchFamily="34" charset="0"/>
            </a:endParaRPr>
          </a:p>
          <a:p>
            <a:pPr algn="just"/>
            <a:endParaRPr lang="ru-RU">
              <a:latin typeface="Calibri" pitchFamily="34" charset="0"/>
            </a:endParaRPr>
          </a:p>
          <a:p>
            <a:pPr algn="just"/>
            <a:endParaRPr lang="ru-RU">
              <a:latin typeface="Calibri" pitchFamily="34" charset="0"/>
            </a:endParaRPr>
          </a:p>
          <a:p>
            <a:pPr eaLnBrk="0" hangingPunct="0"/>
            <a:r>
              <a:rPr lang="ru-RU"/>
              <a:t> </a:t>
            </a:r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6438" y="3857625"/>
            <a:ext cx="2500312" cy="213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5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215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5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5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215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5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5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15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5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5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215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50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50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2150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900113" y="1989138"/>
            <a:ext cx="78581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Простой процент – это когда процент по вкладу начисляется в конце срока.</a:t>
            </a:r>
          </a:p>
          <a:p>
            <a:endParaRPr lang="ru-RU" b="1">
              <a:latin typeface="Calibri" pitchFamily="34" charset="0"/>
            </a:endParaRPr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40050" y="5000625"/>
            <a:ext cx="1246188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539750" y="2924175"/>
            <a:ext cx="30003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S=700000х14/100</a:t>
            </a:r>
            <a:br>
              <a:rPr lang="ru-RU" b="1">
                <a:latin typeface="Calibri" pitchFamily="34" charset="0"/>
              </a:rPr>
            </a:br>
            <a:r>
              <a:rPr lang="ru-RU" b="1">
                <a:latin typeface="Calibri" pitchFamily="34" charset="0"/>
              </a:rPr>
              <a:t> S=98000 руб.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214563" y="285750"/>
            <a:ext cx="4786312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chemeClr val="bg1"/>
                </a:solidFill>
                <a:latin typeface="Calibri" pitchFamily="34" charset="0"/>
              </a:rPr>
              <a:t>Капитализация процентов  в конце срока</a:t>
            </a: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/>
          <a:srcRect l="2734" t="29167" r="52344" b="51755"/>
          <a:stretch>
            <a:fillRect/>
          </a:stretch>
        </p:blipFill>
        <p:spPr bwMode="auto">
          <a:xfrm>
            <a:off x="3203575" y="2565400"/>
            <a:ext cx="5383213" cy="128587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/>
          <a:srcRect l="2734" t="78314" r="52344" b="14207"/>
          <a:stretch>
            <a:fillRect/>
          </a:stretch>
        </p:blipFill>
        <p:spPr bwMode="auto">
          <a:xfrm>
            <a:off x="3203575" y="3933825"/>
            <a:ext cx="5383213" cy="503238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5857875" y="4643438"/>
          <a:ext cx="2708275" cy="266700"/>
        </p:xfrm>
        <a:graphic>
          <a:graphicData uri="http://schemas.openxmlformats.org/drawingml/2006/table">
            <a:tbl>
              <a:tblPr/>
              <a:tblGrid>
                <a:gridCol w="2708288"/>
              </a:tblGrid>
              <a:tr h="266700"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Сумма депозита: 798000,00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649 0.00162 L 0.46823 0.0016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2214563" y="357188"/>
            <a:ext cx="4786312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chemeClr val="bg1"/>
                </a:solidFill>
                <a:latin typeface="Calibri" pitchFamily="34" charset="0"/>
              </a:rPr>
              <a:t>Капитализация процентов ежемесячно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4300" y="2492375"/>
            <a:ext cx="4910138" cy="1368425"/>
          </a:xfrm>
          <a:prstGeom prst="rect">
            <a:avLst/>
          </a:prstGeom>
          <a:noFill/>
          <a:ln w="19050">
            <a:solidFill>
              <a:srgbClr val="0070C0"/>
            </a:solidFill>
            <a:round/>
            <a:headEnd/>
            <a:tailEnd/>
          </a:ln>
        </p:spPr>
      </p:pic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250825" y="2133600"/>
            <a:ext cx="4000500" cy="295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>
                <a:latin typeface="Calibri" pitchFamily="34" charset="0"/>
              </a:rPr>
              <a:t>Янв: S=(700 000х14х31/365)/100</a:t>
            </a:r>
            <a:br>
              <a:rPr lang="ru-RU" b="1">
                <a:latin typeface="Calibri" pitchFamily="34" charset="0"/>
              </a:rPr>
            </a:br>
            <a:r>
              <a:rPr lang="ru-RU" b="1">
                <a:latin typeface="Calibri" pitchFamily="34" charset="0"/>
              </a:rPr>
              <a:t>S=8323,29руб.</a:t>
            </a:r>
          </a:p>
          <a:p>
            <a:r>
              <a:rPr lang="ru-RU" b="1">
                <a:latin typeface="Calibri" pitchFamily="34" charset="0"/>
              </a:rPr>
              <a:t>Итог:708323,29руб.</a:t>
            </a:r>
          </a:p>
          <a:p>
            <a:r>
              <a:rPr lang="ru-RU" b="1">
                <a:latin typeface="Calibri" pitchFamily="34" charset="0"/>
              </a:rPr>
              <a:t>Фев: S=(708323,29х14х28/365)/100</a:t>
            </a:r>
            <a:br>
              <a:rPr lang="ru-RU" b="1">
                <a:latin typeface="Calibri" pitchFamily="34" charset="0"/>
              </a:rPr>
            </a:br>
            <a:r>
              <a:rPr lang="ru-RU" b="1">
                <a:latin typeface="Calibri" pitchFamily="34" charset="0"/>
              </a:rPr>
              <a:t>S=7607,20руб.</a:t>
            </a:r>
          </a:p>
          <a:p>
            <a:r>
              <a:rPr lang="ru-RU" b="1">
                <a:latin typeface="Calibri" pitchFamily="34" charset="0"/>
              </a:rPr>
              <a:t>Итог:715930,49руб.</a:t>
            </a:r>
          </a:p>
          <a:p>
            <a:r>
              <a:rPr lang="ru-RU" b="1">
                <a:latin typeface="Calibri" pitchFamily="34" charset="0"/>
              </a:rPr>
              <a:t>И так далее...</a:t>
            </a:r>
          </a:p>
          <a:p>
            <a:endParaRPr lang="ru-RU" b="1">
              <a:latin typeface="Calibri" pitchFamily="34" charset="0"/>
            </a:endParaRPr>
          </a:p>
          <a:p>
            <a:endParaRPr lang="ru-RU" sz="1200" b="1">
              <a:latin typeface="Calibri" pitchFamily="34" charset="0"/>
            </a:endParaRPr>
          </a:p>
          <a:p>
            <a:endParaRPr lang="ru-RU" sz="1200" b="1">
              <a:latin typeface="Calibri" pitchFamily="34" charset="0"/>
              <a:cs typeface="Times New Roman" pitchFamily="18" charset="0"/>
            </a:endParaRPr>
          </a:p>
          <a:p>
            <a:endParaRPr lang="ru-RU"/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75" y="4914900"/>
            <a:ext cx="1285875" cy="115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6286500" y="4071938"/>
          <a:ext cx="2549525" cy="266700"/>
        </p:xfrm>
        <a:graphic>
          <a:graphicData uri="http://schemas.openxmlformats.org/drawingml/2006/table">
            <a:tbl>
              <a:tblPr/>
              <a:tblGrid>
                <a:gridCol w="2549536"/>
              </a:tblGrid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Сумма депозита: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804538,90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0"/>
                            </p:stCondLst>
                            <p:childTnLst>
                              <p:par>
                                <p:cTn id="3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000"/>
                            </p:stCondLst>
                            <p:childTnLst>
                              <p:par>
                                <p:cTn id="4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8" y="2565400"/>
            <a:ext cx="5334000" cy="1501775"/>
          </a:xfrm>
          <a:prstGeom prst="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2214563" y="357188"/>
            <a:ext cx="5072062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chemeClr val="bg1"/>
                </a:solidFill>
                <a:latin typeface="Calibri" pitchFamily="34" charset="0"/>
              </a:rPr>
              <a:t>Капитализация процентов ежеквартально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85750" y="2071688"/>
            <a:ext cx="3709988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1 кв.: S=(700000х14х90/365)/100</a:t>
            </a:r>
            <a:br>
              <a:rPr lang="ru-RU" b="1">
                <a:latin typeface="Calibri" pitchFamily="34" charset="0"/>
              </a:rPr>
            </a:br>
            <a:r>
              <a:rPr lang="ru-RU" b="1">
                <a:latin typeface="Calibri" pitchFamily="34" charset="0"/>
              </a:rPr>
              <a:t>S=24164,38руб. </a:t>
            </a:r>
          </a:p>
          <a:p>
            <a:r>
              <a:rPr lang="ru-RU" b="1">
                <a:latin typeface="Calibri" pitchFamily="34" charset="0"/>
              </a:rPr>
              <a:t>Итого: 724164,38руб.</a:t>
            </a:r>
          </a:p>
          <a:p>
            <a:r>
              <a:rPr lang="ru-RU" b="1">
                <a:latin typeface="Calibri" pitchFamily="34" charset="0"/>
              </a:rPr>
              <a:t>И так далее...</a:t>
            </a:r>
          </a:p>
          <a:p>
            <a:endParaRPr lang="ru-RU">
              <a:latin typeface="Calibri" pitchFamily="34" charset="0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50" y="5072063"/>
            <a:ext cx="1071563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6143625" y="4286250"/>
          <a:ext cx="2549525" cy="266700"/>
        </p:xfrm>
        <a:graphic>
          <a:graphicData uri="http://schemas.openxmlformats.org/drawingml/2006/table">
            <a:tbl>
              <a:tblPr/>
              <a:tblGrid>
                <a:gridCol w="2549536"/>
              </a:tblGrid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Сумма депозита: 803265,95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Диаграмма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66925" y="2206625"/>
            <a:ext cx="6296025" cy="4017963"/>
          </a:xfrm>
          <a:prstGeom prst="rect">
            <a:avLst/>
          </a:prstGeom>
          <a:noFill/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071688" y="357188"/>
            <a:ext cx="5072062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chemeClr val="bg1"/>
                </a:solidFill>
                <a:latin typeface="Calibri" pitchFamily="34" charset="0"/>
              </a:rPr>
              <a:t>Итоги</a:t>
            </a:r>
          </a:p>
          <a:p>
            <a:pPr algn="ctr"/>
            <a:r>
              <a:rPr lang="ru-RU" sz="3200" b="1">
                <a:solidFill>
                  <a:schemeClr val="bg1"/>
                </a:solidFill>
                <a:latin typeface="Calibri" pitchFamily="34" charset="0"/>
              </a:rPr>
              <a:t>капитализации вклада</a:t>
            </a: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2000250" y="4214813"/>
            <a:ext cx="1143000" cy="1000125"/>
          </a:xfrm>
          <a:prstGeom prst="straightConnector1">
            <a:avLst/>
          </a:prstGeom>
          <a:ln w="38100">
            <a:solidFill>
              <a:schemeClr val="tx2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10800000">
            <a:off x="285750" y="4214813"/>
            <a:ext cx="1714500" cy="1587"/>
          </a:xfrm>
          <a:prstGeom prst="line">
            <a:avLst/>
          </a:prstGeom>
          <a:ln w="2857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3786188" y="3571875"/>
            <a:ext cx="1357312" cy="1143000"/>
          </a:xfrm>
          <a:prstGeom prst="straightConnector1">
            <a:avLst/>
          </a:prstGeom>
          <a:ln w="38100">
            <a:solidFill>
              <a:schemeClr val="tx2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5929313" y="3000375"/>
            <a:ext cx="1357312" cy="1143000"/>
          </a:xfrm>
          <a:prstGeom prst="straightConnector1">
            <a:avLst/>
          </a:prstGeom>
          <a:ln w="38100">
            <a:solidFill>
              <a:schemeClr val="tx2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10800000">
            <a:off x="285750" y="3571875"/>
            <a:ext cx="3500438" cy="1588"/>
          </a:xfrm>
          <a:prstGeom prst="line">
            <a:avLst/>
          </a:prstGeom>
          <a:ln w="2857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10800000">
            <a:off x="285750" y="3000375"/>
            <a:ext cx="5643563" cy="1588"/>
          </a:xfrm>
          <a:prstGeom prst="line">
            <a:avLst/>
          </a:prstGeom>
          <a:ln w="2857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285750" y="2571750"/>
            <a:ext cx="2428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Ежеквартальная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285750" y="3143250"/>
            <a:ext cx="2428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Ежемесячная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285750" y="3786188"/>
            <a:ext cx="2428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В конце срока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6" grpId="0"/>
      <p:bldP spid="27" grpId="0"/>
      <p:bldP spid="2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1947</TotalTime>
  <Words>327</Words>
  <Application>Microsoft Office PowerPoint</Application>
  <PresentationFormat>Экран (4:3)</PresentationFormat>
  <Paragraphs>123</Paragraphs>
  <Slides>15</Slides>
  <Notes>2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Calibri</vt:lpstr>
      <vt:lpstr>Arial</vt:lpstr>
      <vt:lpstr>Times New Roman</vt:lpstr>
      <vt:lpstr>Wingdings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</dc:creator>
  <cp:lastModifiedBy>User</cp:lastModifiedBy>
  <cp:revision>107</cp:revision>
  <dcterms:created xsi:type="dcterms:W3CDTF">2012-08-04T12:51:50Z</dcterms:created>
  <dcterms:modified xsi:type="dcterms:W3CDTF">2013-03-18T18:58:02Z</dcterms:modified>
</cp:coreProperties>
</file>