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82" r:id="rId17"/>
    <p:sldId id="272" r:id="rId18"/>
    <p:sldId id="273" r:id="rId19"/>
    <p:sldId id="275" r:id="rId20"/>
    <p:sldId id="276" r:id="rId21"/>
    <p:sldId id="277" r:id="rId22"/>
    <p:sldId id="279" r:id="rId23"/>
    <p:sldId id="278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6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4146667-8F8B-421C-9A08-AE14FC73342A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AEF4F7D-A8AB-4776-ACF5-DB1564585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DF8A06-D915-41FE-A017-294AC9C64C0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A1AD7-4EF2-439D-A6A1-43A829528ADD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9F5F9-0C3E-4540-9052-FC01C8CDB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E52A5-DCB4-4243-AAAE-C11E82139B59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7737D-EABA-4529-88B8-62012EAE0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5DF65-B98C-4FB4-9601-9AF66F9F199D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BE894-EEB0-4BD0-9412-18C2F4417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7D5A8-DF9D-4687-9947-FB4F0ADB5FDF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940A2-B84A-4E6F-92C6-B94140FA8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7AF05-D569-4655-BB57-568174712AEA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AC5D3-1303-4C69-8CA5-02AD68A3D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A14A9-F0CD-433F-8376-94CF9945B3D5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E834A-2DCC-4D1D-8C08-128D2A644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CE7DC-8043-4307-91C8-4EA3E4A954EA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CC4D-A221-46E0-AA70-A7B47E1EB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2F760-B4BA-4464-BAC0-BAE6CFBE445D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1B15E-E0FC-48A2-BD4E-D796DE57E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7D44C-7981-4BAC-A170-3BB68218715D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8A285-534A-49FE-8AFA-B1519865C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AFC41-5629-439F-ACC7-AAD70E3DEBA9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C2A88-686B-40F0-8874-A1D3146CA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546B2-2CE6-4030-876E-E7010CE5D63F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0334B-6238-462E-97E4-2410DC807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F4838A-B912-490D-96A6-C8D81695C5D7}" type="datetimeFigureOut">
              <a:rPr lang="ru-RU"/>
              <a:pPr>
                <a:defRPr/>
              </a:pPr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A5F9ED-DABB-4523-BDEE-0CF311DDD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hyperlink" Target="../avtomob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../_Klassicheskaya_muzika_DSHostakovich__-Prelyudiya_5_Skripka_i_fortepiano_grustnaya_no_ochen_krasivaya_melodiya__.mp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e48.ru/wp-content/uploads/2011/09/IMG_4332.jpg" TargetMode="External"/><Relationship Id="rId7" Type="http://schemas.openxmlformats.org/officeDocument/2006/relationships/hyperlink" Target="http://zona-dtp.ru/uploads/posts/2012-08/1345985773_a97958955c8dd2614c22ad2b1119d753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hyperlink" Target="http://www.pressa.tv/dtp/9109-cherez-zadnyuyu-tonirovku-ne-razglyadel-mashinu-udaril-i-skrylsya.html" TargetMode="External"/><Relationship Id="rId5" Type="http://schemas.openxmlformats.org/officeDocument/2006/relationships/hyperlink" Target="http://www.e48.ru/wp-content/uploads/2011/09/DSC01844.jpg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hyperlink" Target="http://zona-dtp.ru/uploads/posts/2012-08/1345985853_b97fa2dc0cb286261f743940e2b1409e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9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NATALI\AppData\Local\Microsoft\Windows\Temporary Internet Files\Content.IE5\DR1CG05E\MP90041206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" y="396875"/>
            <a:ext cx="2809875" cy="2011363"/>
          </a:xfrm>
          <a:prstGeom prst="rect">
            <a:avLst/>
          </a:prstGeom>
          <a:noFill/>
        </p:spPr>
      </p:pic>
      <p:pic>
        <p:nvPicPr>
          <p:cNvPr id="1028" name="Picture 4" descr="C:\Users\NATALI\AppData\Local\Microsoft\Windows\Temporary Internet Files\Content.IE5\DR1CG05E\MC900439792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55588"/>
            <a:ext cx="2755900" cy="2755900"/>
          </a:xfrm>
          <a:prstGeom prst="rect">
            <a:avLst/>
          </a:prstGeom>
          <a:noFill/>
        </p:spPr>
      </p:pic>
      <p:pic>
        <p:nvPicPr>
          <p:cNvPr id="1029" name="Picture 5" descr="C:\Users\NATALI\AppData\Local\Microsoft\Windows\Temporary Internet Files\Content.IE5\1HO5F6YT\MM900286792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0525" y="4432300"/>
            <a:ext cx="1736725" cy="1444625"/>
          </a:xfrm>
          <a:prstGeom prst="rect">
            <a:avLst/>
          </a:prstGeom>
          <a:noFill/>
        </p:spPr>
      </p:pic>
      <p:pic>
        <p:nvPicPr>
          <p:cNvPr id="1030" name="Picture 6" descr="C:\Users\NATALI\AppData\Local\Microsoft\Windows\Temporary Internet Files\Content.IE5\M1LYSM08\MP900432971[1].jp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0338" y="3852863"/>
            <a:ext cx="1622425" cy="245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051050" y="476250"/>
            <a:ext cx="4968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u="sng">
                <a:latin typeface="Times New Roman" pitchFamily="18" charset="0"/>
                <a:cs typeface="Times New Roman" pitchFamily="18" charset="0"/>
              </a:rPr>
              <a:t>Причины  дорожно-транспортных происшествий</a:t>
            </a:r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250825" y="1628775"/>
            <a:ext cx="84978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превышение скорости;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проезд на красный свет;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вождение автомобиля в нетрезвом состоянии;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не пристегнутый ремень безопасности;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переход улицы в неположенном месте и на красный свет и т. д.</a:t>
            </a:r>
          </a:p>
        </p:txBody>
      </p:sp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250825" y="3429000"/>
            <a:ext cx="87137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плохая организация уличного движения,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узкие улицы с интенсивным движением,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недостаточная освещенность и сигнализация;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нарушение пешеходами правил уличного движения;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неисправное состояние уличных покрытий, гололед и т. 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D:\Desktop\к уроку по правилам дорожного движения\фото к уроку знание-жизнь\СХЕМА БЕЗОПАСНЫЕ  ПУТ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8"/>
            <a:ext cx="9144000" cy="655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1692275" y="404813"/>
            <a:ext cx="59039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ул. Спутников—ул. Свердлова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2" descr="http://gorod48.ru/upload/iblock/696/69636c4b5147157c6e29dea6efc4f2e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268413"/>
            <a:ext cx="54292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395288" y="4868863"/>
            <a:ext cx="78486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Как сообщили в УГИБДД по Липецкой области, 26 августа в Ельце, на перекрестке улиц Спутников- Свердлова, в 18.05, 53-летний водитель автомобиля «Фольксваген-Пассат» допустил наезд на 37-летнюю женщину, после врезался в дерево. Женщина от полученных травм скончалась.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0" y="4699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t"/>
            <a:r>
              <a:rPr lang="ru-RU" sz="20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Ул. Концевая—ул. Свердлова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1" descr="D:\Desktop\пдд\P10007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836613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D:\Desktop\пдд\P10007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60800"/>
            <a:ext cx="373697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 descr="D:\Desktop\пдд\P10007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2100" y="3933825"/>
            <a:ext cx="37719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1042988" y="549275"/>
            <a:ext cx="7129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Что такое тормозной путь и как его рассчитать?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395288" y="1268413"/>
            <a:ext cx="8424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Тормозной путь – это расстояние, пройденное автомобилем с момента нажатия на педаль тормоза до полной остановки автомобиля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2339975" y="2420938"/>
            <a:ext cx="4679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Тормозной</a:t>
            </a: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путь зависит</a:t>
            </a:r>
            <a:endParaRPr lang="ru-RU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Прямоугольник 5"/>
          <p:cNvSpPr>
            <a:spLocks noChangeArrowheads="1"/>
          </p:cNvSpPr>
          <p:nvPr/>
        </p:nvSpPr>
        <p:spPr bwMode="auto">
          <a:xfrm>
            <a:off x="250825" y="3429000"/>
            <a:ext cx="82819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 силы сцепления  колёс  с  землёй</a:t>
            </a:r>
          </a:p>
          <a:p>
            <a:pPr>
              <a:buFont typeface="Wingdings" pitchFamily="2" charset="2"/>
              <a:buChar char="Ø"/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 скорости автомобиля</a:t>
            </a:r>
          </a:p>
          <a:p>
            <a:pPr>
              <a:buFont typeface="Wingdings" pitchFamily="2" charset="2"/>
              <a:buChar char="Ø"/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 состояния дороги   </a:t>
            </a:r>
          </a:p>
          <a:p>
            <a:pPr>
              <a:buFont typeface="Wingdings" pitchFamily="2" charset="2"/>
              <a:buChar char="Ø"/>
            </a:pPr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от нагрузки и тяжести машины</a:t>
            </a:r>
            <a:endParaRPr lang="en-US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827088" y="2828925"/>
            <a:ext cx="7416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Водитель едет со скоростью </a:t>
            </a:r>
          </a:p>
          <a:p>
            <a:pPr algn="ctr"/>
            <a:r>
              <a:rPr lang="ru-RU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25 км/ч, затем переходит на скорость </a:t>
            </a:r>
          </a:p>
          <a:p>
            <a:pPr algn="ctr"/>
            <a:r>
              <a:rPr lang="ru-RU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50 км/ч. </a:t>
            </a:r>
          </a:p>
          <a:p>
            <a:pPr algn="ctr"/>
            <a:r>
              <a:rPr lang="ru-RU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Как изменится   тормозной путь? 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1979613" y="836613"/>
            <a:ext cx="5545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Изменение тормозного пути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0" name="Object 4"/>
          <p:cNvGraphicFramePr>
            <a:graphicFrameLocks noChangeAspect="1"/>
          </p:cNvGraphicFramePr>
          <p:nvPr/>
        </p:nvGraphicFramePr>
        <p:xfrm>
          <a:off x="1042988" y="1700213"/>
          <a:ext cx="7673975" cy="4824412"/>
        </p:xfrm>
        <a:graphic>
          <a:graphicData uri="http://schemas.openxmlformats.org/presentationml/2006/ole">
            <p:oleObj spid="_x0000_s37890" name="Диаграмма" r:id="rId4" imgW="7315200" imgH="5638716" progId="MSGraph.Chart.8">
              <p:embed followColorScheme="full"/>
            </p:oleObj>
          </a:graphicData>
        </a:graphic>
      </p:graphicFrame>
      <p:sp>
        <p:nvSpPr>
          <p:cNvPr id="37892" name="Прямоугольник 3"/>
          <p:cNvSpPr>
            <a:spLocks noChangeArrowheads="1"/>
          </p:cNvSpPr>
          <p:nvPr/>
        </p:nvSpPr>
        <p:spPr bwMode="auto">
          <a:xfrm>
            <a:off x="1187450" y="476250"/>
            <a:ext cx="70564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Изменение тормозного пути  от увеличения скорости</a:t>
            </a:r>
            <a:endParaRPr lang="ru-RU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2420938"/>
          <a:ext cx="9144000" cy="267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83"/>
                <a:gridCol w="720074"/>
                <a:gridCol w="504062"/>
                <a:gridCol w="648072"/>
                <a:gridCol w="592473"/>
                <a:gridCol w="831272"/>
                <a:gridCol w="831272"/>
                <a:gridCol w="831272"/>
                <a:gridCol w="831272"/>
                <a:gridCol w="831272"/>
                <a:gridCol w="831272"/>
              </a:tblGrid>
              <a:tr h="1340036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Скорость движения автомашины, км/ч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  <a:tr h="1340036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Тормозной путь по сухой дороге, м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10.4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41.9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53.0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65.5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952" name="TextBox 5"/>
          <p:cNvSpPr txBox="1">
            <a:spLocks noChangeArrowheads="1"/>
          </p:cNvSpPr>
          <p:nvPr/>
        </p:nvSpPr>
        <p:spPr bwMode="auto">
          <a:xfrm>
            <a:off x="1763713" y="765175"/>
            <a:ext cx="66246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Зависимость тормозного пути от скорости движения автомобиля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1692275" y="476250"/>
            <a:ext cx="54006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Зависимость тормозного пути от погодных условий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1557338"/>
          <a:ext cx="8642350" cy="5183187"/>
        </p:xfrm>
        <a:graphic>
          <a:graphicData uri="http://schemas.openxmlformats.org/drawingml/2006/table">
            <a:tbl>
              <a:tblPr/>
              <a:tblGrid>
                <a:gridCol w="1152525"/>
                <a:gridCol w="647700"/>
                <a:gridCol w="649288"/>
                <a:gridCol w="693737"/>
                <a:gridCol w="785813"/>
                <a:gridCol w="784225"/>
                <a:gridCol w="785812"/>
                <a:gridCol w="785813"/>
                <a:gridCol w="785812"/>
                <a:gridCol w="785813"/>
                <a:gridCol w="785812"/>
              </a:tblGrid>
              <a:tr h="1187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Скорость движения автомашины, км/ч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87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Тормозной путь по сухой дороге, 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214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Тормозной путь по мокрой дороге, м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675" marR="66675" marT="66675" marB="6667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7.54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41.73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54.47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68.9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85.15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52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Тормозной путь по дороге, покрытой ледяной коркой, 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116.5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209.5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265.0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327.5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D:\Desktop\к уроку по правилам дорожного движения\фото к уроку знание-жизнь\СХЕМА БЕЗОПАСНЫЕ  ПУТ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8"/>
            <a:ext cx="9144000" cy="655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1403350" y="908050"/>
            <a:ext cx="67691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>
                <a:latin typeface="Times New Roman" pitchFamily="18" charset="0"/>
                <a:cs typeface="Times New Roman" pitchFamily="18" charset="0"/>
              </a:rPr>
              <a:t>Классный час</a:t>
            </a:r>
          </a:p>
          <a:p>
            <a:pPr algn="ctr"/>
            <a:r>
              <a:rPr lang="ru-RU" sz="7200">
                <a:latin typeface="Times New Roman" pitchFamily="18" charset="0"/>
                <a:cs typeface="Times New Roman" pitchFamily="18" charset="0"/>
              </a:rPr>
              <a:t> в 8 б классе</a:t>
            </a: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4716463" y="3789363"/>
            <a:ext cx="38877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Подготовила классный руководитель Терехова Наталья Николаевна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206-597-066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2627313" y="4868863"/>
            <a:ext cx="3384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2012-2013 уч.год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Прямоугольник 4"/>
          <p:cNvSpPr>
            <a:spLocks noChangeArrowheads="1"/>
          </p:cNvSpPr>
          <p:nvPr/>
        </p:nvSpPr>
        <p:spPr bwMode="auto">
          <a:xfrm>
            <a:off x="1908175" y="333375"/>
            <a:ext cx="61928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улица Свердлова—улица Героев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2" descr="D:\Desktop\к уроку по правилам дорожного движения\фото к уроку знание-жизнь\IMG_5879  А СВЕТОФОР ДЛЯ КОГ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052513"/>
            <a:ext cx="42132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1" descr="D:\Desktop\пдд\P10006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052513"/>
            <a:ext cx="38163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2" descr="D:\Desktop\пдд\P100069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3933825"/>
            <a:ext cx="331152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268413"/>
          <a:ext cx="9144000" cy="5456237"/>
        </p:xfrm>
        <a:graphic>
          <a:graphicData uri="http://schemas.openxmlformats.org/drawingml/2006/table">
            <a:tbl>
              <a:tblPr/>
              <a:tblGrid>
                <a:gridCol w="4266963"/>
                <a:gridCol w="4877037"/>
              </a:tblGrid>
              <a:tr h="703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Возраст и пол</a:t>
                      </a:r>
                      <a:r>
                        <a:rPr kumimoji="0" lang="ru-R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Скорость движения</a:t>
                      </a:r>
                      <a:r>
                        <a:rPr kumimoji="0" lang="ru-R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 Дети 6-10 лет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         1,11 м/с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9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 Подростки 11-16 лет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         1,59 м/с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 Мужчины до 55 лет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         1,62 м/с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9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 Мужчины свыше 55лет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         1,5   м/с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9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 Женщины до 55 лет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         1,35 м/с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9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Женщины после 55 лет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         1,29 м/с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866" name="Object 5"/>
          <p:cNvGraphicFramePr>
            <a:graphicFrameLocks noChangeAspect="1"/>
          </p:cNvGraphicFramePr>
          <p:nvPr/>
        </p:nvGraphicFramePr>
        <p:xfrm>
          <a:off x="0" y="1403350"/>
          <a:ext cx="8964613" cy="5454650"/>
        </p:xfrm>
        <a:graphic>
          <a:graphicData uri="http://schemas.openxmlformats.org/presentationml/2006/ole">
            <p:oleObj spid="_x0000_s36866" name="Диаграмма" r:id="rId4" imgW="5934090" imgH="4676851" progId="MSGraph.Chart.8">
              <p:embed/>
            </p:oleObj>
          </a:graphicData>
        </a:graphic>
      </p:graphicFrame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1979613" y="549275"/>
            <a:ext cx="62642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Скорости пешеходов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TextBox 2"/>
          <p:cNvSpPr txBox="1">
            <a:spLocks noChangeArrowheads="1"/>
          </p:cNvSpPr>
          <p:nvPr/>
        </p:nvSpPr>
        <p:spPr bwMode="auto">
          <a:xfrm>
            <a:off x="1835150" y="620713"/>
            <a:ext cx="5329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Решите задачу:</a:t>
            </a:r>
          </a:p>
        </p:txBody>
      </p:sp>
      <p:sp>
        <p:nvSpPr>
          <p:cNvPr id="46083" name="Rectangle 1"/>
          <p:cNvSpPr>
            <a:spLocks noChangeArrowheads="1"/>
          </p:cNvSpPr>
          <p:nvPr/>
        </p:nvSpPr>
        <p:spPr bwMode="auto">
          <a:xfrm>
            <a:off x="0" y="2727325"/>
            <a:ext cx="93614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Сколько секунд будет переходить </a:t>
            </a:r>
          </a:p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пешеход дорогу, если её ширина 6метров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?</a:t>
            </a:r>
            <a:endParaRPr lang="ru-RU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468313" y="765175"/>
            <a:ext cx="79914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Улица Коммунаров– улица 9-го Декабря</a:t>
            </a:r>
          </a:p>
        </p:txBody>
      </p:sp>
      <p:pic>
        <p:nvPicPr>
          <p:cNvPr id="47107" name="Picture 2" descr="D:\Desktop\пдд\P10006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557338"/>
            <a:ext cx="33607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3" descr="D:\Desktop\пдд\P10006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1484313"/>
            <a:ext cx="3382963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 descr="D:\Desktop\пдд\P100069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4005263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1908175" y="549275"/>
            <a:ext cx="57594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Время реакции водителя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388" y="1412875"/>
            <a:ext cx="6678612" cy="2832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 реакции водителя   зависит от: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Физического состояния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Водительского опыта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468313" y="-73025"/>
            <a:ext cx="8207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Автомобиль движется со скоростью 40км/ч. На расстоянии 15м у него возникает препятствие. Свернуть некуда. Реакция водителя 0,5с. Успеет ли водитель остановить машину? (Дорога сухая.)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0" y="3275013"/>
            <a:ext cx="9144000" cy="2554287"/>
          </a:xfrm>
          <a:prstGeom prst="rect">
            <a:avLst/>
          </a:prstGeom>
          <a:solidFill>
            <a:srgbClr val="92D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По таблице находим, что при скорости40км/ч путь торможения по сухой дороге равен 10,4 м.До препятствия 15 м, значит, у водителя в запасе 15 м– 10,4 м = 4,6 м. Кажется, что автомашину можно успеть остановить. Но здесь мы не учли скорость реакции водителя. Если она составляет 0,5 сек, то при скорости 40км/ч автомашина за это время проедет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40 х 0,5 х 1000 : 3600 м = 5,6 м, а затем ещё 10,4 м до остановки, всего 16 м. А так как до препятствия 15 м , то водитель обязательно на него наедет.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Ответ. Не успеет.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Прямоугольник 2"/>
          <p:cNvSpPr>
            <a:spLocks noChangeArrowheads="1"/>
          </p:cNvSpPr>
          <p:nvPr/>
        </p:nvSpPr>
        <p:spPr bwMode="auto">
          <a:xfrm>
            <a:off x="3563938" y="765175"/>
            <a:ext cx="50403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Как определить угол своего зрения?</a:t>
            </a:r>
          </a:p>
        </p:txBody>
      </p:sp>
      <p:sp>
        <p:nvSpPr>
          <p:cNvPr id="50179" name="Прямоугольник 3"/>
          <p:cNvSpPr>
            <a:spLocks noChangeArrowheads="1"/>
          </p:cNvSpPr>
          <p:nvPr/>
        </p:nvSpPr>
        <p:spPr bwMode="auto">
          <a:xfrm>
            <a:off x="755650" y="2924175"/>
            <a:ext cx="81375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Вытяните вперед руки с поднятыми вверх большими пальцами. Медленно разводите их в стороны, глядя по-прежнему перед собой в предварительно выбранную точку до тех пор, пока пальцы исчезнут из поля зрения. Угол, образованный положением рук до и после разведения, и будет углом вашего зрения. Минимально допустимый — 140°</a:t>
            </a:r>
          </a:p>
        </p:txBody>
      </p:sp>
      <p:pic>
        <p:nvPicPr>
          <p:cNvPr id="50180" name="Picture 2" descr="Строение глаза человека карт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3055937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1403350" y="549275"/>
            <a:ext cx="57610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Какой я пешеход?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04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2492375"/>
          <a:ext cx="9109075" cy="2665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649"/>
                <a:gridCol w="360040"/>
                <a:gridCol w="432048"/>
                <a:gridCol w="432048"/>
                <a:gridCol w="432048"/>
                <a:gridCol w="432048"/>
                <a:gridCol w="360040"/>
                <a:gridCol w="432048"/>
                <a:gridCol w="360040"/>
                <a:gridCol w="360040"/>
                <a:gridCol w="504056"/>
                <a:gridCol w="432048"/>
                <a:gridCol w="432048"/>
                <a:gridCol w="432048"/>
                <a:gridCol w="504056"/>
                <a:gridCol w="432048"/>
                <a:gridCol w="432048"/>
                <a:gridCol w="504056"/>
                <a:gridCol w="504056"/>
              </a:tblGrid>
              <a:tr h="1505906">
                <a:tc>
                  <a:txBody>
                    <a:bodyPr/>
                    <a:lstStyle/>
                    <a:p>
                      <a:r>
                        <a:rPr lang="ru-RU" dirty="0" smtClean="0"/>
                        <a:t>№ вопроса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</a:tr>
              <a:tr h="1158390">
                <a:tc>
                  <a:txBody>
                    <a:bodyPr/>
                    <a:lstStyle/>
                    <a:p>
                      <a:r>
                        <a:rPr lang="ru-RU" dirty="0" smtClean="0"/>
                        <a:t>№ ответа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TextBox 2"/>
          <p:cNvSpPr txBox="1">
            <a:spLocks noChangeArrowheads="1"/>
          </p:cNvSpPr>
          <p:nvPr/>
        </p:nvSpPr>
        <p:spPr bwMode="auto">
          <a:xfrm>
            <a:off x="684213" y="765175"/>
            <a:ext cx="7416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Буклет «Знание правил дорожного движения – наука быть живым»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Авария в Липецкой области">
            <a:hlinkClick r:id="rId3"/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300" y="688975"/>
            <a:ext cx="3614738" cy="2603500"/>
          </a:xfrm>
          <a:prstGeom prst="rect">
            <a:avLst/>
          </a:prstGeom>
          <a:noFill/>
        </p:spPr>
      </p:pic>
      <p:pic>
        <p:nvPicPr>
          <p:cNvPr id="4" name="Рисунок 3" descr="DSC01844">
            <a:hlinkClick r:id="rId5" tooltip="&quot;DSC01844&quot;"/>
          </p:cNvPr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3" y="615950"/>
            <a:ext cx="3541712" cy="2603500"/>
          </a:xfrm>
          <a:prstGeom prst="rect">
            <a:avLst/>
          </a:prstGeom>
          <a:noFill/>
        </p:spPr>
      </p:pic>
      <p:pic>
        <p:nvPicPr>
          <p:cNvPr id="5" name="Рисунок 4" descr="Авария в Липецкой области возле села Боринское">
            <a:hlinkClick r:id="rId7"/>
          </p:cNvPr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20963" y="3638550"/>
            <a:ext cx="3975100" cy="3006725"/>
          </a:xfrm>
          <a:prstGeom prst="rect">
            <a:avLst/>
          </a:prstGeom>
          <a:noFill/>
        </p:spPr>
      </p:pic>
      <p:pic>
        <p:nvPicPr>
          <p:cNvPr id="6" name="Рисунок 5" descr="Авария в Липецкой области возле села Боринское">
            <a:hlinkClick r:id="rId9"/>
          </p:cNvPr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20963" y="1047750"/>
            <a:ext cx="4297362" cy="3219450"/>
          </a:xfrm>
          <a:prstGeom prst="rect">
            <a:avLst/>
          </a:prstGeom>
          <a:noFill/>
        </p:spPr>
      </p:pic>
      <p:sp>
        <p:nvSpPr>
          <p:cNvPr id="16390" name="Прямоугольник 6"/>
          <p:cNvSpPr>
            <a:spLocks noChangeArrowheads="1"/>
          </p:cNvSpPr>
          <p:nvPr/>
        </p:nvSpPr>
        <p:spPr bwMode="auto">
          <a:xfrm>
            <a:off x="2987675" y="3105150"/>
            <a:ext cx="3870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latin typeface="Calibri" pitchFamily="34" charset="0"/>
                <a:hlinkClick r:id="rId11"/>
              </a:rPr>
              <a:t>Через заднюю тонировку не разглядел машину... Ударил и скрылся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TextBox 2"/>
          <p:cNvSpPr txBox="1">
            <a:spLocks noChangeArrowheads="1"/>
          </p:cNvSpPr>
          <p:nvPr/>
        </p:nvSpPr>
        <p:spPr bwMode="auto">
          <a:xfrm>
            <a:off x="1979613" y="549275"/>
            <a:ext cx="53292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  <p:pic>
        <p:nvPicPr>
          <p:cNvPr id="53251" name="Picture 2" descr="C:\Users\NATALI\AppData\Local\Microsoft\Windows\Temporary Internet Files\Content.IE5\TYS4G8AI\MC90042808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2133600"/>
            <a:ext cx="18351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5" descr="C:\Users\NATALI\AppData\Local\Microsoft\Windows\Temporary Internet Files\Content.IE5\GM1OCKI8\MC900429839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2060575"/>
            <a:ext cx="185102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6" descr="C:\Users\NATALI\AppData\Local\Microsoft\Windows\Temporary Internet Files\Content.IE5\LB95ATON\MC900428113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3860800"/>
            <a:ext cx="17526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14288"/>
            <a:ext cx="9251950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3" y="2762250"/>
            <a:ext cx="7553325" cy="118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1085850"/>
            <a:ext cx="9156700" cy="2773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107950" y="1916113"/>
            <a:ext cx="89281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>
                <a:solidFill>
                  <a:schemeClr val="tx2"/>
                </a:solidFill>
                <a:latin typeface="Calibri" pitchFamily="34" charset="0"/>
              </a:rPr>
              <a:t>Ежегодно в мире в результате ДТП погибают и получают ранения более </a:t>
            </a:r>
            <a:r>
              <a:rPr lang="ru-RU" b="1">
                <a:solidFill>
                  <a:srgbClr val="FF0066"/>
                </a:solidFill>
                <a:latin typeface="Calibri" pitchFamily="34" charset="0"/>
              </a:rPr>
              <a:t>50 млн.</a:t>
            </a:r>
            <a:r>
              <a:rPr lang="ru-RU" b="1">
                <a:solidFill>
                  <a:schemeClr val="tx2"/>
                </a:solidFill>
                <a:latin typeface="Calibri" pitchFamily="34" charset="0"/>
              </a:rPr>
              <a:t> человек. </a:t>
            </a:r>
          </a:p>
          <a:p>
            <a:pPr>
              <a:lnSpc>
                <a:spcPct val="80000"/>
              </a:lnSpc>
            </a:pPr>
            <a:r>
              <a:rPr lang="ru-RU" b="1">
                <a:solidFill>
                  <a:schemeClr val="tx2"/>
                </a:solidFill>
                <a:latin typeface="Calibri" pitchFamily="34" charset="0"/>
              </a:rPr>
              <a:t>По данным Всемирного банка глобальные экономические потери составляют более </a:t>
            </a:r>
            <a:r>
              <a:rPr lang="ru-RU" b="1">
                <a:solidFill>
                  <a:srgbClr val="FF0066"/>
                </a:solidFill>
                <a:latin typeface="Calibri" pitchFamily="34" charset="0"/>
              </a:rPr>
              <a:t>500 млрд.</a:t>
            </a:r>
            <a:r>
              <a:rPr lang="ru-RU" b="1">
                <a:solidFill>
                  <a:schemeClr val="tx2"/>
                </a:solidFill>
                <a:latin typeface="Calibri" pitchFamily="34" charset="0"/>
              </a:rPr>
              <a:t> долларов в год. </a:t>
            </a:r>
          </a:p>
          <a:p>
            <a:pPr>
              <a:lnSpc>
                <a:spcPct val="80000"/>
              </a:lnSpc>
            </a:pPr>
            <a:r>
              <a:rPr lang="ru-RU" b="1">
                <a:solidFill>
                  <a:schemeClr val="tx2"/>
                </a:solidFill>
                <a:latin typeface="Calibri" pitchFamily="34" charset="0"/>
              </a:rPr>
              <a:t>Всемирная организация здравоохранения  свидетельствует, что на долю ДТП приходится более </a:t>
            </a:r>
            <a:r>
              <a:rPr lang="ru-RU" b="1">
                <a:solidFill>
                  <a:srgbClr val="FF0066"/>
                </a:solidFill>
                <a:latin typeface="Calibri" pitchFamily="34" charset="0"/>
              </a:rPr>
              <a:t>30% смертельных исходов</a:t>
            </a:r>
            <a:r>
              <a:rPr lang="ru-RU" b="1">
                <a:solidFill>
                  <a:schemeClr val="tx2"/>
                </a:solidFill>
                <a:latin typeface="Calibri" pitchFamily="34" charset="0"/>
              </a:rPr>
              <a:t> от всех несчастных случаев.</a:t>
            </a:r>
          </a:p>
          <a:p>
            <a:pPr>
              <a:lnSpc>
                <a:spcPct val="80000"/>
              </a:lnSpc>
            </a:pPr>
            <a:r>
              <a:rPr lang="ru-RU" b="1">
                <a:solidFill>
                  <a:schemeClr val="tx2"/>
                </a:solidFill>
                <a:latin typeface="Calibri" pitchFamily="34" charset="0"/>
              </a:rPr>
              <a:t> В ХХ веке автомобиль стал причиной смерти около </a:t>
            </a:r>
          </a:p>
          <a:p>
            <a:pPr>
              <a:lnSpc>
                <a:spcPct val="80000"/>
              </a:lnSpc>
            </a:pPr>
            <a:r>
              <a:rPr lang="ru-RU" b="1">
                <a:solidFill>
                  <a:schemeClr val="tx2"/>
                </a:solidFill>
                <a:latin typeface="Calibri" pitchFamily="34" charset="0"/>
              </a:rPr>
              <a:t>      30 млн. человек. </a:t>
            </a:r>
          </a:p>
          <a:p>
            <a:pPr>
              <a:lnSpc>
                <a:spcPct val="80000"/>
              </a:lnSpc>
            </a:pPr>
            <a:r>
              <a:rPr lang="ru-RU" b="1">
                <a:solidFill>
                  <a:schemeClr val="tx2"/>
                </a:solidFill>
                <a:latin typeface="Calibri" pitchFamily="34" charset="0"/>
              </a:rPr>
              <a:t>В России потери, связанные  с ДТП в несколько раз превышают ущерб от  железнодорожных катастроф, пожаров и других видов несчастных случаев. </a:t>
            </a:r>
          </a:p>
          <a:p>
            <a:pPr>
              <a:lnSpc>
                <a:spcPct val="80000"/>
              </a:lnSpc>
            </a:pPr>
            <a:r>
              <a:rPr lang="ru-RU" b="1">
                <a:solidFill>
                  <a:srgbClr val="FF0066"/>
                </a:solidFill>
                <a:latin typeface="Calibri" pitchFamily="34" charset="0"/>
              </a:rPr>
              <a:t>Масштаб ДТП угрожает национальной безопасности. </a:t>
            </a:r>
          </a:p>
          <a:p>
            <a:pPr>
              <a:lnSpc>
                <a:spcPct val="80000"/>
              </a:lnSpc>
            </a:pPr>
            <a:r>
              <a:rPr lang="ru-RU" b="1">
                <a:solidFill>
                  <a:srgbClr val="FF0066"/>
                </a:solidFill>
                <a:latin typeface="Calibri" pitchFamily="34" charset="0"/>
              </a:rPr>
              <a:t>                           </a:t>
            </a:r>
          </a:p>
          <a:p>
            <a:pPr algn="r">
              <a:lnSpc>
                <a:spcPct val="80000"/>
              </a:lnSpc>
            </a:pPr>
            <a:r>
              <a:rPr lang="ru-RU" b="1">
                <a:solidFill>
                  <a:schemeClr val="tx2"/>
                </a:solidFill>
                <a:latin typeface="Calibri" pitchFamily="34" charset="0"/>
              </a:rPr>
              <a:t>                               </a:t>
            </a:r>
            <a:r>
              <a:rPr lang="ru-RU" sz="1400" b="1">
                <a:solidFill>
                  <a:schemeClr val="tx2"/>
                </a:solidFill>
                <a:latin typeface="Calibri" pitchFamily="34" charset="0"/>
              </a:rPr>
              <a:t>Из доклада рабочей группы  Президиума </a:t>
            </a:r>
          </a:p>
          <a:p>
            <a:pPr algn="r">
              <a:lnSpc>
                <a:spcPct val="80000"/>
              </a:lnSpc>
            </a:pPr>
            <a:r>
              <a:rPr lang="ru-RU" sz="1400" b="1">
                <a:solidFill>
                  <a:schemeClr val="tx2"/>
                </a:solidFill>
                <a:latin typeface="Calibri" pitchFamily="34" charset="0"/>
              </a:rPr>
              <a:t>                              Государственного совета Российской  федерации. </a:t>
            </a:r>
            <a:endParaRPr lang="en-US" sz="16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916238" y="981075"/>
            <a:ext cx="3311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статистика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755650" y="1997075"/>
            <a:ext cx="77041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данным Всемирной организации здравоохранения , если срочно не предпринять мер , то в ближайшие годы уровень смертности на дорогах  мира </a:t>
            </a:r>
            <a:r>
              <a:rPr lang="ru-RU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вырастет на 60%.</a:t>
            </a:r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этим Земля будет обязана странам с низким и средним уровнем доходов населения, где из-за плохих дорог , старых автомобилей и отсутствия водительской культуры рост смертности может достичь </a:t>
            </a:r>
            <a:r>
              <a:rPr lang="ru-RU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83%.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539750" y="1196975"/>
            <a:ext cx="32400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ПРОГНОЗЫ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179388" y="549275"/>
            <a:ext cx="667861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>
                <a:solidFill>
                  <a:schemeClr val="tx2"/>
                </a:solidFill>
                <a:latin typeface="Calibri" pitchFamily="34" charset="0"/>
              </a:rPr>
              <a:t>Постановление правительства </a:t>
            </a:r>
          </a:p>
          <a:p>
            <a:pPr>
              <a:lnSpc>
                <a:spcPct val="80000"/>
              </a:lnSpc>
            </a:pPr>
            <a:r>
              <a:rPr lang="ru-RU" b="1">
                <a:solidFill>
                  <a:schemeClr val="tx2"/>
                </a:solidFill>
                <a:latin typeface="Calibri" pitchFamily="34" charset="0"/>
              </a:rPr>
              <a:t>Российской Федерации</a:t>
            </a:r>
            <a:endParaRPr lang="ru-RU">
              <a:latin typeface="Calibri" pitchFamily="34" charset="0"/>
            </a:endParaRPr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323850" y="2751138"/>
            <a:ext cx="882015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Утвердить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федеральную  целевую</a:t>
            </a:r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latin typeface="Times New Roman" pitchFamily="18" charset="0"/>
                <a:cs typeface="Times New Roman" pitchFamily="18" charset="0"/>
              </a:rPr>
              <a:t>   программу</a:t>
            </a:r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latin typeface="Times New Roman" pitchFamily="18" charset="0"/>
                <a:cs typeface="Times New Roman" pitchFamily="18" charset="0"/>
              </a:rPr>
              <a:t> «Повышение безопасности</a:t>
            </a:r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latin typeface="Times New Roman" pitchFamily="18" charset="0"/>
                <a:cs typeface="Times New Roman" pitchFamily="18" charset="0"/>
              </a:rPr>
              <a:t>      дорожного движения</a:t>
            </a:r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latin typeface="Times New Roman" pitchFamily="18" charset="0"/>
                <a:cs typeface="Times New Roman" pitchFamily="18" charset="0"/>
              </a:rPr>
              <a:t>         в 2006-2012 годах».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link_fc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9938" y="596900"/>
            <a:ext cx="1700212" cy="1744663"/>
          </a:xfrm>
          <a:prstGeom prst="rect">
            <a:avLst/>
          </a:prstGeom>
          <a:noFill/>
        </p:spPr>
      </p:pic>
      <p:sp>
        <p:nvSpPr>
          <p:cNvPr id="20485" name="Прямоугольник 5"/>
          <p:cNvSpPr>
            <a:spLocks noChangeArrowheads="1"/>
          </p:cNvSpPr>
          <p:nvPr/>
        </p:nvSpPr>
        <p:spPr bwMode="auto">
          <a:xfrm>
            <a:off x="900113" y="5829300"/>
            <a:ext cx="784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chemeClr val="tx2"/>
                </a:solidFill>
                <a:latin typeface="Calibri" pitchFamily="34" charset="0"/>
              </a:rPr>
              <a:t>№</a:t>
            </a:r>
            <a:r>
              <a:rPr lang="en-US" b="1">
                <a:solidFill>
                  <a:schemeClr val="tx2"/>
                </a:solidFill>
                <a:latin typeface="Calibri" pitchFamily="34" charset="0"/>
              </a:rPr>
              <a:t> 100 </a:t>
            </a:r>
            <a:r>
              <a:rPr lang="ru-RU" b="1">
                <a:solidFill>
                  <a:schemeClr val="tx2"/>
                </a:solidFill>
                <a:latin typeface="Calibri" pitchFamily="34" charset="0"/>
              </a:rPr>
              <a:t>от 20 февраля 2006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geocenter-consulting.ru/IM/maps/Elets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0" y="469900"/>
            <a:ext cx="3541713" cy="3181350"/>
          </a:xfrm>
          <a:prstGeom prst="rect">
            <a:avLst/>
          </a:prstGeom>
          <a:noFill/>
        </p:spPr>
      </p:pic>
      <p:pic>
        <p:nvPicPr>
          <p:cNvPr id="4" name="Рисунок 3" descr="http://forum.exler.ru/arc/uploads/52/post-1229588980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5650" y="2992438"/>
            <a:ext cx="3829050" cy="3109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0" y="282575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t"/>
            <a:r>
              <a:rPr lang="ru-RU" sz="24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ИНФОРМАЦИОННО-АНАЛИТИЧЕСКАЯ ЗАПИСКА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ctr" eaLnBrk="0" fontAlgn="t" hangingPunct="0"/>
            <a:r>
              <a:rPr lang="ru-RU" sz="2400" b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о состоянии оперативной обстановки на территории Липецкой области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950" y="1700213"/>
          <a:ext cx="9036050" cy="4568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299"/>
                <a:gridCol w="1807299"/>
                <a:gridCol w="1807299"/>
                <a:gridCol w="1807299"/>
                <a:gridCol w="1807299"/>
              </a:tblGrid>
              <a:tr h="22611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дорожно-транспортных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происшествий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погибших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раненых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Дорожно-транспортные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происшествия с участием  пешеходов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892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2-е полугодие 2011года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435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892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1-е полугодие 2012 года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447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8924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Рост 2.8%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Рост 31.2%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Рост 13%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Рост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10.29%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796</Words>
  <Application>Microsoft Office PowerPoint</Application>
  <PresentationFormat>Экран (4:3)</PresentationFormat>
  <Paragraphs>256</Paragraphs>
  <Slides>31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Calibri</vt:lpstr>
      <vt:lpstr>Arial</vt:lpstr>
      <vt:lpstr>Times New Roman</vt:lpstr>
      <vt:lpstr>Wingdings</vt:lpstr>
      <vt:lpstr>Verdana</vt:lpstr>
      <vt:lpstr>Тема Office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</dc:creator>
  <cp:lastModifiedBy>User</cp:lastModifiedBy>
  <cp:revision>31</cp:revision>
  <dcterms:created xsi:type="dcterms:W3CDTF">2012-10-25T17:06:36Z</dcterms:created>
  <dcterms:modified xsi:type="dcterms:W3CDTF">2013-03-18T20:22:52Z</dcterms:modified>
</cp:coreProperties>
</file>