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721"/>
    <a:srgbClr val="E4A805"/>
    <a:srgbClr val="DBA005"/>
    <a:srgbClr val="E44405"/>
    <a:srgbClr val="715609"/>
    <a:srgbClr val="EDB2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88092" autoAdjust="0"/>
  </p:normalViewPr>
  <p:slideViewPr>
    <p:cSldViewPr>
      <p:cViewPr varScale="1">
        <p:scale>
          <a:sx n="84" d="100"/>
          <a:sy n="84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BFF4E3-DE25-4CF2-A5BB-09364AC2D95F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7368D9-D9FC-4AD9-8F26-3C3BA4C43A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F1DEBA-9DA1-4C3D-A6EA-E35CEBA43AF1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CCA48-DE27-4ECF-B254-1969B3A8363A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316B9-C70B-421F-BE08-324C78E135D3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9F72-2907-44C6-B674-CDF2134F11A4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B5C64-7083-4EC8-BC6E-7E101F87E0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C2982-D2C8-42F2-888D-05713782CB2A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F854-6BF3-4B8B-81CA-9331441124A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011AE-335C-42F7-A243-1313839161EB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37A3-F60A-461C-A046-7810CCD78F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5FC1-20D1-40E9-8245-03D4700006C3}" type="datetimeFigureOut">
              <a:rPr lang="ru-RU"/>
              <a:pPr>
                <a:defRPr/>
              </a:pPr>
              <a:t>17.03.2013</a:t>
            </a:fld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2BF2-60BC-4C41-9F7C-A3783F4548C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B479-BD7B-4E16-A33F-D821340F92A0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97B7-B93B-4375-8ED6-6A471DE8E2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516-609D-4E22-8CF6-848CC445E69E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84E9-E0B1-4446-BBBC-62E80E36D60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4EAA-39BC-48F8-8C80-539A8795ED2A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F5B7E-39F2-45D0-B6D8-6092AB8935D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7A36-A3D0-4A39-A48A-827C9508BB87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A5D3-4109-4454-98ED-FFA5B2F972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F08B-8775-431C-A168-98B410188005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CB2C-4957-47F9-A894-6BFE4D2CB4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8086-ABC6-4890-86F1-354147A6D2CE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0916A-E621-4FFD-A12D-4583F1D8266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7545-0776-4B14-BAAE-7A6842D04B7E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9C00D-7579-40DB-B685-610D27840D0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22D29-957D-4025-9572-C93DA7EF3BA9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00A2-6082-4FF2-978F-724F373652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DA029F-9C3F-4356-B0A1-461531196679}" type="datetimeFigureOut">
              <a:rPr lang="fr-FR"/>
              <a:pPr>
                <a:defRPr/>
              </a:pPr>
              <a:t>17/03/2013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700F91-D9A0-4C0F-965B-AF42B032CC4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6133" y="842655"/>
            <a:ext cx="8280920" cy="857256"/>
          </a:xfrm>
        </p:spPr>
        <p:txBody>
          <a:bodyPr/>
          <a:lstStyle/>
          <a:p>
            <a:pPr algn="ctr">
              <a:defRPr/>
            </a:pP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ГБОУ СПО «Серпуховский машиностроительный техникум Московской области»</a:t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Преподаватель  экономических дисциплин  Мастерских В.С.</a:t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Презентация к уроку по дисциплинам «Банковские операции. Учет в банках»</a:t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Специальность «Банковское дело»</a:t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1800" i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Валютно</a:t>
            </a: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-  кассовое обслуживание»</a:t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ru-RU" sz="1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Кассовое обслуживание физических и юридических лиц, </a:t>
            </a:r>
            <a:r>
              <a:rPr lang="ru-RU" sz="18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чёт кассовых операций</a:t>
            </a: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1.2  «Деятельность банков на валютном рынке. Учет валютных операций»</a:t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2013год.</a:t>
            </a:r>
            <a: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Картинка 73 из 45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2438" y="3492500"/>
            <a:ext cx="4230687" cy="3232150"/>
          </a:xfrm>
          <a:prstGeom prst="rect">
            <a:avLst/>
          </a:prstGeom>
          <a:noFill/>
        </p:spPr>
      </p:pic>
      <p:pic>
        <p:nvPicPr>
          <p:cNvPr id="24580" name="Picture 4" descr="Картинка 52 из 453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3825" y="2919413"/>
            <a:ext cx="2676525" cy="1920875"/>
          </a:xfrm>
          <a:prstGeom prst="rect">
            <a:avLst/>
          </a:prstGeom>
          <a:noFill/>
        </p:spPr>
      </p:pic>
      <p:pic>
        <p:nvPicPr>
          <p:cNvPr id="24578" name="Picture 2" descr="Картинка 29 из 453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714625"/>
            <a:ext cx="23622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7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Расчетно-кассовое обслуживание банками юридических и физических лиц занимает все большее место в банковских операциях. На основании проведенного исследования, мы можем констатировать, что организация расчетно-кассового обслуживания юридических и физических лиц в коммерческих банках представляет собой сложную многоуровневую систему, требующую постоянной рационализации и совершенствования.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9525"/>
            <a:ext cx="8964612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1824038" y="2822575"/>
            <a:ext cx="698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1.2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33375"/>
            <a:ext cx="6408738" cy="574675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Международные расчёты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432800" cy="47450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smtClean="0">
                <a:latin typeface="Times New Roman" pitchFamily="18" charset="0"/>
              </a:rPr>
              <a:t>                </a:t>
            </a:r>
            <a:r>
              <a:rPr lang="ru-RU" sz="2100" b="1" smtClean="0">
                <a:latin typeface="Times New Roman" pitchFamily="18" charset="0"/>
              </a:rPr>
              <a:t>Международные расчёты</a:t>
            </a:r>
            <a:r>
              <a:rPr lang="ru-RU" sz="1900" smtClean="0">
                <a:latin typeface="Times New Roman" pitchFamily="18" charset="0"/>
              </a:rPr>
              <a:t> – </a:t>
            </a:r>
            <a:r>
              <a:rPr lang="ru-RU" sz="2100" smtClean="0">
                <a:latin typeface="Times New Roman" pitchFamily="18" charset="0"/>
              </a:rPr>
              <a:t>это расчёты по обязательствам юридических и физических лиц одной страны по отношению требованиям и обязательствам юридических и физических лиц другой страны. Они осуществляются главным образом безналичным путем через банки с помощью собственных заграничных филиалов и установления между ними корреспондентских, т. е. договорных отношений.</a:t>
            </a:r>
            <a:r>
              <a:rPr lang="ru-RU" sz="170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700" smtClean="0">
              <a:latin typeface="Times New Roman" pitchFamily="18" charset="0"/>
            </a:endParaRPr>
          </a:p>
        </p:txBody>
      </p:sp>
      <p:pic>
        <p:nvPicPr>
          <p:cNvPr id="201734" name="Picture 6" descr="mezhdunarodnye_jekonomicheskie_otnosheni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573463"/>
            <a:ext cx="40322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35" name="Picture 7" descr="International_Relations675x300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644900"/>
            <a:ext cx="4248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7885113" cy="719137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Средства международных расчётов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137525" cy="4835525"/>
          </a:xfrm>
        </p:spPr>
        <p:txBody>
          <a:bodyPr/>
          <a:lstStyle/>
          <a:p>
            <a:pPr marL="571500" indent="-571500"/>
            <a:r>
              <a:rPr lang="ru-RU" sz="2100" b="1" smtClean="0">
                <a:latin typeface="Times New Roman" pitchFamily="18" charset="0"/>
              </a:rPr>
              <a:t>   Коммерческие переводные векселя (ТРАТТЫ)-</a:t>
            </a:r>
            <a:r>
              <a:rPr lang="ru-RU" sz="2100" smtClean="0">
                <a:latin typeface="Times New Roman" pitchFamily="18" charset="0"/>
              </a:rPr>
              <a:t>  это письменные приказы об уплате определённой суммы определённому лицу в определённый срок выставляемые экспортёрами на иностранных импортёров.</a:t>
            </a:r>
          </a:p>
        </p:txBody>
      </p:sp>
      <p:pic>
        <p:nvPicPr>
          <p:cNvPr id="202756" name="Picture 4" descr="img224498_4-1_Perevodnoy_veksel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52562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7" name="Picture 5" descr="large_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565400"/>
            <a:ext cx="28495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04813"/>
            <a:ext cx="6950075" cy="5780087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Простые векселя (обычные)</a:t>
            </a:r>
            <a:r>
              <a:rPr lang="ru-RU" sz="2400" smtClean="0">
                <a:latin typeface="Times New Roman" pitchFamily="18" charset="0"/>
              </a:rPr>
              <a:t> – это долговые обязательства импортёров.</a:t>
            </a:r>
          </a:p>
        </p:txBody>
      </p:sp>
      <p:pic>
        <p:nvPicPr>
          <p:cNvPr id="210949" name="Picture 5" descr="large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34639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56" name="Picture 12" descr="12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1484313"/>
            <a:ext cx="5292725" cy="4021137"/>
          </a:xfrm>
        </p:spPr>
      </p:pic>
      <p:pic>
        <p:nvPicPr>
          <p:cNvPr id="210950" name="Picture 6" descr="55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2997200"/>
            <a:ext cx="25574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ru-RU" sz="2000" smtClean="0">
                <a:latin typeface="Times New Roman" pitchFamily="18" charset="0"/>
              </a:rPr>
              <a:t>           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3960812" cy="5976937"/>
          </a:xfrm>
        </p:spPr>
        <p:txBody>
          <a:bodyPr/>
          <a:lstStyle/>
          <a:p>
            <a:pPr marL="571500" indent="-571500">
              <a:lnSpc>
                <a:spcPct val="80000"/>
              </a:lnSpc>
            </a:pPr>
            <a:endParaRPr lang="ru-RU" sz="1400" smtClean="0"/>
          </a:p>
          <a:p>
            <a:pPr marL="571500" indent="-571500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Банковские векселя</a:t>
            </a:r>
            <a:r>
              <a:rPr lang="ru-RU" sz="2400" smtClean="0">
                <a:latin typeface="Times New Roman" pitchFamily="18" charset="0"/>
              </a:rPr>
              <a:t> – это векселя  выставленные банками данной страны на своих иностранных корреспондентов.  </a:t>
            </a:r>
          </a:p>
          <a:p>
            <a:pPr marL="571500" indent="-571500">
              <a:lnSpc>
                <a:spcPct val="80000"/>
              </a:lnSpc>
            </a:pPr>
            <a:endParaRPr lang="ru-RU" sz="2400" smtClean="0">
              <a:latin typeface="Times New Roman" pitchFamily="18" charset="0"/>
            </a:endParaRPr>
          </a:p>
          <a:p>
            <a:pPr marL="571500" indent="-571500">
              <a:lnSpc>
                <a:spcPct val="80000"/>
              </a:lnSpc>
            </a:pPr>
            <a:endParaRPr lang="ru-RU" sz="2400" b="1" smtClean="0">
              <a:latin typeface="Times New Roman" pitchFamily="18" charset="0"/>
            </a:endParaRPr>
          </a:p>
          <a:p>
            <a:pPr marL="571500" indent="-571500"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Банковский чек</a:t>
            </a:r>
            <a:r>
              <a:rPr lang="ru-RU" sz="2400" smtClean="0">
                <a:latin typeface="Times New Roman" pitchFamily="18" charset="0"/>
              </a:rPr>
              <a:t> – это письменный приказ банка своему банку корреспонденту о перечислении определённой суммы с его текущего счёта за границу чекодержателю. 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700" smtClean="0"/>
          </a:p>
        </p:txBody>
      </p:sp>
      <p:pic>
        <p:nvPicPr>
          <p:cNvPr id="203781" name="Picture 5" descr="cb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403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4" name="Picture 8" descr="Картинка 20 из 136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141663"/>
            <a:ext cx="45370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4105275" cy="6048375"/>
          </a:xfrm>
        </p:spPr>
        <p:txBody>
          <a:bodyPr/>
          <a:lstStyle/>
          <a:p>
            <a:pPr marL="495300" indent="-495300"/>
            <a:r>
              <a:rPr lang="ru-RU" sz="2400" b="1" smtClean="0">
                <a:latin typeface="Times New Roman" pitchFamily="18" charset="0"/>
              </a:rPr>
              <a:t>Банковские переводы</a:t>
            </a:r>
            <a:r>
              <a:rPr lang="ru-RU" sz="2400" smtClean="0">
                <a:latin typeface="Times New Roman" pitchFamily="18" charset="0"/>
              </a:rPr>
              <a:t> - почтовые телеграфные переводы за рубеж.</a:t>
            </a:r>
          </a:p>
          <a:p>
            <a:pPr marL="495300" indent="-495300"/>
            <a:endParaRPr lang="ru-RU" sz="2400" smtClean="0">
              <a:latin typeface="Times New Roman" pitchFamily="18" charset="0"/>
            </a:endParaRPr>
          </a:p>
          <a:p>
            <a:pPr marL="495300" indent="-495300"/>
            <a:endParaRPr lang="ru-RU" sz="2400" b="1" smtClean="0">
              <a:latin typeface="Times New Roman" pitchFamily="18" charset="0"/>
            </a:endParaRPr>
          </a:p>
          <a:p>
            <a:pPr marL="495300" indent="-495300"/>
            <a:r>
              <a:rPr lang="ru-RU" sz="2400" b="1" smtClean="0">
                <a:latin typeface="Times New Roman" pitchFamily="18" charset="0"/>
              </a:rPr>
              <a:t>Банковские карточки</a:t>
            </a:r>
            <a:r>
              <a:rPr lang="ru-RU" sz="2400" smtClean="0">
                <a:latin typeface="Times New Roman" pitchFamily="18" charset="0"/>
              </a:rPr>
              <a:t>, кредитные, пластиковые, именные, то есть это денежные документы дающие право владельцам использовать их для приобретения товаров и услуг за рубежом на безналичной основе. </a:t>
            </a:r>
          </a:p>
        </p:txBody>
      </p:sp>
      <p:sp>
        <p:nvSpPr>
          <p:cNvPr id="33794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20713"/>
            <a:ext cx="4038600" cy="5510212"/>
          </a:xfrm>
        </p:spPr>
        <p:txBody>
          <a:bodyPr/>
          <a:lstStyle/>
          <a:p>
            <a:endParaRPr lang="ru-RU" sz="2600" smtClean="0"/>
          </a:p>
        </p:txBody>
      </p:sp>
      <p:pic>
        <p:nvPicPr>
          <p:cNvPr id="215052" name="Picture 12" descr="Картинка 73 из 616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60350"/>
            <a:ext cx="3455987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3" name="Picture 13" descr="Raschety-s-pomoshchyu-bankovskikh-k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3455987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1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3816350" cy="6048375"/>
          </a:xfrm>
        </p:spPr>
        <p:txBody>
          <a:bodyPr/>
          <a:lstStyle/>
          <a:p>
            <a:pPr marL="571500" indent="-571500"/>
            <a:r>
              <a:rPr lang="ru-RU" sz="2200" b="1" smtClean="0">
                <a:latin typeface="Times New Roman" pitchFamily="18" charset="0"/>
              </a:rPr>
              <a:t>Система SWIFT</a:t>
            </a:r>
            <a:r>
              <a:rPr lang="ru-RU" sz="2200" smtClean="0">
                <a:latin typeface="Times New Roman" pitchFamily="18" charset="0"/>
              </a:rPr>
              <a:t> -Акционерное общество в состав которого входят финансовые учреждения более 100 стран. Данное общество обслуживает около 4500 тысяч банков.</a:t>
            </a:r>
          </a:p>
          <a:p>
            <a:pPr marL="571500" indent="-571500"/>
            <a:endParaRPr lang="ru-RU" sz="2200" b="1" smtClean="0">
              <a:latin typeface="Times New Roman" pitchFamily="18" charset="0"/>
            </a:endParaRPr>
          </a:p>
          <a:p>
            <a:pPr marL="571500" indent="-571500"/>
            <a:r>
              <a:rPr lang="ru-RU" sz="2200" b="1" smtClean="0">
                <a:latin typeface="Times New Roman" pitchFamily="18" charset="0"/>
              </a:rPr>
              <a:t>Валютные клиринги</a:t>
            </a:r>
            <a:r>
              <a:rPr lang="ru-RU" sz="2200" smtClean="0">
                <a:latin typeface="Times New Roman" pitchFamily="18" charset="0"/>
              </a:rPr>
              <a:t> – это расчёты в форме обязательного взаимного зачёта международных требований и обязательств на основе межправительственных соглашений. </a:t>
            </a:r>
          </a:p>
        </p:txBody>
      </p:sp>
      <p:pic>
        <p:nvPicPr>
          <p:cNvPr id="262151" name="Picture 7" descr="Картинка 6 из 15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284538"/>
            <a:ext cx="43926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53" name="Picture 9" descr="c6ebbf2d911fff534ae3b0b18d7e90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33375"/>
            <a:ext cx="352901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5812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Формы международных расчётов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4789487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Банковский перевод</a:t>
            </a:r>
            <a:r>
              <a:rPr lang="ru-RU" sz="2000" smtClean="0">
                <a:latin typeface="Times New Roman" pitchFamily="18" charset="0"/>
              </a:rPr>
              <a:t> - прямой платёж, представляет простое поручение банка своему корреспонденту выплатить определённую сумму денег по просьбе и за счёт перевододателя, с указанием способа возмещения: дебетовать ЛОРО, кредитовать НОСТРО.</a:t>
            </a:r>
            <a:r>
              <a:rPr lang="ru-RU" sz="1800" smtClean="0"/>
              <a:t> </a:t>
            </a:r>
          </a:p>
        </p:txBody>
      </p:sp>
      <p:grpSp>
        <p:nvGrpSpPr>
          <p:cNvPr id="35843" name="Group 4"/>
          <p:cNvGrpSpPr>
            <a:grpSpLocks noChangeAspect="1"/>
          </p:cNvGrpSpPr>
          <p:nvPr/>
        </p:nvGrpSpPr>
        <p:grpSpPr bwMode="auto">
          <a:xfrm>
            <a:off x="971550" y="2852738"/>
            <a:ext cx="7488238" cy="3368675"/>
            <a:chOff x="2972" y="5958"/>
            <a:chExt cx="4149" cy="1852"/>
          </a:xfrm>
        </p:grpSpPr>
        <p:sp>
          <p:nvSpPr>
            <p:cNvPr id="35848" name="AutoShape 5"/>
            <p:cNvSpPr>
              <a:spLocks noChangeAspect="1" noChangeArrowheads="1"/>
            </p:cNvSpPr>
            <p:nvPr/>
          </p:nvSpPr>
          <p:spPr bwMode="auto">
            <a:xfrm>
              <a:off x="2972" y="5958"/>
              <a:ext cx="4149" cy="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Rectangle 6"/>
            <p:cNvSpPr>
              <a:spLocks noChangeArrowheads="1"/>
            </p:cNvSpPr>
            <p:nvPr/>
          </p:nvSpPr>
          <p:spPr bwMode="auto">
            <a:xfrm>
              <a:off x="2972" y="6205"/>
              <a:ext cx="1465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Экспортёр</a:t>
              </a:r>
              <a:endParaRPr lang="ru-RU" sz="2400"/>
            </a:p>
          </p:txBody>
        </p:sp>
        <p:sp>
          <p:nvSpPr>
            <p:cNvPr id="35850" name="Rectangle 7"/>
            <p:cNvSpPr>
              <a:spLocks noChangeArrowheads="1"/>
            </p:cNvSpPr>
            <p:nvPr/>
          </p:nvSpPr>
          <p:spPr bwMode="auto">
            <a:xfrm>
              <a:off x="5413" y="7193"/>
              <a:ext cx="1464" cy="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Банк импортёра</a:t>
              </a:r>
              <a:endParaRPr lang="ru-RU" sz="2400"/>
            </a:p>
          </p:txBody>
        </p:sp>
        <p:sp>
          <p:nvSpPr>
            <p:cNvPr id="35851" name="Rectangle 8"/>
            <p:cNvSpPr>
              <a:spLocks noChangeArrowheads="1"/>
            </p:cNvSpPr>
            <p:nvPr/>
          </p:nvSpPr>
          <p:spPr bwMode="auto">
            <a:xfrm>
              <a:off x="2972" y="7193"/>
              <a:ext cx="1465" cy="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Банк экспортёра</a:t>
              </a:r>
              <a:endParaRPr lang="ru-RU" sz="2400"/>
            </a:p>
          </p:txBody>
        </p:sp>
        <p:sp>
          <p:nvSpPr>
            <p:cNvPr id="35852" name="Rectangle 9"/>
            <p:cNvSpPr>
              <a:spLocks noChangeArrowheads="1"/>
            </p:cNvSpPr>
            <p:nvPr/>
          </p:nvSpPr>
          <p:spPr bwMode="auto">
            <a:xfrm>
              <a:off x="5413" y="6205"/>
              <a:ext cx="1465" cy="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Импортёр</a:t>
              </a:r>
              <a:endParaRPr lang="ru-RU" sz="2400"/>
            </a:p>
          </p:txBody>
        </p:sp>
        <p:sp>
          <p:nvSpPr>
            <p:cNvPr id="35853" name="Line 10"/>
            <p:cNvSpPr>
              <a:spLocks noChangeShapeType="1"/>
            </p:cNvSpPr>
            <p:nvPr/>
          </p:nvSpPr>
          <p:spPr bwMode="auto">
            <a:xfrm>
              <a:off x="4436" y="6575"/>
              <a:ext cx="9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Line 11"/>
            <p:cNvSpPr>
              <a:spLocks noChangeShapeType="1"/>
            </p:cNvSpPr>
            <p:nvPr/>
          </p:nvSpPr>
          <p:spPr bwMode="auto">
            <a:xfrm>
              <a:off x="6145" y="6699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12"/>
            <p:cNvSpPr>
              <a:spLocks noChangeShapeType="1"/>
            </p:cNvSpPr>
            <p:nvPr/>
          </p:nvSpPr>
          <p:spPr bwMode="auto">
            <a:xfrm flipH="1">
              <a:off x="4436" y="7440"/>
              <a:ext cx="9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13"/>
            <p:cNvSpPr>
              <a:spLocks noChangeShapeType="1"/>
            </p:cNvSpPr>
            <p:nvPr/>
          </p:nvSpPr>
          <p:spPr bwMode="auto">
            <a:xfrm flipV="1">
              <a:off x="3582" y="6699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44" name="Rectangle 14"/>
          <p:cNvSpPr>
            <a:spLocks noChangeArrowheads="1"/>
          </p:cNvSpPr>
          <p:nvPr/>
        </p:nvSpPr>
        <p:spPr bwMode="auto">
          <a:xfrm>
            <a:off x="4356100" y="33575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35845" name="Rectangle 15"/>
          <p:cNvSpPr>
            <a:spLocks noChangeArrowheads="1"/>
          </p:cNvSpPr>
          <p:nvPr/>
        </p:nvSpPr>
        <p:spPr bwMode="auto">
          <a:xfrm>
            <a:off x="6948488" y="45085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35846" name="Rectangle 16"/>
          <p:cNvSpPr>
            <a:spLocks noChangeArrowheads="1"/>
          </p:cNvSpPr>
          <p:nvPr/>
        </p:nvSpPr>
        <p:spPr bwMode="auto">
          <a:xfrm>
            <a:off x="4500563" y="566102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35847" name="Rectangle 17"/>
          <p:cNvSpPr>
            <a:spLocks noChangeArrowheads="1"/>
          </p:cNvSpPr>
          <p:nvPr/>
        </p:nvSpPr>
        <p:spPr bwMode="auto">
          <a:xfrm>
            <a:off x="1547813" y="4508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7777163" cy="5654675"/>
          </a:xfrm>
        </p:spPr>
        <p:txBody>
          <a:bodyPr/>
          <a:lstStyle/>
          <a:p>
            <a:r>
              <a:rPr lang="ru-RU" sz="2300" b="1" smtClean="0">
                <a:latin typeface="Times New Roman" pitchFamily="18" charset="0"/>
              </a:rPr>
              <a:t>Инкассо </a:t>
            </a:r>
            <a:r>
              <a:rPr lang="ru-RU" sz="2300" smtClean="0">
                <a:latin typeface="Times New Roman" pitchFamily="18" charset="0"/>
              </a:rPr>
              <a:t>-  поручение экспортера своему банку получить от импортера (непосредственно или через другой банк) определенную сумму или подтверждение (акцепт), что эта сумма будет выплачена в установленный срок.</a:t>
            </a:r>
            <a:r>
              <a:rPr lang="ru-RU" sz="2400" smtClean="0"/>
              <a:t> </a:t>
            </a:r>
          </a:p>
          <a:p>
            <a:endParaRPr lang="ru-RU" sz="2400" smtClean="0"/>
          </a:p>
        </p:txBody>
      </p:sp>
      <p:grpSp>
        <p:nvGrpSpPr>
          <p:cNvPr id="36866" name="Group 8"/>
          <p:cNvGrpSpPr>
            <a:grpSpLocks noChangeAspect="1"/>
          </p:cNvGrpSpPr>
          <p:nvPr/>
        </p:nvGrpSpPr>
        <p:grpSpPr bwMode="auto">
          <a:xfrm>
            <a:off x="684213" y="2636838"/>
            <a:ext cx="7993062" cy="3527425"/>
            <a:chOff x="2972" y="5958"/>
            <a:chExt cx="4149" cy="1852"/>
          </a:xfrm>
        </p:grpSpPr>
        <p:sp>
          <p:nvSpPr>
            <p:cNvPr id="36876" name="AutoShape 9"/>
            <p:cNvSpPr>
              <a:spLocks noChangeAspect="1" noChangeArrowheads="1"/>
            </p:cNvSpPr>
            <p:nvPr/>
          </p:nvSpPr>
          <p:spPr bwMode="auto">
            <a:xfrm>
              <a:off x="2972" y="5958"/>
              <a:ext cx="4149" cy="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Rectangle 10"/>
            <p:cNvSpPr>
              <a:spLocks noChangeArrowheads="1"/>
            </p:cNvSpPr>
            <p:nvPr/>
          </p:nvSpPr>
          <p:spPr bwMode="auto">
            <a:xfrm>
              <a:off x="2972" y="6205"/>
              <a:ext cx="1465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Импортёр</a:t>
              </a:r>
              <a:endParaRPr lang="ru-RU" sz="2400"/>
            </a:p>
          </p:txBody>
        </p:sp>
        <p:sp>
          <p:nvSpPr>
            <p:cNvPr id="36878" name="Rectangle 11"/>
            <p:cNvSpPr>
              <a:spLocks noChangeArrowheads="1"/>
            </p:cNvSpPr>
            <p:nvPr/>
          </p:nvSpPr>
          <p:spPr bwMode="auto">
            <a:xfrm>
              <a:off x="5413" y="7193"/>
              <a:ext cx="1464" cy="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Банк импортёра</a:t>
              </a:r>
              <a:endParaRPr lang="ru-RU" sz="2400"/>
            </a:p>
          </p:txBody>
        </p:sp>
        <p:sp>
          <p:nvSpPr>
            <p:cNvPr id="36879" name="Rectangle 12"/>
            <p:cNvSpPr>
              <a:spLocks noChangeArrowheads="1"/>
            </p:cNvSpPr>
            <p:nvPr/>
          </p:nvSpPr>
          <p:spPr bwMode="auto">
            <a:xfrm>
              <a:off x="2972" y="7193"/>
              <a:ext cx="1465" cy="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Банк экспортёра</a:t>
              </a:r>
              <a:endParaRPr lang="ru-RU" sz="2400"/>
            </a:p>
          </p:txBody>
        </p:sp>
        <p:sp>
          <p:nvSpPr>
            <p:cNvPr id="36880" name="Rectangle 13"/>
            <p:cNvSpPr>
              <a:spLocks noChangeArrowheads="1"/>
            </p:cNvSpPr>
            <p:nvPr/>
          </p:nvSpPr>
          <p:spPr bwMode="auto">
            <a:xfrm>
              <a:off x="5413" y="6205"/>
              <a:ext cx="1465" cy="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Экспортёр</a:t>
              </a:r>
              <a:endParaRPr lang="ru-RU" sz="2400"/>
            </a:p>
          </p:txBody>
        </p:sp>
        <p:sp>
          <p:nvSpPr>
            <p:cNvPr id="36881" name="Line 14"/>
            <p:cNvSpPr>
              <a:spLocks noChangeShapeType="1"/>
            </p:cNvSpPr>
            <p:nvPr/>
          </p:nvSpPr>
          <p:spPr bwMode="auto">
            <a:xfrm>
              <a:off x="6145" y="6699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Line 15"/>
            <p:cNvSpPr>
              <a:spLocks noChangeShapeType="1"/>
            </p:cNvSpPr>
            <p:nvPr/>
          </p:nvSpPr>
          <p:spPr bwMode="auto">
            <a:xfrm flipH="1">
              <a:off x="4436" y="7440"/>
              <a:ext cx="9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3" name="Line 16"/>
            <p:cNvSpPr>
              <a:spLocks noChangeShapeType="1"/>
            </p:cNvSpPr>
            <p:nvPr/>
          </p:nvSpPr>
          <p:spPr bwMode="auto">
            <a:xfrm flipV="1">
              <a:off x="3582" y="6699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4" name="Line 17"/>
            <p:cNvSpPr>
              <a:spLocks noChangeShapeType="1"/>
            </p:cNvSpPr>
            <p:nvPr/>
          </p:nvSpPr>
          <p:spPr bwMode="auto">
            <a:xfrm flipH="1">
              <a:off x="4436" y="6452"/>
              <a:ext cx="9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5" name="Line 18"/>
            <p:cNvSpPr>
              <a:spLocks noChangeShapeType="1"/>
            </p:cNvSpPr>
            <p:nvPr/>
          </p:nvSpPr>
          <p:spPr bwMode="auto">
            <a:xfrm flipV="1">
              <a:off x="6389" y="6699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6" name="Line 19"/>
            <p:cNvSpPr>
              <a:spLocks noChangeShapeType="1"/>
            </p:cNvSpPr>
            <p:nvPr/>
          </p:nvSpPr>
          <p:spPr bwMode="auto">
            <a:xfrm>
              <a:off x="4436" y="7563"/>
              <a:ext cx="9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Line 20"/>
            <p:cNvSpPr>
              <a:spLocks noChangeShapeType="1"/>
            </p:cNvSpPr>
            <p:nvPr/>
          </p:nvSpPr>
          <p:spPr bwMode="auto">
            <a:xfrm>
              <a:off x="3948" y="6699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7" name="Rectangle 34"/>
          <p:cNvSpPr>
            <a:spLocks noChangeArrowheads="1"/>
          </p:cNvSpPr>
          <p:nvPr/>
        </p:nvSpPr>
        <p:spPr bwMode="auto">
          <a:xfrm>
            <a:off x="6227763" y="4365625"/>
            <a:ext cx="37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36868" name="Rectangle 35"/>
          <p:cNvSpPr>
            <a:spLocks noChangeArrowheads="1"/>
          </p:cNvSpPr>
          <p:nvPr/>
        </p:nvSpPr>
        <p:spPr bwMode="auto">
          <a:xfrm>
            <a:off x="2700338" y="4292600"/>
            <a:ext cx="30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7</a:t>
            </a:r>
            <a:endParaRPr lang="ru-RU" b="1"/>
          </a:p>
        </p:txBody>
      </p:sp>
      <p:sp>
        <p:nvSpPr>
          <p:cNvPr id="36869" name="Rectangle 36"/>
          <p:cNvSpPr>
            <a:spLocks noChangeArrowheads="1"/>
          </p:cNvSpPr>
          <p:nvPr/>
        </p:nvSpPr>
        <p:spPr bwMode="auto">
          <a:xfrm>
            <a:off x="1258888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6</a:t>
            </a:r>
            <a:endParaRPr lang="ru-RU" b="1"/>
          </a:p>
        </p:txBody>
      </p:sp>
      <p:sp>
        <p:nvSpPr>
          <p:cNvPr id="36870" name="Rectangle 37"/>
          <p:cNvSpPr>
            <a:spLocks noChangeArrowheads="1"/>
          </p:cNvSpPr>
          <p:nvPr/>
        </p:nvSpPr>
        <p:spPr bwMode="auto">
          <a:xfrm>
            <a:off x="4356100" y="5805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8</a:t>
            </a:r>
          </a:p>
        </p:txBody>
      </p:sp>
      <p:sp>
        <p:nvSpPr>
          <p:cNvPr id="36871" name="Rectangle 38"/>
          <p:cNvSpPr>
            <a:spLocks noChangeArrowheads="1"/>
          </p:cNvSpPr>
          <p:nvPr/>
        </p:nvSpPr>
        <p:spPr bwMode="auto">
          <a:xfrm>
            <a:off x="4284663" y="48688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36872" name="Rectangle 39"/>
          <p:cNvSpPr>
            <a:spLocks noChangeArrowheads="1"/>
          </p:cNvSpPr>
          <p:nvPr/>
        </p:nvSpPr>
        <p:spPr bwMode="auto">
          <a:xfrm>
            <a:off x="7380288" y="43656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9</a:t>
            </a:r>
          </a:p>
        </p:txBody>
      </p:sp>
      <p:sp>
        <p:nvSpPr>
          <p:cNvPr id="36873" name="Rectangle 40"/>
          <p:cNvSpPr>
            <a:spLocks noChangeArrowheads="1"/>
          </p:cNvSpPr>
          <p:nvPr/>
        </p:nvSpPr>
        <p:spPr bwMode="auto">
          <a:xfrm>
            <a:off x="1763713" y="5949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</a:t>
            </a:r>
          </a:p>
        </p:txBody>
      </p:sp>
      <p:sp>
        <p:nvSpPr>
          <p:cNvPr id="36874" name="Rectangle 41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36875" name="Rectangle 42"/>
          <p:cNvSpPr>
            <a:spLocks noChangeArrowheads="1"/>
          </p:cNvSpPr>
          <p:nvPr/>
        </p:nvSpPr>
        <p:spPr bwMode="auto">
          <a:xfrm>
            <a:off x="6877050" y="6021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214291"/>
            <a:ext cx="7772400" cy="857256"/>
          </a:xfrm>
        </p:spPr>
        <p:txBody>
          <a:bodyPr/>
          <a:lstStyle/>
          <a:p>
            <a:pPr algn="ctr">
              <a:defRPr/>
            </a:pPr>
            <a:r>
              <a:rPr lang="ru-RU" sz="24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ГБОУ СПО «Серпуховский машиностроительный техникум Московской области»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3143248"/>
            <a:ext cx="771530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1.1 «Кассовое обслуживание физических и юридических лиц,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чёт кассовых операций»</a:t>
            </a:r>
          </a:p>
          <a:p>
            <a:pPr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g.nr2.ru/pict/arts1/02/10/21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50" y="633413"/>
            <a:ext cx="3225800" cy="251777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7921625" cy="565467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</a:rPr>
              <a:t>Аккредитив </a:t>
            </a:r>
            <a:r>
              <a:rPr lang="ru-RU" sz="2400" smtClean="0">
                <a:latin typeface="Times New Roman" pitchFamily="18" charset="0"/>
              </a:rPr>
              <a:t>– это поручения банка импортёра, банку экспортёра о переводе определённой денежной суммы на условиях, предусмотренных в аккредитивном заявлении.</a:t>
            </a:r>
            <a:r>
              <a:rPr lang="ru-RU" sz="2400" smtClean="0"/>
              <a:t> </a:t>
            </a:r>
          </a:p>
        </p:txBody>
      </p:sp>
      <p:grpSp>
        <p:nvGrpSpPr>
          <p:cNvPr id="37890" name="Group 4"/>
          <p:cNvGrpSpPr>
            <a:grpSpLocks noChangeAspect="1"/>
          </p:cNvGrpSpPr>
          <p:nvPr/>
        </p:nvGrpSpPr>
        <p:grpSpPr bwMode="auto">
          <a:xfrm>
            <a:off x="900113" y="2420938"/>
            <a:ext cx="7813675" cy="3446462"/>
            <a:chOff x="2972" y="5958"/>
            <a:chExt cx="4149" cy="1852"/>
          </a:xfrm>
        </p:grpSpPr>
        <p:sp>
          <p:nvSpPr>
            <p:cNvPr id="37898" name="AutoShape 5"/>
            <p:cNvSpPr>
              <a:spLocks noChangeAspect="1" noChangeArrowheads="1"/>
            </p:cNvSpPr>
            <p:nvPr/>
          </p:nvSpPr>
          <p:spPr bwMode="auto">
            <a:xfrm>
              <a:off x="2972" y="5958"/>
              <a:ext cx="4149" cy="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9" name="Rectangle 6"/>
            <p:cNvSpPr>
              <a:spLocks noChangeArrowheads="1"/>
            </p:cNvSpPr>
            <p:nvPr/>
          </p:nvSpPr>
          <p:spPr bwMode="auto">
            <a:xfrm>
              <a:off x="2972" y="6205"/>
              <a:ext cx="1465" cy="4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Экспортёр</a:t>
              </a:r>
              <a:endParaRPr lang="ru-RU" sz="2400"/>
            </a:p>
          </p:txBody>
        </p:sp>
        <p:sp>
          <p:nvSpPr>
            <p:cNvPr id="37900" name="Rectangle 7"/>
            <p:cNvSpPr>
              <a:spLocks noChangeArrowheads="1"/>
            </p:cNvSpPr>
            <p:nvPr/>
          </p:nvSpPr>
          <p:spPr bwMode="auto">
            <a:xfrm>
              <a:off x="5413" y="7193"/>
              <a:ext cx="1464" cy="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Банк импортёра</a:t>
              </a:r>
              <a:endParaRPr lang="ru-RU" sz="2400"/>
            </a:p>
          </p:txBody>
        </p:sp>
        <p:sp>
          <p:nvSpPr>
            <p:cNvPr id="37901" name="Rectangle 8"/>
            <p:cNvSpPr>
              <a:spLocks noChangeArrowheads="1"/>
            </p:cNvSpPr>
            <p:nvPr/>
          </p:nvSpPr>
          <p:spPr bwMode="auto">
            <a:xfrm>
              <a:off x="2972" y="7193"/>
              <a:ext cx="1465" cy="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Банк экспортёра</a:t>
              </a:r>
              <a:endParaRPr lang="ru-RU" sz="2400"/>
            </a:p>
          </p:txBody>
        </p:sp>
        <p:sp>
          <p:nvSpPr>
            <p:cNvPr id="37902" name="Rectangle 9"/>
            <p:cNvSpPr>
              <a:spLocks noChangeArrowheads="1"/>
            </p:cNvSpPr>
            <p:nvPr/>
          </p:nvSpPr>
          <p:spPr bwMode="auto">
            <a:xfrm>
              <a:off x="5413" y="6205"/>
              <a:ext cx="1465" cy="4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400">
                  <a:latin typeface="Times New Roman" pitchFamily="18" charset="0"/>
                </a:rPr>
                <a:t>Импортёр</a:t>
              </a:r>
              <a:endParaRPr lang="ru-RU" sz="2400"/>
            </a:p>
          </p:txBody>
        </p:sp>
        <p:sp>
          <p:nvSpPr>
            <p:cNvPr id="37903" name="Line 10"/>
            <p:cNvSpPr>
              <a:spLocks noChangeShapeType="1"/>
            </p:cNvSpPr>
            <p:nvPr/>
          </p:nvSpPr>
          <p:spPr bwMode="auto">
            <a:xfrm>
              <a:off x="4436" y="6575"/>
              <a:ext cx="97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4" name="Line 11"/>
            <p:cNvSpPr>
              <a:spLocks noChangeShapeType="1"/>
            </p:cNvSpPr>
            <p:nvPr/>
          </p:nvSpPr>
          <p:spPr bwMode="auto">
            <a:xfrm>
              <a:off x="6145" y="6699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5" name="Line 12"/>
            <p:cNvSpPr>
              <a:spLocks noChangeShapeType="1"/>
            </p:cNvSpPr>
            <p:nvPr/>
          </p:nvSpPr>
          <p:spPr bwMode="auto">
            <a:xfrm flipH="1">
              <a:off x="4436" y="7440"/>
              <a:ext cx="9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6" name="Line 13"/>
            <p:cNvSpPr>
              <a:spLocks noChangeShapeType="1"/>
            </p:cNvSpPr>
            <p:nvPr/>
          </p:nvSpPr>
          <p:spPr bwMode="auto">
            <a:xfrm flipV="1">
              <a:off x="3582" y="6699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907" name="Line 14"/>
            <p:cNvSpPr>
              <a:spLocks noChangeShapeType="1"/>
            </p:cNvSpPr>
            <p:nvPr/>
          </p:nvSpPr>
          <p:spPr bwMode="auto">
            <a:xfrm>
              <a:off x="3826" y="6699"/>
              <a:ext cx="0" cy="4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1" name="Rectangle 15"/>
          <p:cNvSpPr>
            <a:spLocks noChangeArrowheads="1"/>
          </p:cNvSpPr>
          <p:nvPr/>
        </p:nvSpPr>
        <p:spPr bwMode="auto">
          <a:xfrm>
            <a:off x="4500563" y="4652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3</a:t>
            </a:r>
          </a:p>
        </p:txBody>
      </p:sp>
      <p:sp>
        <p:nvSpPr>
          <p:cNvPr id="37892" name="Rectangle 16"/>
          <p:cNvSpPr>
            <a:spLocks noChangeArrowheads="1"/>
          </p:cNvSpPr>
          <p:nvPr/>
        </p:nvSpPr>
        <p:spPr bwMode="auto">
          <a:xfrm>
            <a:off x="6804025" y="5734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37893" name="Rectangle 17"/>
          <p:cNvSpPr>
            <a:spLocks noChangeArrowheads="1"/>
          </p:cNvSpPr>
          <p:nvPr/>
        </p:nvSpPr>
        <p:spPr bwMode="auto">
          <a:xfrm>
            <a:off x="2051050" y="5734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4</a:t>
            </a:r>
          </a:p>
        </p:txBody>
      </p:sp>
      <p:sp>
        <p:nvSpPr>
          <p:cNvPr id="37894" name="Rectangle 18"/>
          <p:cNvSpPr>
            <a:spLocks noChangeArrowheads="1"/>
          </p:cNvSpPr>
          <p:nvPr/>
        </p:nvSpPr>
        <p:spPr bwMode="auto">
          <a:xfrm>
            <a:off x="2627313" y="40767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6</a:t>
            </a:r>
          </a:p>
        </p:txBody>
      </p:sp>
      <p:sp>
        <p:nvSpPr>
          <p:cNvPr id="37895" name="Rectangle 19"/>
          <p:cNvSpPr>
            <a:spLocks noChangeArrowheads="1"/>
          </p:cNvSpPr>
          <p:nvPr/>
        </p:nvSpPr>
        <p:spPr bwMode="auto">
          <a:xfrm>
            <a:off x="1619250" y="40767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7</a:t>
            </a:r>
          </a:p>
        </p:txBody>
      </p:sp>
      <p:sp>
        <p:nvSpPr>
          <p:cNvPr id="37896" name="Rectangle 20"/>
          <p:cNvSpPr>
            <a:spLocks noChangeArrowheads="1"/>
          </p:cNvSpPr>
          <p:nvPr/>
        </p:nvSpPr>
        <p:spPr bwMode="auto">
          <a:xfrm>
            <a:off x="6948488" y="4149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37897" name="Rectangle 21"/>
          <p:cNvSpPr>
            <a:spLocks noChangeArrowheads="1"/>
          </p:cNvSpPr>
          <p:nvPr/>
        </p:nvSpPr>
        <p:spPr bwMode="auto">
          <a:xfrm>
            <a:off x="4427538" y="31416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5" name="Picture 5" descr="full_Kopiyavalyu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92150"/>
            <a:ext cx="309721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Валютные операции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4038600" cy="5365750"/>
          </a:xfrm>
        </p:spPr>
        <p:txBody>
          <a:bodyPr/>
          <a:lstStyle/>
          <a:p>
            <a:r>
              <a:rPr lang="ru-RU" sz="2100" b="1" smtClean="0">
                <a:latin typeface="Times New Roman" pitchFamily="18" charset="0"/>
              </a:rPr>
              <a:t>Валютные операции</a:t>
            </a:r>
            <a:r>
              <a:rPr lang="ru-RU" sz="2100" smtClean="0">
                <a:latin typeface="Times New Roman" pitchFamily="18" charset="0"/>
              </a:rPr>
              <a:t> –  это операции, связанные с переходом прав собственности или иных прав на валютные ценности.</a:t>
            </a:r>
          </a:p>
        </p:txBody>
      </p:sp>
      <p:pic>
        <p:nvPicPr>
          <p:cNvPr id="225286" name="Picture 6" descr="webcurrency_jpg_1341640cl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852738"/>
            <a:ext cx="8424862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4" name="Picture 6" descr="6b16fdb01bd4b3abb441c868bafc2498_XL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08275"/>
            <a:ext cx="83185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9912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Основные понятия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765175"/>
            <a:ext cx="4244975" cy="1943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u="sng" smtClean="0">
                <a:latin typeface="Times New Roman" pitchFamily="18" charset="0"/>
              </a:rPr>
              <a:t>К основным понятиям относятся: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Валютная позиция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Открытая валютная позиция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Короткая открытая валютная позиция</a:t>
            </a:r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5175"/>
            <a:ext cx="3668713" cy="215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Длинная открытая валютная позиция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Закрытая валютная позиция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Лимит открытых валютных позиций</a:t>
            </a:r>
          </a:p>
          <a:p>
            <a:pPr>
              <a:lnSpc>
                <a:spcPct val="80000"/>
              </a:lnSpc>
            </a:pPr>
            <a:endParaRPr lang="ru-RU" sz="22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7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7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7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7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42937"/>
          </a:xfrm>
        </p:spPr>
        <p:txBody>
          <a:bodyPr/>
          <a:lstStyle/>
          <a:p>
            <a:r>
              <a:rPr lang="ru-RU" sz="3500" smtClean="0">
                <a:latin typeface="Times New Roman" pitchFamily="18" charset="0"/>
              </a:rPr>
              <a:t>Валютный курс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402138" cy="2663825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Валютный курс</a:t>
            </a:r>
            <a:r>
              <a:rPr lang="ru-RU" sz="2000" smtClean="0">
                <a:latin typeface="Times New Roman" pitchFamily="18" charset="0"/>
              </a:rPr>
              <a:t> – цена (котировка) денежной единицы одной страны, выраженная в денежной единице другой страны. </a:t>
            </a:r>
          </a:p>
          <a:p>
            <a:r>
              <a:rPr lang="ru-RU" sz="2000" b="1" smtClean="0">
                <a:latin typeface="Times New Roman" pitchFamily="18" charset="0"/>
              </a:rPr>
              <a:t>Кросс-курс</a:t>
            </a:r>
            <a:r>
              <a:rPr lang="ru-RU" sz="2000" smtClean="0">
                <a:latin typeface="Times New Roman" pitchFamily="18" charset="0"/>
              </a:rPr>
              <a:t> –это курс показывающий соотношение двух валют, рассчитанный на основе курсов этих валют к третей.</a:t>
            </a:r>
          </a:p>
        </p:txBody>
      </p:sp>
      <p:pic>
        <p:nvPicPr>
          <p:cNvPr id="231428" name="Picture 4" descr="d84474e3d9_110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73463"/>
            <a:ext cx="432117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9" name="Picture 5" descr="6671b9e619_990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16113"/>
            <a:ext cx="381635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7163" cy="504825"/>
          </a:xfrm>
        </p:spPr>
        <p:txBody>
          <a:bodyPr/>
          <a:lstStyle/>
          <a:p>
            <a:r>
              <a:rPr lang="ru-RU" sz="2600" smtClean="0">
                <a:latin typeface="Times New Roman" pitchFamily="18" charset="0"/>
              </a:rPr>
              <a:t>Классификация валюты по конвертируемости: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507412" cy="514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СКВ</a:t>
            </a:r>
            <a:r>
              <a:rPr lang="ru-RU" sz="2000" smtClean="0">
                <a:latin typeface="Times New Roman" pitchFamily="18" charset="0"/>
              </a:rPr>
              <a:t> – свободно конвертируемая валюта, отсутствуют валютные ограничения, валюты могут быть выведены из страны, обмен происходит без специального разрешения.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ОКВ</a:t>
            </a:r>
            <a:r>
              <a:rPr lang="ru-RU" sz="2000" smtClean="0">
                <a:latin typeface="Times New Roman" pitchFamily="18" charset="0"/>
              </a:rPr>
              <a:t> – ограниченно конвертируемая валюта, имеются ограничения по определённому кругу операций с иностранной и национальной валютой.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НКВ</a:t>
            </a:r>
            <a:r>
              <a:rPr lang="ru-RU" sz="2000" smtClean="0">
                <a:latin typeface="Times New Roman" pitchFamily="18" charset="0"/>
              </a:rPr>
              <a:t> – неконвертируемая валюта, запрещена к использованию на внешних валютных рынках без специальных разрешений правительственных органов.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33477" name="Picture 5" descr="Картинка 70 из 314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500438"/>
            <a:ext cx="7920037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2334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42937"/>
          </a:xfrm>
        </p:spPr>
        <p:txBody>
          <a:bodyPr/>
          <a:lstStyle/>
          <a:p>
            <a:r>
              <a:rPr lang="ru-RU" sz="3500" smtClean="0">
                <a:latin typeface="Times New Roman" pitchFamily="18" charset="0"/>
              </a:rPr>
              <a:t>Валютные риски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435975" cy="49339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</a:rPr>
              <a:t>Валютный риск</a:t>
            </a:r>
            <a:r>
              <a:rPr lang="ru-RU" sz="2000" smtClean="0">
                <a:latin typeface="Times New Roman" pitchFamily="18" charset="0"/>
              </a:rPr>
              <a:t> – это вероятность наступления потерь в результате изменения курса валюты по отношению к валюте платежа в период между подписанием контракта и осуществлением платежа.</a:t>
            </a:r>
          </a:p>
        </p:txBody>
      </p:sp>
      <p:pic>
        <p:nvPicPr>
          <p:cNvPr id="234503" name="Picture 7" descr="Картинка 164 из 226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924175"/>
            <a:ext cx="40703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01" name="Picture 5" descr="Картинка 112 из 226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92375"/>
            <a:ext cx="45370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  <p:bldP spid="2344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543800" cy="8636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Порядок совершения операций в обменном пункте</a:t>
            </a:r>
          </a:p>
        </p:txBody>
      </p:sp>
      <p:pic>
        <p:nvPicPr>
          <p:cNvPr id="235534" name="Picture 14" descr="685E16E1-01BF-45E1-8433-8FD3201D20B6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388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Операции с наличной валютой и чеками</a:t>
            </a:r>
          </a:p>
        </p:txBody>
      </p:sp>
      <p:sp>
        <p:nvSpPr>
          <p:cNvPr id="23655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196975"/>
            <a:ext cx="4716462" cy="49339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</a:rPr>
              <a:t>В обменных пунктах совершаются следующие операции: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Покупка наличной иностранной валюты за наличную валюту РФ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Продажа наличной иностранной валюты за наличную валюту РФ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Конверсия – продажа наличной иностранной валюты одного иностранного государства (группы государств) за наличную иностранную валюту другого иностранного государства (группы государств).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Размен денежного знака иностранного государства на другие знаки того же иностранного государства (за эту операцию плата не взимается)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Замена повреждённого денежного знака иностранного государства на не повреждённый денежный знак того же иностранного государства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Приём денежных знаков иностранного государства и денежных знаков Банка России, вызывающих сомнение в их подлинности для направления на экспертизу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Покупка чеков за наличную иностранную валюту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Покупка чеков за валюту РФ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Продажа чеков за наличную иностранную валюту</a:t>
            </a: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Продажа чеков за наличную валюту РФ</a:t>
            </a:r>
            <a:endParaRPr lang="en-US" sz="15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500" smtClean="0">
                <a:latin typeface="Times New Roman" pitchFamily="18" charset="0"/>
              </a:rPr>
              <a:t>Выдача иностранной валюты или валюты РФ со счетов физических лиц</a:t>
            </a:r>
          </a:p>
        </p:txBody>
      </p:sp>
      <p:pic>
        <p:nvPicPr>
          <p:cNvPr id="236551" name="Picture 7" descr="Картинка 54 из 41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60800"/>
            <a:ext cx="40671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555" name="Picture 11" descr="Картинка 53 из 19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557338"/>
            <a:ext cx="3851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36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36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36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36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36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36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236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2365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236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236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236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1000"/>
                                        <p:tgtEl>
                                          <p:spTgt spid="236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5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</a:rPr>
              <a:t>Межбанковские корреспондентские отношения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4038600" cy="4933950"/>
          </a:xfrm>
        </p:spPr>
        <p:txBody>
          <a:bodyPr/>
          <a:lstStyle/>
          <a:p>
            <a:r>
              <a:rPr lang="ru-RU" sz="2300" b="1" smtClean="0">
                <a:latin typeface="Times New Roman" pitchFamily="18" charset="0"/>
              </a:rPr>
              <a:t>Банк-корреспондент</a:t>
            </a:r>
            <a:r>
              <a:rPr lang="ru-RU" sz="2300" smtClean="0">
                <a:latin typeface="Times New Roman" pitchFamily="18" charset="0"/>
              </a:rPr>
              <a:t> – это банк в котором открыт корреспондентский счёт банка респондента.</a:t>
            </a:r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196975"/>
            <a:ext cx="4038600" cy="4914900"/>
          </a:xfrm>
        </p:spPr>
        <p:txBody>
          <a:bodyPr/>
          <a:lstStyle/>
          <a:p>
            <a:r>
              <a:rPr lang="ru-RU" sz="2300" b="1" smtClean="0">
                <a:latin typeface="Times New Roman" pitchFamily="18" charset="0"/>
              </a:rPr>
              <a:t>Банк-респондент </a:t>
            </a:r>
            <a:r>
              <a:rPr lang="ru-RU" sz="2300" smtClean="0">
                <a:latin typeface="Times New Roman" pitchFamily="18" charset="0"/>
              </a:rPr>
              <a:t>– это банк, открывший корреспондентский счёт в другом банке или филиале.</a:t>
            </a:r>
          </a:p>
        </p:txBody>
      </p:sp>
      <p:pic>
        <p:nvPicPr>
          <p:cNvPr id="249864" name="Picture 8" descr="partner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924175"/>
            <a:ext cx="50419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9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9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8" grpId="0"/>
      <p:bldP spid="249862" grpId="0" build="p"/>
      <p:bldP spid="2498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98475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</a:rPr>
              <a:t>Учёт по счетам Ностро и Лоро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4105275" cy="41036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7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 smtClean="0">
                <a:latin typeface="Times New Roman" pitchFamily="18" charset="0"/>
              </a:rPr>
              <a:t>        </a:t>
            </a:r>
            <a:r>
              <a:rPr lang="ru-RU" sz="1500" b="1" u="sng" smtClean="0">
                <a:latin typeface="Times New Roman" pitchFamily="18" charset="0"/>
              </a:rPr>
              <a:t>Для учёта операций по счетам Ностро и Лоро применяются следующие счета: </a:t>
            </a:r>
            <a:endParaRPr lang="ru-RU" sz="1500" u="sng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30110(А)</a:t>
            </a:r>
            <a:r>
              <a:rPr lang="ru-RU" sz="1600" smtClean="0">
                <a:latin typeface="Times New Roman" pitchFamily="18" charset="0"/>
              </a:rPr>
              <a:t> –счёт Ностро, корреспондентский счёт данного банка (банка корреспондента).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30109(П)</a:t>
            </a:r>
            <a:r>
              <a:rPr lang="ru-RU" sz="1600" smtClean="0">
                <a:latin typeface="Times New Roman" pitchFamily="18" charset="0"/>
              </a:rPr>
              <a:t> – счёт Лоро, корреспондентский счёт банков респондентов в данном банке.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60322(П)</a:t>
            </a:r>
            <a:r>
              <a:rPr lang="ru-RU" sz="1600" smtClean="0">
                <a:latin typeface="Times New Roman" pitchFamily="18" charset="0"/>
              </a:rPr>
              <a:t> - Расчёты с кредиторами.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40702(П</a:t>
            </a:r>
            <a:r>
              <a:rPr lang="ru-RU" sz="1600" smtClean="0">
                <a:latin typeface="Times New Roman" pitchFamily="18" charset="0"/>
              </a:rPr>
              <a:t>) – Счета Коммерческих организаций.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30102(А</a:t>
            </a:r>
            <a:r>
              <a:rPr lang="ru-RU" sz="1600" smtClean="0">
                <a:latin typeface="Times New Roman" pitchFamily="18" charset="0"/>
              </a:rPr>
              <a:t>) – Корреспондентский счёта кредитных организаций в  Банке России.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30126(П)</a:t>
            </a:r>
            <a:r>
              <a:rPr lang="ru-RU" sz="1600" smtClean="0">
                <a:latin typeface="Times New Roman" pitchFamily="18" charset="0"/>
              </a:rPr>
              <a:t> -Резервы на возможные потери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latin typeface="Times New Roman" pitchFamily="18" charset="0"/>
              </a:rPr>
              <a:t>70601(П)</a:t>
            </a:r>
            <a:r>
              <a:rPr lang="ru-RU" sz="1600" smtClean="0">
                <a:latin typeface="Times New Roman" pitchFamily="18" charset="0"/>
              </a:rPr>
              <a:t> - Доходы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836613"/>
            <a:ext cx="4681537" cy="57610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>
                <a:latin typeface="Times New Roman" pitchFamily="18" charset="0"/>
              </a:rPr>
              <a:t>       </a:t>
            </a:r>
            <a:r>
              <a:rPr lang="ru-RU" sz="1600" b="1" u="sng" smtClean="0">
                <a:latin typeface="Times New Roman" pitchFamily="18" charset="0"/>
              </a:rPr>
              <a:t>Основные бухгалтерские записи: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latin typeface="Times New Roman" pitchFamily="18" charset="0"/>
              </a:rPr>
              <a:t>1.    </a:t>
            </a:r>
            <a:r>
              <a:rPr lang="ru-RU" sz="1800" smtClean="0">
                <a:latin typeface="Times New Roman" pitchFamily="18" charset="0"/>
              </a:rPr>
              <a:t>В банке корреспонденте учтены суммы безналичных денежных средств списанных со счета клиента и зачисленных на счёт Лоро в день совершения операции: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>
                <a:latin typeface="Times New Roman" pitchFamily="18" charset="0"/>
              </a:rPr>
              <a:t>Д60322,40702,30102   К 30109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Times New Roman" pitchFamily="18" charset="0"/>
              </a:rPr>
              <a:t>2.     Учтены суммы безналичных денежных средств в банке корреспонденте перечисленные на счёт клиента со счетов Лоро в день совершения операции: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>
                <a:latin typeface="Times New Roman" pitchFamily="18" charset="0"/>
              </a:rPr>
              <a:t>Д 30109  К 60322,30102,40702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Times New Roman" pitchFamily="18" charset="0"/>
              </a:rPr>
              <a:t>3.    В банке респонденте учтены суммы безналичных денежных средств поступивших на счёт Ностро для зачисления на счета клиента: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>
                <a:latin typeface="Times New Roman" pitchFamily="18" charset="0"/>
              </a:rPr>
              <a:t>Д 30110  К 60322,30102,40702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smtClean="0">
                <a:latin typeface="Times New Roman" pitchFamily="18" charset="0"/>
              </a:rPr>
              <a:t>4.     Учтены в банке респонденте суммы безналичных денежных средств списанных со счета Ностро: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>
                <a:latin typeface="Times New Roman" pitchFamily="18" charset="0"/>
              </a:rPr>
              <a:t>Д 60322,30102,40702  К 30110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>
                <a:latin typeface="Times New Roman" pitchFamily="18" charset="0"/>
              </a:rPr>
              <a:t>5. </a:t>
            </a:r>
            <a:r>
              <a:rPr lang="ru-RU" sz="1800" smtClean="0">
                <a:latin typeface="Times New Roman" pitchFamily="18" charset="0"/>
              </a:rPr>
              <a:t>Формирование резервов на возможные потери :      </a:t>
            </a:r>
            <a:r>
              <a:rPr lang="ru-RU" sz="1800" b="1" i="1" smtClean="0">
                <a:latin typeface="Times New Roman" pitchFamily="18" charset="0"/>
              </a:rPr>
              <a:t>Д  30126  К70601</a:t>
            </a:r>
          </a:p>
        </p:txBody>
      </p:sp>
      <p:pic>
        <p:nvPicPr>
          <p:cNvPr id="253958" name="Picture 6" descr="4017808_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437063"/>
            <a:ext cx="3240088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3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3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3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3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3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3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53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3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53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3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3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53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53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53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539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/>
      <p:bldP spid="253955" grpId="0" build="p"/>
      <p:bldP spid="25395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104 из 11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1700" y="3571875"/>
            <a:ext cx="31623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8"/>
          <p:cNvSpPr>
            <a:spLocks noChangeArrowheads="1"/>
          </p:cNvSpPr>
          <p:nvPr/>
        </p:nvSpPr>
        <p:spPr bwMode="auto">
          <a:xfrm>
            <a:off x="142875" y="571500"/>
            <a:ext cx="8858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latin typeface="Times New Roman" pitchFamily="18" charset="0"/>
                <a:cs typeface="Times New Roman" pitchFamily="18" charset="0"/>
              </a:rPr>
              <a:t>Актуальность темы: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все чаще и чаще в нашей жизни мы сталкиваемся с электронными расчетами, и все чаще и чаще современные инструменты денежного обращения начинают вытеснять на некоторых рынках своих предшественников - наличные и безналичные деньги. Причины этого процесса достаточно очевидны, так как те средства денежного обращения, которые мы имеем сейчас, отнюдь не являются идеальными и поэтому идет их непрерывное совершенствование.</a:t>
            </a:r>
          </a:p>
          <a:p>
            <a:r>
              <a:rPr lang="ru-RU" b="1" i="1" u="sng">
                <a:latin typeface="Times New Roman" pitchFamily="18" charset="0"/>
                <a:cs typeface="Times New Roman" pitchFamily="18" charset="0"/>
              </a:rPr>
              <a:t>Цель работы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определение механизма организации расчетно-кассового обслуживания физических и юридических лиц.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Для поставленной цели необходимо решить </a:t>
            </a:r>
            <a:r>
              <a:rPr lang="ru-RU" b="1" i="1" u="sng">
                <a:latin typeface="Times New Roman" pitchFamily="18" charset="0"/>
                <a:cs typeface="Times New Roman" pitchFamily="18" charset="0"/>
              </a:rPr>
              <a:t>ряд задач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Раскрыть особенности организации кассовой работы в банке.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Ознакомить со структурой кассового подразделения банка.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Ознакомить с учетом первичных документов кассовых операций.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Раскрыть принцип организации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документооборота при осуществлении кассовых операций.</a:t>
            </a:r>
          </a:p>
          <a:p>
            <a:pPr>
              <a:buFont typeface="Wingdings" pitchFamily="2" charset="2"/>
              <a:buChar char="v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Определить порядок отражения кассовых операций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по счетам бухгалтерского учёта.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489825" cy="719138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</a:rPr>
              <a:t>Учёт операций с иностранной валютой по поручению клиентов: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4537075" cy="4646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 smtClean="0">
                <a:latin typeface="Times New Roman" pitchFamily="18" charset="0"/>
              </a:rPr>
              <a:t>Применяются следующие счета: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40911(П)</a:t>
            </a:r>
            <a:r>
              <a:rPr lang="ru-RU" sz="2000" smtClean="0">
                <a:latin typeface="Times New Roman" pitchFamily="18" charset="0"/>
              </a:rPr>
              <a:t> – Транзитные счета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47405(П), 47406(А)</a:t>
            </a:r>
            <a:r>
              <a:rPr lang="ru-RU" sz="2000" smtClean="0">
                <a:latin typeface="Times New Roman" pitchFamily="18" charset="0"/>
              </a:rPr>
              <a:t> – Расчёты с клиентами по покупке и продаже иностранной валюты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405-407(П)-</a:t>
            </a:r>
            <a:r>
              <a:rPr lang="ru-RU" sz="2000" smtClean="0">
                <a:latin typeface="Times New Roman" pitchFamily="18" charset="0"/>
              </a:rPr>
              <a:t> Счета клиентов</a:t>
            </a:r>
            <a:endParaRPr lang="ru-RU" sz="2000" u="sng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u="sng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 smtClean="0">
                <a:latin typeface="Times New Roman" pitchFamily="18" charset="0"/>
              </a:rPr>
              <a:t>Бухгалтерские записи</a:t>
            </a:r>
            <a:r>
              <a:rPr lang="ru-RU" sz="2000" u="sng" smtClean="0">
                <a:latin typeface="Times New Roman" pitchFamily="18" charset="0"/>
              </a:rPr>
              <a:t>:</a:t>
            </a:r>
            <a:endParaRPr lang="ru-RU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1.   Поступила выручка от клиентов в иностранной валюте: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smtClean="0">
                <a:latin typeface="Times New Roman" pitchFamily="18" charset="0"/>
              </a:rPr>
              <a:t>Д 40911  К47405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2.   Обязательная продажа: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 </a:t>
            </a:r>
            <a:r>
              <a:rPr lang="ru-RU" sz="2000" b="1" i="1" smtClean="0">
                <a:latin typeface="Times New Roman" pitchFamily="18" charset="0"/>
              </a:rPr>
              <a:t>Д 47405  К405-407</a:t>
            </a:r>
          </a:p>
        </p:txBody>
      </p:sp>
      <p:pic>
        <p:nvPicPr>
          <p:cNvPr id="257032" name="Picture 8" descr="Distant_ban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73238"/>
            <a:ext cx="40322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7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6" grpId="0"/>
      <p:bldP spid="2570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4375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</a:rPr>
              <a:t>Учёт операций с иностранной валютой от имени и за счёт банка:</a:t>
            </a:r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2228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smtClean="0">
                <a:latin typeface="Times New Roman" pitchFamily="18" charset="0"/>
              </a:rPr>
              <a:t>   </a:t>
            </a:r>
            <a:r>
              <a:rPr lang="ru-RU" sz="1800" b="1" u="sng" smtClean="0">
                <a:latin typeface="Times New Roman" pitchFamily="18" charset="0"/>
              </a:rPr>
              <a:t>Применяются следующие счета: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47408(П),47407(А)</a:t>
            </a:r>
            <a:r>
              <a:rPr lang="ru-RU" sz="1800" smtClean="0">
                <a:latin typeface="Times New Roman" pitchFamily="18" charset="0"/>
              </a:rPr>
              <a:t> – Расчёты по конверсионным операциям и срочным сделкам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405-407(П)-</a:t>
            </a:r>
            <a:r>
              <a:rPr lang="ru-RU" sz="1800" smtClean="0">
                <a:latin typeface="Times New Roman" pitchFamily="18" charset="0"/>
              </a:rPr>
              <a:t> Счета клиентов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70603(П)</a:t>
            </a:r>
            <a:r>
              <a:rPr lang="ru-RU" sz="1800" smtClean="0">
                <a:latin typeface="Times New Roman" pitchFamily="18" charset="0"/>
              </a:rPr>
              <a:t> - Положительная переоценка средств в иностранной валюте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70601(П)</a:t>
            </a:r>
            <a:r>
              <a:rPr lang="ru-RU" sz="1800" smtClean="0">
                <a:latin typeface="Times New Roman" pitchFamily="18" charset="0"/>
              </a:rPr>
              <a:t> – Доходы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70608(А)</a:t>
            </a:r>
            <a:r>
              <a:rPr lang="ru-RU" sz="1800" smtClean="0">
                <a:latin typeface="Times New Roman" pitchFamily="18" charset="0"/>
              </a:rPr>
              <a:t> – Отрицательная переоценка средств в иностранной валюте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70606(А)</a:t>
            </a:r>
            <a:r>
              <a:rPr lang="ru-RU" sz="1800" smtClean="0">
                <a:latin typeface="Times New Roman" pitchFamily="18" charset="0"/>
              </a:rPr>
              <a:t> - Расходы </a:t>
            </a:r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81075"/>
            <a:ext cx="4244975" cy="5327650"/>
          </a:xfrm>
        </p:spPr>
        <p:txBody>
          <a:bodyPr/>
          <a:lstStyle/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ru-RU" sz="2200" b="1" u="sng" smtClean="0">
                <a:latin typeface="Times New Roman" pitchFamily="18" charset="0"/>
              </a:rPr>
              <a:t>1. Покупка иностранной валюты:</a:t>
            </a:r>
          </a:p>
          <a:p>
            <a:pPr marL="419100" indent="-419100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Учёт сумм требований по полученной иностранной валюте:                                                            </a:t>
            </a:r>
            <a:r>
              <a:rPr lang="ru-RU" sz="2200" b="1" i="1" smtClean="0">
                <a:latin typeface="Times New Roman" pitchFamily="18" charset="0"/>
              </a:rPr>
              <a:t>Д  47408  К 47407</a:t>
            </a:r>
          </a:p>
          <a:p>
            <a:pPr marL="419100" indent="-419100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Образовалась положительная курсовая разница: </a:t>
            </a: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latin typeface="Times New Roman" pitchFamily="18" charset="0"/>
              </a:rPr>
              <a:t>     </a:t>
            </a:r>
            <a:r>
              <a:rPr lang="ru-RU" sz="2200" b="1" i="1" smtClean="0">
                <a:latin typeface="Times New Roman" pitchFamily="18" charset="0"/>
              </a:rPr>
              <a:t>Д  47408  К 70603, 70601</a:t>
            </a:r>
          </a:p>
          <a:p>
            <a:pPr marL="419100" indent="-419100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Образовалась отрицательная курсовая разница: </a:t>
            </a:r>
          </a:p>
          <a:p>
            <a:pPr marL="419100" indent="-419100">
              <a:lnSpc>
                <a:spcPct val="80000"/>
              </a:lnSpc>
              <a:buFont typeface="Wingdings" pitchFamily="2" charset="2"/>
              <a:buNone/>
            </a:pPr>
            <a:r>
              <a:rPr lang="ru-RU" sz="2200" smtClean="0">
                <a:latin typeface="Times New Roman" pitchFamily="18" charset="0"/>
              </a:rPr>
              <a:t>     </a:t>
            </a:r>
            <a:r>
              <a:rPr lang="ru-RU" sz="2200" b="1" i="1" smtClean="0">
                <a:latin typeface="Times New Roman" pitchFamily="18" charset="0"/>
              </a:rPr>
              <a:t>Д  70608, 70606  К47408</a:t>
            </a:r>
          </a:p>
          <a:p>
            <a:pPr marL="419100" indent="-419100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Исполнение обязательств:                                                  </a:t>
            </a:r>
            <a:r>
              <a:rPr lang="ru-RU" sz="2200" b="1" i="1" smtClean="0">
                <a:latin typeface="Times New Roman" pitchFamily="18" charset="0"/>
              </a:rPr>
              <a:t>Д  47407  К405-407</a:t>
            </a:r>
          </a:p>
          <a:p>
            <a:pPr marL="419100" indent="-419100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</a:rPr>
              <a:t>Удовлетворение требований:                                                   </a:t>
            </a:r>
            <a:r>
              <a:rPr lang="ru-RU" sz="2200" b="1" i="1" smtClean="0">
                <a:latin typeface="Times New Roman" pitchFamily="18" charset="0"/>
              </a:rPr>
              <a:t>Д 405-407  К 47408</a:t>
            </a:r>
          </a:p>
        </p:txBody>
      </p:sp>
      <p:pic>
        <p:nvPicPr>
          <p:cNvPr id="258054" name="Picture 6" descr="jeksperty_proanalizirovali_naibolee_znachimye_valjuty_clause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221163"/>
            <a:ext cx="32400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8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8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8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8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8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8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58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8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5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5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5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5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2" grpId="0" build="p"/>
      <p:bldP spid="25805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0350"/>
            <a:ext cx="4038600" cy="5870575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u="sng" smtClean="0">
                <a:latin typeface="Times New Roman" pitchFamily="18" charset="0"/>
              </a:rPr>
              <a:t>Продажа иностранной валюты: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endParaRPr lang="ru-RU" sz="1800" smtClean="0">
              <a:latin typeface="Times New Roman" pitchFamily="18" charset="0"/>
            </a:endParaRP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1.  Учёт сумм требований по проданной иностранной валюте: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        </a:t>
            </a:r>
            <a:r>
              <a:rPr lang="ru-RU" sz="2000" b="1" i="1" smtClean="0">
                <a:latin typeface="Times New Roman" pitchFamily="18" charset="0"/>
              </a:rPr>
              <a:t>Д 47408  К 47407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2.  Положительная курсовая разница: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smtClean="0">
                <a:latin typeface="Times New Roman" pitchFamily="18" charset="0"/>
              </a:rPr>
              <a:t>         Д47408  К 70601, 70603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3.  Отрицательная курсовая разница: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       </a:t>
            </a:r>
            <a:r>
              <a:rPr lang="ru-RU" sz="2000" b="1" i="1" smtClean="0">
                <a:latin typeface="Times New Roman" pitchFamily="18" charset="0"/>
              </a:rPr>
              <a:t>Д 70608, 70606  К 47408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4.  Удовлетворение требований: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smtClean="0">
                <a:latin typeface="Times New Roman" pitchFamily="18" charset="0"/>
              </a:rPr>
              <a:t>        Д 405-407  К 47408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5.  Исполнение обязательств: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       </a:t>
            </a:r>
            <a:r>
              <a:rPr lang="ru-RU" sz="2000" b="1" i="1" smtClean="0">
                <a:latin typeface="Times New Roman" pitchFamily="18" charset="0"/>
              </a:rPr>
              <a:t>Д 47407  К405-407</a:t>
            </a:r>
          </a:p>
        </p:txBody>
      </p:sp>
      <p:pic>
        <p:nvPicPr>
          <p:cNvPr id="260109" name="Picture 13" descr="Картинка 210 из 96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989138"/>
            <a:ext cx="46085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0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0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Картинка 17 из 165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5650" y="4138613"/>
            <a:ext cx="4297363" cy="2725737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4313" y="0"/>
            <a:ext cx="8572500" cy="6858000"/>
          </a:xfrm>
          <a:effectLst>
            <a:outerShdw blurRad="1270000" dist="812800" dir="5700000" sx="1000" sy="1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 Особенности организации кассовой работы в банке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учитывать следующие особенности осуществления кассовых операций: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Касса банка должна находиться в специализированном поме­щении, оснащена всем необходимым оборудованием, соответст­вующим установленным нормативным требованиям.</a:t>
            </a:r>
          </a:p>
          <a:p>
            <a:pPr>
              <a:defRPr/>
            </a:pP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Кредитным организациям для обеспечения своевременной выдачи наличных денег с банковских счетов клиентов устанавлива­ется сумма минимально допустимого остатка наличных денег в операционной кассе на конец дня, т. е. фактический остаток денег в кассе не должен быть ниже установленного.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Сохранность денежных средств и ценностей, организацию  кассового, обслуживания клиентов, контроль за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оприходованием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наличных денег, поступивших в кассы кредитной организации, обеспечивает руководитель кредитной организации, который несет ответственность в соответствии с законодательством Российской Федерации.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целях минимизации рисков кредитная организация может застраховать денежную наличность операционной кассы, находящуюся в хранилищах ценностей самой кредитной организации и ее внутренних структурных подразделениях, программно-технических комплексах, а также жизнь кассовых работников, осуществляющих операции с денежной наличностью(ценностями).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Кассовое подразделение возглавляется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заведующим кассой, заведующим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хранилищем ценностей, главным,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старшим кассиром; или другим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кассовым работником кредитной организации.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т.д.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6 из 7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4143375"/>
            <a:ext cx="38560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а 77 из 4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2687638"/>
            <a:ext cx="5207000" cy="4176712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4313" y="-47625"/>
            <a:ext cx="84296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 eaLnBrk="0" hangingPunct="0"/>
            <a:r>
              <a:rPr lang="ru-RU" sz="2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1.2. Структура кассового подразделения банка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комплексного кассового обслуживания физических и юридических лиц и обработки денежной наличности кредитная организация создает кассовое подразделение, состоящее из приходных, расходных, приходно-расходных, вечерних касс, касс пересчета и др. Обменные валютные пункты также входят в состав кассового подразделения банка.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Целесообразность создания тех или иных касс, их количество и численность кассовых работников, а также необходимость установки банкоматов, электронных кассиров, автоматических сейфов определяются руководителем кредитной организации.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Кредитная организация осуществляет инкассацию и доставку собственных наличных денежных средств и ценностей, а также наличных денежных средств и ценностей, принадлежащих клиентам, самостоятельно либо на договорных условиях через другие организации, осуществляющие операции по инкассации и входящие в банковскую систему РФ.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 подразделения инкассации обеспечивает организацию работы по доставке ценностей, создание условий, на­правленных на сохранность перевозимых ценностей и безопас­ность бригады инкассаторов, и несет ответственность в соответ­ствии с законодательством за обеспечение соблюдения законода­тельных актов Российской Федерации и нормативных актов Бан­ка России.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Картинка 1 из 42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714750"/>
            <a:ext cx="32131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6" name="Picture 8" descr="Картинка 3 из 44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8"/>
            <a:ext cx="228600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0" y="76200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1.3. Первичные документы учета кассовых операций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первичным документам по оформлению и учету кассовых операций относятся: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Приходные кассовые документы: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клиентов — юридических лиц — объявления на взнос наличными форма 0402001, представляющие со­бой комплект документов, состоящий из объявления, ордера и квитанции;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клиентов — физических лиц — приходные кассовые ордера.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Расходные кассовые документы: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клиентов — юридических лиц — денежные чеки;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>
              <a:buFont typeface="Wingdings" pitchFamily="2" charset="2"/>
              <a:buChar char="Ø"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клиентов — физических лиц — расходные кассовые ордера.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Кассовые журналы по приходу и расходу, которые служат для отражения кассовых операций в бухгалтерском учете.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Мемориальные ордера (например, внебалансовый учет блан­ков и др.).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Справки и другие документы.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Книги учета денежной наличности и других ценностей.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 sz="16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Книги учета принятых и выданных денег (ценностей).</a:t>
            </a:r>
            <a:endParaRPr lang="ru-RU" sz="16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Максим\241 группа\Отчёт по практике мой\Чек\0001.t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5143500"/>
            <a:ext cx="2987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054" name="Picture 6" descr="Картинка 1 из 415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0775" y="3286125"/>
            <a:ext cx="25304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Картинка 39 из 4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3279775"/>
            <a:ext cx="3486150" cy="2316163"/>
          </a:xfrm>
          <a:prstGeom prst="rect">
            <a:avLst/>
          </a:prstGeom>
          <a:noFill/>
        </p:spPr>
      </p:pic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219075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1.4. Организация документооборота при осуществлении кассовых операций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Кассовые расходные операции, выполняемые бухгалтерскими работниками, контролируются контролером, рабочее место которого размещается в непосредственной близости от кассы. Контролер ведет кассовый журнал по расходу. Контроль расходных операций должен исключить возможность: 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оплаты неправильно оформленных документов, оплаты чеков с подписями и оттиском печати, не соответствующими заявленным образцам, и чеков, выписанных из книжки, не принадлежащей дан­ному клиенту;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поступления в кассу чеков и других расходных документов, минуя соответствующих бухгалтерских работников и контролера кредитной организации;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внесения необоснованных исправлений и дописок в кассовые документы и журналы.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79" name="Picture 5" descr="Картинка 61 из 4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857625"/>
            <a:ext cx="44815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40 из 36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4078288"/>
            <a:ext cx="1262063" cy="4443412"/>
          </a:xfrm>
          <a:prstGeom prst="rect">
            <a:avLst/>
          </a:prstGeom>
          <a:noFill/>
        </p:spPr>
      </p:pic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60325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«Учёт кассовых операций»</a:t>
            </a:r>
            <a:endParaRPr lang="ru-RU" sz="280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514350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учета наличных денежных средств в рублях и иностранной валюте, находящихся в операционной кассе кредитной организации (филиала) и отдельных внутренних структурных подразделениях, кроме обменных пунктов и операционных касс, находящихся вне помещений кредитной организации, предназначен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счет 202 «Наличная валюта и чеки (в том числе дорожные чеки), номинальная стоимость которых указана в иностранной валюте».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539750" eaLnBrk="0" hangingPunct="0"/>
            <a:r>
              <a:rPr lang="ru-RU" sz="2000" b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000" b="1" i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дебету счета</a:t>
            </a:r>
            <a:r>
              <a:rPr lang="ru-RU" sz="20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отражается поступление денежной наличности в рублях и иностранной валюте по операциям в соответствии с нормативными актами Банка России, </a:t>
            </a:r>
            <a:r>
              <a:rPr lang="ru-RU" sz="2000" b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2000" b="1" i="1" u="sng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кредиту</a:t>
            </a:r>
            <a:r>
              <a:rPr lang="ru-RU" sz="20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списание денежной наличности в рублях и иностранной валюте по операциям в соответствии с нормативными актами Банка России.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274763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Основные бухгалтерские проводки по учёту кассовых операций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214438"/>
          <a:ext cx="8501063" cy="5429250"/>
        </p:xfrm>
        <a:graphic>
          <a:graphicData uri="http://schemas.openxmlformats.org/drawingml/2006/table">
            <a:tbl>
              <a:tblPr/>
              <a:tblGrid>
                <a:gridCol w="5369258"/>
                <a:gridCol w="1508238"/>
                <a:gridCol w="1623625"/>
              </a:tblGrid>
              <a:tr h="508428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 операционной кассы произошла выдача наличных средств клиентам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405-407(П)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074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 кассы банка произошла выдача денежных сред на оплату З/П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60305(А)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39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Произошла загрузка банкомата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20208(А)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074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кассу банка поступили наличные денежные средства от клиентов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405-407(П)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908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Передана иностранная валюта обменному пункту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20206(А)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20208(А)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548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Зачислена наличная выручка в иностранной валюте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40911(П)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908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Сдана подотчётным лицом не использованная валюта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60308(А)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908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Приобретена на бирже наличная иностранная валюта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47403(П)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39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Банк выдал кассиру обменного пункта аванс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20206(А)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074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Списана иностранная валюта со специального расчётного счёта на оплату командировочных расходов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40702(П)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739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Депонированы суммы не выданной З/П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60305(А)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074">
                <a:tc>
                  <a:txBody>
                    <a:bodyPr/>
                    <a:lstStyle/>
                    <a:p>
                      <a:pPr marL="228600"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кассу банка подотчётным лицом сдан остаток наличных денег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60308(А)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5074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Поступили наличные денежные средства со счёта    НОСТРО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20202(А)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30110(П)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6487" marR="164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159</Template>
  <TotalTime>157</TotalTime>
  <Words>1826</Words>
  <Application>Microsoft Office PowerPoint</Application>
  <PresentationFormat>Экран (4:3)</PresentationFormat>
  <Paragraphs>247</Paragraphs>
  <Slides>32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159</vt:lpstr>
      <vt:lpstr>159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Основные бухгалтерские проводки по учёту кассовых операций</vt:lpstr>
      <vt:lpstr>Расчетно-кассовое обслуживание банками юридических и физических лиц занимает все большее место в банковских операциях. На основании проведенного исследования, мы можем констатировать, что организация расчетно-кассового обслуживания юридических и физических лиц в коммерческих банках представляет собой сложную многоуровневую систему, требующую постоянной рационализации и совершенствования. </vt:lpstr>
      <vt:lpstr>Слайд 11</vt:lpstr>
      <vt:lpstr>Международные расчёты</vt:lpstr>
      <vt:lpstr>Средства международных расчётов</vt:lpstr>
      <vt:lpstr>Слайд 14</vt:lpstr>
      <vt:lpstr>           </vt:lpstr>
      <vt:lpstr>Слайд 16</vt:lpstr>
      <vt:lpstr>Слайд 17</vt:lpstr>
      <vt:lpstr>Формы международных расчётов</vt:lpstr>
      <vt:lpstr>Слайд 19</vt:lpstr>
      <vt:lpstr>Слайд 20</vt:lpstr>
      <vt:lpstr>Валютные операции</vt:lpstr>
      <vt:lpstr>Основные понятия</vt:lpstr>
      <vt:lpstr>Валютный курс</vt:lpstr>
      <vt:lpstr>Классификация валюты по конвертируемости:</vt:lpstr>
      <vt:lpstr>Валютные риски</vt:lpstr>
      <vt:lpstr>Порядок совершения операций в обменном пункте</vt:lpstr>
      <vt:lpstr>Операции с наличной валютой и чеками</vt:lpstr>
      <vt:lpstr>Межбанковские корреспондентские отношения</vt:lpstr>
      <vt:lpstr>Учёт по счетам Ностро и Лоро</vt:lpstr>
      <vt:lpstr>Учёт операций с иностранной валютой по поручению клиентов:</vt:lpstr>
      <vt:lpstr>Учёт операций с иностранной валютой от имени и за счёт банка: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СПО «Серпуховский машиностроительный техникум Московской области»</dc:title>
  <dc:creator>Admin</dc:creator>
  <cp:lastModifiedBy>User</cp:lastModifiedBy>
  <cp:revision>26</cp:revision>
  <dcterms:created xsi:type="dcterms:W3CDTF">2012-03-12T18:38:50Z</dcterms:created>
  <dcterms:modified xsi:type="dcterms:W3CDTF">2013-03-17T15:35:39Z</dcterms:modified>
</cp:coreProperties>
</file>