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93" r:id="rId2"/>
    <p:sldId id="294" r:id="rId3"/>
    <p:sldId id="339" r:id="rId4"/>
    <p:sldId id="340" r:id="rId5"/>
    <p:sldId id="525" r:id="rId6"/>
    <p:sldId id="529" r:id="rId7"/>
    <p:sldId id="530" r:id="rId8"/>
    <p:sldId id="480" r:id="rId9"/>
    <p:sldId id="528" r:id="rId10"/>
    <p:sldId id="527" r:id="rId11"/>
    <p:sldId id="526" r:id="rId12"/>
    <p:sldId id="531" r:id="rId13"/>
    <p:sldId id="481" r:id="rId14"/>
    <p:sldId id="536" r:id="rId15"/>
    <p:sldId id="348" r:id="rId16"/>
    <p:sldId id="469" r:id="rId17"/>
    <p:sldId id="537" r:id="rId18"/>
    <p:sldId id="533" r:id="rId19"/>
    <p:sldId id="467" r:id="rId20"/>
    <p:sldId id="534" r:id="rId21"/>
    <p:sldId id="532" r:id="rId22"/>
    <p:sldId id="450" r:id="rId23"/>
    <p:sldId id="457" r:id="rId24"/>
  </p:sldIdLst>
  <p:sldSz cx="9144000" cy="6858000" type="screen4x3"/>
  <p:notesSz cx="68834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o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0000"/>
    <a:srgbClr val="0033CC"/>
    <a:srgbClr val="B0AF7C"/>
    <a:srgbClr val="B7B687"/>
    <a:srgbClr val="BFBE94"/>
    <a:srgbClr val="97FFDC"/>
    <a:srgbClr val="008A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18" autoAdjust="0"/>
    <p:restoredTop sz="86192" autoAdjust="0"/>
  </p:normalViewPr>
  <p:slideViewPr>
    <p:cSldViewPr>
      <p:cViewPr>
        <p:scale>
          <a:sx n="66" d="100"/>
          <a:sy n="66" d="100"/>
        </p:scale>
        <p:origin x="-558" y="-750"/>
      </p:cViewPr>
      <p:guideLst>
        <p:guide orient="horz" pos="864"/>
        <p:guide pos="1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2"/>
    </p:cViewPr>
  </p:sorterViewPr>
  <p:notesViewPr>
    <p:cSldViewPr>
      <p:cViewPr varScale="1">
        <p:scale>
          <a:sx n="65" d="100"/>
          <a:sy n="65" d="100"/>
        </p:scale>
        <p:origin x="-2304" y="-96"/>
      </p:cViewPr>
      <p:guideLst>
        <p:guide orient="horz" pos="3120"/>
        <p:guide pos="216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25" tIns="47962" rIns="95925" bIns="47962" numCol="1" anchor="t" anchorCtr="0" compatLnSpc="1">
            <a:prstTxWarp prst="textNoShape">
              <a:avLst/>
            </a:prstTxWarp>
          </a:bodyPr>
          <a:lstStyle>
            <a:lvl1pPr defTabSz="958850">
              <a:defRPr sz="13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0488" y="0"/>
            <a:ext cx="29829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25" tIns="47962" rIns="95925" bIns="47962" numCol="1" anchor="t" anchorCtr="0" compatLnSpc="1">
            <a:prstTxWarp prst="textNoShape">
              <a:avLst/>
            </a:prstTxWarp>
          </a:bodyPr>
          <a:lstStyle>
            <a:lvl1pPr algn="r" defTabSz="958850">
              <a:defRPr sz="13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25" tIns="47962" rIns="95925" bIns="47962" numCol="1" anchor="b" anchorCtr="0" compatLnSpc="1">
            <a:prstTxWarp prst="textNoShape">
              <a:avLst/>
            </a:prstTxWarp>
          </a:bodyPr>
          <a:lstStyle>
            <a:lvl1pPr defTabSz="958850">
              <a:defRPr sz="13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0488" y="9410700"/>
            <a:ext cx="29829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25" tIns="47962" rIns="95925" bIns="47962" numCol="1" anchor="b" anchorCtr="0" compatLnSpc="1">
            <a:prstTxWarp prst="textNoShape">
              <a:avLst/>
            </a:prstTxWarp>
          </a:bodyPr>
          <a:lstStyle>
            <a:lvl1pPr algn="r" defTabSz="958850">
              <a:defRPr sz="1300"/>
            </a:lvl1pPr>
          </a:lstStyle>
          <a:p>
            <a:pPr>
              <a:defRPr/>
            </a:pPr>
            <a:fld id="{7872D14A-32B0-4D2B-9954-D858EBE2F33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25" tIns="47962" rIns="95925" bIns="47962" numCol="1" anchor="t" anchorCtr="0" compatLnSpc="1">
            <a:prstTxWarp prst="textNoShape">
              <a:avLst/>
            </a:prstTxWarp>
          </a:bodyPr>
          <a:lstStyle>
            <a:lvl1pPr defTabSz="958850">
              <a:defRPr sz="13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0488" y="0"/>
            <a:ext cx="29829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25" tIns="47962" rIns="95925" bIns="47962" numCol="1" anchor="t" anchorCtr="0" compatLnSpc="1">
            <a:prstTxWarp prst="textNoShape">
              <a:avLst/>
            </a:prstTxWarp>
          </a:bodyPr>
          <a:lstStyle>
            <a:lvl1pPr algn="r" defTabSz="958850">
              <a:defRPr sz="13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520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705350"/>
            <a:ext cx="504825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25" tIns="47962" rIns="95925" bIns="479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Klicka här för att ändra format på bakgrundstexten</a:t>
            </a:r>
          </a:p>
          <a:p>
            <a:pPr lvl="1"/>
            <a:r>
              <a:rPr lang="en-GB" noProof="0" smtClean="0"/>
              <a:t>Nivå två</a:t>
            </a:r>
          </a:p>
          <a:p>
            <a:pPr lvl="2"/>
            <a:r>
              <a:rPr lang="en-GB" noProof="0" smtClean="0"/>
              <a:t>Nivå tre</a:t>
            </a:r>
          </a:p>
          <a:p>
            <a:pPr lvl="3"/>
            <a:r>
              <a:rPr lang="en-GB" noProof="0" smtClean="0"/>
              <a:t>Nivå fyra</a:t>
            </a:r>
          </a:p>
          <a:p>
            <a:pPr lvl="4"/>
            <a:r>
              <a:rPr lang="en-GB" noProof="0" smtClean="0"/>
              <a:t>Nivå fem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070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25" tIns="47962" rIns="95925" bIns="47962" numCol="1" anchor="b" anchorCtr="0" compatLnSpc="1">
            <a:prstTxWarp prst="textNoShape">
              <a:avLst/>
            </a:prstTxWarp>
          </a:bodyPr>
          <a:lstStyle>
            <a:lvl1pPr defTabSz="958850">
              <a:defRPr sz="13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0488" y="9410700"/>
            <a:ext cx="29829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25" tIns="47962" rIns="95925" bIns="47962" numCol="1" anchor="b" anchorCtr="0" compatLnSpc="1">
            <a:prstTxWarp prst="textNoShape">
              <a:avLst/>
            </a:prstTxWarp>
          </a:bodyPr>
          <a:lstStyle>
            <a:lvl1pPr algn="r" defTabSz="958850">
              <a:defRPr sz="1300"/>
            </a:lvl1pPr>
          </a:lstStyle>
          <a:p>
            <a:pPr>
              <a:defRPr/>
            </a:pPr>
            <a:fld id="{34399BFE-D10C-4099-8595-55972F6326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717DA1-5F99-4CF7-BF62-2129EEBE4DE8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z="800" smtClean="0">
              <a:latin typeface="Verdana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F023F0-DFF1-4B4D-B222-45EE3A1FCCD2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just" eaLnBrk="1" hangingPunct="1"/>
            <a:r>
              <a:rPr lang="ru-RU" smtClean="0"/>
              <a:t>Среди активистов "зеленых" движений царит довольно опасная убежденность в том, что их благородные цели оправдывают любые средства, особенно в борьбе с ядерной энергетикой </a:t>
            </a:r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A34AAD-33A4-4F80-8CA4-8A9885014071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Угли Кузбасса имеют, как правило, небольшие концентрации урана «при относительно высоких концентрациях тория». Вместе с тем на отдельных предприятиях Кемеровской области, например на Итатском угольном разрезе, содержание естественных радионуклидов в значительной части добываемых углей достигает 1000 Бк/кг и более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0D3D7D-B61E-47FD-B3AA-5E0D263CCB4D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88C07F-A85B-4605-81D4-63A51D7D6F9C}" type="slidenum">
              <a:rPr lang="en-GB" smtClean="0"/>
              <a:pPr/>
              <a:t>15</a:t>
            </a:fld>
            <a:endParaRPr lang="en-GB" smtClean="0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ТЭС мощностью 1 ГВт потребляет в год 1500 эшелонов угля (для сравнения: АЭС такой мощности только несколько вагонов ядерного топлива).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68A250-0420-43BA-AD01-9B9831B3741D}" type="slidenum">
              <a:rPr lang="en-GB" smtClean="0"/>
              <a:pPr/>
              <a:t>19</a:t>
            </a:fld>
            <a:endParaRPr lang="en-GB" smtClean="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b="1" smtClean="0"/>
              <a:t>Фотосинтез</a:t>
            </a:r>
            <a:r>
              <a:rPr lang="ru-RU" smtClean="0"/>
              <a:t> - процесс образования органических веществ, который совершается в клетках зеленых растений на свету при участии углекислого газа и воды; сопровождается выделением кислорода и поглощением энергии солнца, накапливающейся в виде энергии химических связей. </a:t>
            </a:r>
          </a:p>
          <a:p>
            <a:pPr eaLnBrk="1" hangingPunct="1"/>
            <a:r>
              <a:rPr lang="ru-RU" b="1" smtClean="0"/>
              <a:t>Фотосинтез - превращение зелеными растениями и фотосинтезирующими микроорганизмами лучистой энергии Солнца в энергию химических связей органических веществ. Фотосинтез происходит с участием поглощающих свет пигментов, прежде всего хлорофилла. Фотосинтез обеспечивает все земные организмы химической энергией. </a:t>
            </a:r>
          </a:p>
          <a:p>
            <a:pPr eaLnBrk="1" hangingPunct="1"/>
            <a:r>
              <a:rPr lang="ru-RU" b="1" smtClean="0"/>
              <a:t>Хлорофилл</a:t>
            </a:r>
            <a:r>
              <a:rPr lang="ru-RU" smtClean="0"/>
              <a:t> - зеленый пигмент растений, содержащийся в хлоропластах. В процессе фотосинтеза </a:t>
            </a:r>
            <a:r>
              <a:rPr lang="ru-RU" b="1" smtClean="0"/>
              <a:t>хлорофилл</a:t>
            </a:r>
            <a:r>
              <a:rPr lang="ru-RU" smtClean="0"/>
              <a:t> поглощает световую энергию и превращает ее в энергию химических связей органических соединений…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79C9B-35A6-438A-A99E-E35D9C8B77B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16806-A151-4F5E-858C-F8DFB74EAD6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EC4A9-33FE-4E83-8656-549EC137AB0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2D02D-1E97-4554-A53B-4AAA664B427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35D56-9DF7-4548-BA59-A492B18BF0B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8D167-5CEE-45C2-BA20-751D48BAF96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6E81A-D704-4408-A0E5-AB99D3E9643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69FBA-E067-4CD0-A21F-3599897D736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159E5-4466-4E5E-8941-CFD738EA1E2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CFFC7-DE49-4BCC-BCFA-704EA301105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A9E92-0C6A-4772-95CE-F039FCA56A8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BCD5B-270A-4502-B235-AD5E1B9342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8E698-9124-4A5F-B2DA-B82915B2E1E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bakgrundsrubriken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8125" y="623728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800" b="1">
                <a:latin typeface="+mn-lt"/>
              </a:defRPr>
            </a:lvl1pPr>
          </a:lstStyle>
          <a:p>
            <a:pPr>
              <a:defRPr/>
            </a:pPr>
            <a:fld id="{39352639-9343-458A-988E-A40FA9EB2EF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3124200" y="5876925"/>
            <a:ext cx="6019800" cy="0"/>
          </a:xfrm>
          <a:prstGeom prst="line">
            <a:avLst/>
          </a:prstGeom>
          <a:noFill/>
          <a:ln w="12700">
            <a:solidFill>
              <a:srgbClr val="CD261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1676400" y="6092825"/>
            <a:ext cx="7467600" cy="0"/>
          </a:xfrm>
          <a:prstGeom prst="line">
            <a:avLst/>
          </a:prstGeom>
          <a:noFill/>
          <a:ln w="12700">
            <a:solidFill>
              <a:srgbClr val="45CE28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33" name="Line 9"/>
          <p:cNvSpPr>
            <a:spLocks noChangeShapeType="1"/>
          </p:cNvSpPr>
          <p:nvPr userDrawn="1"/>
        </p:nvSpPr>
        <p:spPr bwMode="auto">
          <a:xfrm>
            <a:off x="304800" y="6308725"/>
            <a:ext cx="8839200" cy="0"/>
          </a:xfrm>
          <a:prstGeom prst="line">
            <a:avLst/>
          </a:prstGeom>
          <a:noFill/>
          <a:ln w="12700">
            <a:solidFill>
              <a:srgbClr val="1D00F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1034" name="Picture 10" descr="Logo-IYNC2006-Final-GIF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7956550" y="260350"/>
            <a:ext cx="1371600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2" name="Line 18"/>
          <p:cNvSpPr>
            <a:spLocks noChangeShapeType="1"/>
          </p:cNvSpPr>
          <p:nvPr userDrawn="1"/>
        </p:nvSpPr>
        <p:spPr bwMode="auto">
          <a:xfrm>
            <a:off x="0" y="1524000"/>
            <a:ext cx="6781800" cy="0"/>
          </a:xfrm>
          <a:prstGeom prst="line">
            <a:avLst/>
          </a:prstGeom>
          <a:noFill/>
          <a:ln w="12700">
            <a:solidFill>
              <a:srgbClr val="1D00F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jpeg"/><Relationship Id="rId3" Type="http://schemas.openxmlformats.org/officeDocument/2006/relationships/image" Target="../media/image28.jpeg"/><Relationship Id="rId7" Type="http://schemas.openxmlformats.org/officeDocument/2006/relationships/image" Target="../media/image32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jpeg"/><Relationship Id="rId5" Type="http://schemas.openxmlformats.org/officeDocument/2006/relationships/image" Target="../media/image30.jpeg"/><Relationship Id="rId4" Type="http://schemas.openxmlformats.org/officeDocument/2006/relationships/image" Target="../media/image29.jpeg"/><Relationship Id="rId9" Type="http://schemas.openxmlformats.org/officeDocument/2006/relationships/image" Target="../media/image34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59B888-A8DB-40E7-8323-F54C9FF8C543}" type="slidenum">
              <a:rPr lang="sv-SE"/>
              <a:pPr>
                <a:defRPr/>
              </a:pPr>
              <a:t>1</a:t>
            </a:fld>
            <a:endParaRPr lang="sv-SE"/>
          </a:p>
        </p:txBody>
      </p:sp>
      <p:sp>
        <p:nvSpPr>
          <p:cNvPr id="17410" name="Rectangle 6"/>
          <p:cNvSpPr>
            <a:spLocks noChangeArrowheads="1"/>
          </p:cNvSpPr>
          <p:nvPr/>
        </p:nvSpPr>
        <p:spPr bwMode="auto">
          <a:xfrm>
            <a:off x="-457200" y="0"/>
            <a:ext cx="9753600" cy="7086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just"/>
            <a:endParaRPr lang="ru-RU"/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title"/>
          </p:nvPr>
        </p:nvSpPr>
        <p:spPr>
          <a:xfrm>
            <a:off x="539750" y="3933825"/>
            <a:ext cx="7772400" cy="2374900"/>
          </a:xfrm>
        </p:spPr>
        <p:txBody>
          <a:bodyPr/>
          <a:lstStyle/>
          <a:p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Урок-исследование по теме:</a:t>
            </a:r>
            <a:br>
              <a:rPr lang="ru-RU" smtClean="0"/>
            </a:br>
            <a:r>
              <a:rPr lang="ru-RU" smtClean="0"/>
              <a:t> «Влияние радиации на здоровье человека»                                                                            </a:t>
            </a:r>
            <a:r>
              <a:rPr lang="ru-RU" sz="2000" smtClean="0"/>
              <a:t/>
            </a:r>
            <a:br>
              <a:rPr lang="ru-RU" sz="2000" smtClean="0"/>
            </a:br>
            <a:r>
              <a:rPr lang="ru-RU" sz="2000" smtClean="0"/>
              <a:t>              (11-й класс)</a:t>
            </a: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z="1600" b="0" i="1" smtClean="0"/>
              <a:t/>
            </a:r>
            <a:br>
              <a:rPr lang="ru-RU" sz="1600" b="0" i="1" smtClean="0"/>
            </a:br>
            <a:endParaRPr lang="ru-RU" sz="1600" b="0" i="1" smtClean="0"/>
          </a:p>
        </p:txBody>
      </p:sp>
      <p:pic>
        <p:nvPicPr>
          <p:cNvPr id="17412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1413" y="620713"/>
            <a:ext cx="378142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F8C81B-82FF-4047-95D1-F8056169D31A}" type="slidenum">
              <a:rPr lang="sv-SE" smtClean="0"/>
              <a:pPr>
                <a:defRPr/>
              </a:pPr>
              <a:t>10</a:t>
            </a:fld>
            <a:endParaRPr lang="sv-SE"/>
          </a:p>
        </p:txBody>
      </p:sp>
      <p:pic>
        <p:nvPicPr>
          <p:cNvPr id="30722" name="Picture 13" descr="C:\Documents and Settings\Татьяна\Рабочий стол\источники рад\радиоактив гранит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313" y="214313"/>
            <a:ext cx="4000500" cy="3286125"/>
          </a:xfrm>
        </p:spPr>
      </p:pic>
      <p:pic>
        <p:nvPicPr>
          <p:cNvPr id="30723" name="Picture 15" descr="C:\Documents and Settings\Татьяна\Рабочий стол\источники рад\радиоак минералы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0" y="1357313"/>
            <a:ext cx="3500438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10" descr="C:\Documents and Settings\Татьяна\Рабочий стол\источники рад\горрение как источник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0563" y="3071813"/>
            <a:ext cx="4643437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57B27-DB2E-4775-B5A8-0046DCD6FC3E}" type="slidenum">
              <a:rPr lang="sv-SE" smtClean="0"/>
              <a:pPr>
                <a:defRPr/>
              </a:pPr>
              <a:t>11</a:t>
            </a:fld>
            <a:endParaRPr lang="sv-SE"/>
          </a:p>
        </p:txBody>
      </p:sp>
      <p:pic>
        <p:nvPicPr>
          <p:cNvPr id="31746" name="Picture 12" descr="C:\Documents and Settings\Татьяна\Рабочий стол\источники рад\17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214313"/>
            <a:ext cx="3500438" cy="3071812"/>
          </a:xfrm>
        </p:spPr>
      </p:pic>
      <p:pic>
        <p:nvPicPr>
          <p:cNvPr id="31747" name="Picture 9" descr="C:\Documents and Settings\Татьяна\Рабочий стол\источники рад\естеств источ из почвы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8" y="214313"/>
            <a:ext cx="3786187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Picture 11" descr="C:\Documents and Settings\Татьяна\Рабочий стол\источники рад\9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0" y="3786188"/>
            <a:ext cx="3714750" cy="307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Picture 14" descr="C:\Documents and Settings\Татьяна\Рабочий стол\источники рад\11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63" y="3500438"/>
            <a:ext cx="3357562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685800" y="1428750"/>
            <a:ext cx="7772400" cy="3143250"/>
          </a:xfrm>
        </p:spPr>
        <p:txBody>
          <a:bodyPr/>
          <a:lstStyle/>
          <a:p>
            <a:r>
              <a:rPr lang="ru-RU" sz="5400" smtClean="0"/>
              <a:t>Искусственные источники радиации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94E80E-F94F-4DC9-BE86-31695958E901}" type="slidenum">
              <a:rPr lang="sv-SE" smtClean="0"/>
              <a:pPr>
                <a:defRPr/>
              </a:pPr>
              <a:t>12</a:t>
            </a:fld>
            <a:endParaRPr lang="sv-S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AC377F-20B4-4A45-B15E-D4BE3294C7C3}" type="slidenum">
              <a:rPr lang="sv-SE"/>
              <a:pPr>
                <a:defRPr/>
              </a:pPr>
              <a:t>13</a:t>
            </a:fld>
            <a:endParaRPr lang="sv-SE"/>
          </a:p>
        </p:txBody>
      </p:sp>
      <p:pic>
        <p:nvPicPr>
          <p:cNvPr id="33794" name="Picture 4" descr="C:\Documents and Settings\Татьяна\Рабочий стол\источники рад\искуств на тэц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571500"/>
            <a:ext cx="3500438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88" y="714375"/>
            <a:ext cx="2928937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3500" y="3786188"/>
            <a:ext cx="3500438" cy="307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7" name="Picture 10" descr="C:\Documents and Settings\Татьяна\Рабочий стол\энергия урок\p_img_57815666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50" y="3929063"/>
            <a:ext cx="3643313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8" name="Picture 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71750" y="2357438"/>
            <a:ext cx="4286250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КОНСТТУЦИЯ РФ.</a:t>
            </a:r>
            <a:br>
              <a:rPr lang="ru-RU" smtClean="0"/>
            </a:br>
            <a:endParaRPr lang="ru-RU" smtClean="0"/>
          </a:p>
        </p:txBody>
      </p:sp>
      <p:sp>
        <p:nvSpPr>
          <p:cNvPr id="3481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СТ.42. «каждый имеет право но благоприятную окружающую среду, достоверную информацию о ее состоянии и на возмещения ущерба, причинённого его здоровью или имуществу экологическим правонарушением»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64B661-3C80-485A-B82F-CF3BBBE26231}" type="slidenum">
              <a:rPr lang="sv-SE" smtClean="0"/>
              <a:pPr>
                <a:defRPr/>
              </a:pPr>
              <a:t>14</a:t>
            </a:fld>
            <a:endParaRPr lang="sv-S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246286-EF14-44BB-9203-3B4502C01204}" type="slidenum">
              <a:rPr lang="sv-SE"/>
              <a:pPr>
                <a:defRPr/>
              </a:pPr>
              <a:t>15</a:t>
            </a:fld>
            <a:endParaRPr lang="sv-SE"/>
          </a:p>
        </p:txBody>
      </p:sp>
      <p:sp>
        <p:nvSpPr>
          <p:cNvPr id="35842" name="Rectangle 9"/>
          <p:cNvSpPr>
            <a:spLocks noGrp="1" noChangeArrowheads="1"/>
          </p:cNvSpPr>
          <p:nvPr>
            <p:ph type="title"/>
          </p:nvPr>
        </p:nvSpPr>
        <p:spPr>
          <a:xfrm>
            <a:off x="250825" y="1928813"/>
            <a:ext cx="8535988" cy="2714625"/>
          </a:xfrm>
        </p:spPr>
        <p:txBody>
          <a:bodyPr/>
          <a:lstStyle/>
          <a:p>
            <a:pPr eaLnBrk="1" hangingPunct="1"/>
            <a:r>
              <a:rPr lang="ru-RU" sz="4400" smtClean="0"/>
              <a:t>Влияние радиации </a:t>
            </a:r>
            <a:br>
              <a:rPr lang="ru-RU" sz="4400" smtClean="0"/>
            </a:br>
            <a:r>
              <a:rPr lang="ru-RU" sz="4400" smtClean="0"/>
              <a:t>на организм человека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9682CF-9DC7-49AA-8A3E-42EA949773DD}" type="slidenum">
              <a:rPr lang="sv-SE"/>
              <a:pPr>
                <a:defRPr/>
              </a:pPr>
              <a:t>16</a:t>
            </a:fld>
            <a:endParaRPr lang="sv-SE"/>
          </a:p>
        </p:txBody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214313"/>
            <a:ext cx="45720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b="1" smtClean="0"/>
              <a:t>Врожденные аномалии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b="1" smtClean="0"/>
              <a:t> и ожоги при облучении</a:t>
            </a:r>
          </a:p>
        </p:txBody>
      </p:sp>
      <p:pic>
        <p:nvPicPr>
          <p:cNvPr id="37891" name="Picture 1" descr="C:\Documents and Settings\Татьяна\Рабочий стол\источники рад\ур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4438"/>
            <a:ext cx="21971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2" name="Picture 2" descr="C:\Documents and Settings\Татьяна\Рабочий стол\источники рад\ур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5" y="0"/>
            <a:ext cx="192881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3" name="Picture 3" descr="C:\Documents and Settings\Татьяна\Рабочий стол\источники рад\ур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452938"/>
            <a:ext cx="3143250" cy="240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4" name="Picture 4" descr="C:\Documents and Settings\Татьяна\Рабочий стол\источники рад\ур4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00313" y="1214438"/>
            <a:ext cx="2297112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5" name="Picture 5" descr="C:\Documents and Settings\Татьяна\Рабочий стол\источники рад\ур8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86563" y="1428750"/>
            <a:ext cx="2073275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6" name="Picture 6" descr="C:\Documents and Settings\Татьяна\Рабочий стол\источники рад\ур5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58000" y="3810000"/>
            <a:ext cx="20828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7" name="Picture 7" descr="C:\Documents and Settings\Татьяна\Рабочий стол\источники рад\ур6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071813" y="4357688"/>
            <a:ext cx="3000375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8" name="Picture 8" descr="C:\Documents and Settings\Татьяна\Рабочий стол\источники рад\ур7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214938" y="2571750"/>
            <a:ext cx="1857375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ctrTitle"/>
          </p:nvPr>
        </p:nvSpPr>
        <p:spPr>
          <a:xfrm>
            <a:off x="395288" y="115888"/>
            <a:ext cx="7772400" cy="1470025"/>
          </a:xfrm>
        </p:spPr>
        <p:txBody>
          <a:bodyPr/>
          <a:lstStyle/>
          <a:p>
            <a:r>
              <a:rPr lang="ru-RU" smtClean="0"/>
              <a:t>ЗАКОН «ОБ ОХРАНЕ ОКРУЖАЮЩЕЙ ПРИРОДНОЙ СРЕДЫ».</a:t>
            </a:r>
          </a:p>
        </p:txBody>
      </p:sp>
      <p:sp>
        <p:nvSpPr>
          <p:cNvPr id="389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2988" y="2133600"/>
            <a:ext cx="6400800" cy="1752600"/>
          </a:xfrm>
        </p:spPr>
        <p:txBody>
          <a:bodyPr/>
          <a:lstStyle/>
          <a:p>
            <a:r>
              <a:rPr lang="ru-RU" sz="3200" smtClean="0"/>
              <a:t>Право граждан на здоровую и благоприятную окружающую среду.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6413B0-C2A1-4EBD-A591-33AEA86B09F9}" type="slidenum">
              <a:rPr lang="sv-SE" smtClean="0"/>
              <a:pPr>
                <a:defRPr/>
              </a:pPr>
              <a:t>17</a:t>
            </a:fld>
            <a:endParaRPr lang="sv-S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357188"/>
            <a:ext cx="8029575" cy="5738812"/>
          </a:xfrm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chemeClr val="accent6"/>
                </a:solidFill>
              </a:rPr>
              <a:t>Карта расположения АЭС в России </a:t>
            </a:r>
            <a:endParaRPr lang="ru-RU" sz="3200" b="1" dirty="0">
              <a:solidFill>
                <a:schemeClr val="accent6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C6E376-3BD1-4D1E-9052-230B15840C51}" type="slidenum">
              <a:rPr lang="sv-SE" smtClean="0"/>
              <a:pPr>
                <a:defRPr/>
              </a:pPr>
              <a:t>18</a:t>
            </a:fld>
            <a:endParaRPr lang="sv-SE"/>
          </a:p>
        </p:txBody>
      </p:sp>
      <p:pic>
        <p:nvPicPr>
          <p:cNvPr id="3993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35113"/>
            <a:ext cx="9144000" cy="532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8C42DB-AE09-4F02-A59A-F0CD9D6F3081}" type="slidenum">
              <a:rPr lang="sv-SE"/>
              <a:pPr>
                <a:defRPr/>
              </a:pPr>
              <a:t>19</a:t>
            </a:fld>
            <a:endParaRPr lang="sv-SE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7772400" cy="1223963"/>
          </a:xfrm>
        </p:spPr>
        <p:txBody>
          <a:bodyPr/>
          <a:lstStyle/>
          <a:p>
            <a:pPr eaLnBrk="1" hangingPunct="1"/>
            <a:r>
              <a:rPr lang="ru-RU" sz="3200" smtClean="0"/>
              <a:t>Исследовательская часть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700213"/>
            <a:ext cx="8643938" cy="39608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b="1" smtClean="0"/>
              <a:t>Проанализируйте последствия, к которым привела катастрофа на Чернобыльской АЭС 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sz="2800" b="1" smtClean="0"/>
              <a:t>Прочтите текст и по статистическим данным постройте график роста определенного заболевания или аномалии.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ru-RU" sz="2800" b="1" smtClean="0"/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sz="2800" b="1" smtClean="0"/>
              <a:t>Доложите классу о результатах исследования.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9B5E85-D7FA-4DEF-AC45-2045F78F2D4E}" type="slidenum">
              <a:rPr lang="sv-SE"/>
              <a:pPr>
                <a:defRPr/>
              </a:pPr>
              <a:t>2</a:t>
            </a:fld>
            <a:endParaRPr lang="sv-SE" dirty="0"/>
          </a:p>
        </p:txBody>
      </p:sp>
      <p:sp>
        <p:nvSpPr>
          <p:cNvPr id="9220" name="Text Box 14"/>
          <p:cNvSpPr txBox="1">
            <a:spLocks noChangeArrowheads="1"/>
          </p:cNvSpPr>
          <p:nvPr/>
        </p:nvSpPr>
        <p:spPr bwMode="auto">
          <a:xfrm>
            <a:off x="3071813" y="981075"/>
            <a:ext cx="5641975" cy="290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70000"/>
              </a:lnSpc>
              <a:spcBef>
                <a:spcPct val="50000"/>
              </a:spcBef>
              <a:defRPr/>
            </a:pPr>
            <a:r>
              <a:rPr lang="ru-RU" sz="3200" b="1" dirty="0">
                <a:latin typeface="+mn-lt"/>
              </a:rPr>
              <a:t>Цели урока: </a:t>
            </a:r>
            <a:endParaRPr lang="ru-RU" sz="3200" b="1" dirty="0">
              <a:latin typeface="+mn-lt"/>
            </a:endParaRPr>
          </a:p>
          <a:p>
            <a:pPr algn="just">
              <a:lnSpc>
                <a:spcPct val="70000"/>
              </a:lnSpc>
              <a:spcBef>
                <a:spcPct val="50000"/>
              </a:spcBef>
              <a:defRPr/>
            </a:pPr>
            <a:r>
              <a:rPr lang="ru-RU" sz="2800" b="1" dirty="0">
                <a:latin typeface="+mn-lt"/>
              </a:rPr>
              <a:t>–– </a:t>
            </a:r>
            <a:r>
              <a:rPr lang="ru-RU" sz="2800" b="1" dirty="0">
                <a:latin typeface="+mn-lt"/>
              </a:rPr>
              <a:t>сформировать знания о радиоактивности, единицах измерения, источниках и природе </a:t>
            </a:r>
            <a:r>
              <a:rPr lang="ru-RU" sz="2800" b="1" dirty="0">
                <a:latin typeface="+mn-lt"/>
              </a:rPr>
              <a:t>радиации раскрыть </a:t>
            </a:r>
            <a:r>
              <a:rPr lang="ru-RU" sz="2800" b="1" dirty="0">
                <a:latin typeface="+mn-lt"/>
              </a:rPr>
              <a:t>понятие радиочувствительности</a:t>
            </a:r>
            <a:r>
              <a:rPr lang="ru-RU" sz="2800" b="1" dirty="0">
                <a:latin typeface="+mn-lt"/>
              </a:rPr>
              <a:t>; </a:t>
            </a:r>
            <a:endParaRPr lang="ru-RU" sz="2800" b="1" dirty="0">
              <a:latin typeface="+mn-lt"/>
            </a:endParaRPr>
          </a:p>
          <a:p>
            <a:pPr algn="just">
              <a:lnSpc>
                <a:spcPct val="70000"/>
              </a:lnSpc>
              <a:spcBef>
                <a:spcPct val="50000"/>
              </a:spcBef>
              <a:defRPr/>
            </a:pPr>
            <a:endParaRPr lang="sv-SE" b="1" dirty="0">
              <a:latin typeface="+mn-lt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3071813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0" y="3714750"/>
            <a:ext cx="9144000" cy="224631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Tx/>
              <a:buChar char="-"/>
              <a:defRPr/>
            </a:pPr>
            <a:r>
              <a:rPr lang="ru-RU" sz="2800" b="1" dirty="0">
                <a:latin typeface="+mj-lt"/>
              </a:rPr>
              <a:t>изучить механизм воздействия радиации на организм человека и последствия этого воздействия;</a:t>
            </a:r>
          </a:p>
          <a:p>
            <a:pPr marL="457200" indent="-457200">
              <a:buFontTx/>
              <a:buChar char="-"/>
              <a:defRPr/>
            </a:pPr>
            <a:r>
              <a:rPr lang="ru-RU" sz="2800" b="1" dirty="0">
                <a:latin typeface="+mj-lt"/>
              </a:rPr>
              <a:t>н</a:t>
            </a:r>
            <a:r>
              <a:rPr lang="ru-RU" sz="2800" b="1" dirty="0">
                <a:latin typeface="+mj-lt"/>
              </a:rPr>
              <a:t>аучиться применять на практике </a:t>
            </a:r>
            <a:r>
              <a:rPr lang="ru-RU" sz="2800" b="1" dirty="0">
                <a:latin typeface="+mj-lt"/>
              </a:rPr>
              <a:t>экологические</a:t>
            </a:r>
            <a:r>
              <a:rPr lang="ru-RU" sz="2800" b="1" dirty="0"/>
              <a:t> </a:t>
            </a:r>
            <a:r>
              <a:rPr lang="ru-RU" sz="2800" b="1" dirty="0">
                <a:latin typeface="+mj-lt"/>
              </a:rPr>
              <a:t>законы.</a:t>
            </a:r>
            <a:endParaRPr lang="ru-RU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Заголовок 1"/>
          <p:cNvSpPr>
            <a:spLocks noGrp="1"/>
          </p:cNvSpPr>
          <p:nvPr>
            <p:ph type="title"/>
          </p:nvPr>
        </p:nvSpPr>
        <p:spPr>
          <a:xfrm>
            <a:off x="685800" y="285750"/>
            <a:ext cx="7772400" cy="1000125"/>
          </a:xfrm>
        </p:spPr>
        <p:txBody>
          <a:bodyPr/>
          <a:lstStyle/>
          <a:p>
            <a:r>
              <a:rPr lang="ru-RU" i="1" u="sng" smtClean="0"/>
              <a:t>Атомные электростанции (АЭС)</a:t>
            </a:r>
            <a:br>
              <a:rPr lang="ru-RU" i="1" u="sng" smtClean="0"/>
            </a:br>
            <a:r>
              <a:rPr lang="ru-RU" smtClean="0">
                <a:latin typeface="Times New Roman" pitchFamily="18" charset="0"/>
              </a:rPr>
              <a:t>(примерно 17%)</a:t>
            </a: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357313"/>
            <a:ext cx="7772400" cy="4738687"/>
          </a:xfrm>
        </p:spPr>
        <p:txBody>
          <a:bodyPr/>
          <a:lstStyle/>
          <a:p>
            <a:pPr marL="457200" indent="-457200" algn="just">
              <a:lnSpc>
                <a:spcPct val="80000"/>
              </a:lnSpc>
              <a:defRPr/>
            </a:pPr>
            <a:r>
              <a:rPr lang="ru-RU" b="1" u="sng" dirty="0" smtClean="0">
                <a:solidFill>
                  <a:srgbClr val="0033CC"/>
                </a:solidFill>
              </a:rPr>
              <a:t>Положительные особенности АЭС:</a:t>
            </a:r>
            <a:endParaRPr lang="ru-RU" b="1" dirty="0" smtClean="0">
              <a:solidFill>
                <a:srgbClr val="0033CC"/>
              </a:solidFill>
            </a:endParaRPr>
          </a:p>
          <a:p>
            <a:pPr marL="457200" indent="-457200" algn="just">
              <a:lnSpc>
                <a:spcPct val="80000"/>
              </a:lnSpc>
              <a:buFontTx/>
              <a:buAutoNum type="arabicPeriod"/>
              <a:defRPr/>
            </a:pPr>
            <a:r>
              <a:rPr lang="ru-RU" b="1" dirty="0" smtClean="0"/>
              <a:t>продолжительная работа на ограниченном по массе источнике энергии;</a:t>
            </a:r>
          </a:p>
          <a:p>
            <a:pPr marL="457200" indent="-457200" algn="just">
              <a:lnSpc>
                <a:spcPct val="80000"/>
              </a:lnSpc>
              <a:buFontTx/>
              <a:buAutoNum type="arabicPeriod"/>
              <a:defRPr/>
            </a:pPr>
            <a:r>
              <a:rPr lang="ru-RU" b="1" dirty="0" smtClean="0"/>
              <a:t>возможность обеспечения электроэнергией регионов, находящихся вдали от источников органического топлива или гидроэнергетических ресурсов; </a:t>
            </a:r>
          </a:p>
          <a:p>
            <a:pPr marL="457200" indent="-457200" algn="just">
              <a:lnSpc>
                <a:spcPct val="80000"/>
              </a:lnSpc>
              <a:buFontTx/>
              <a:buAutoNum type="arabicPeriod"/>
              <a:defRPr/>
            </a:pPr>
            <a:r>
              <a:rPr lang="ru-RU" b="1" dirty="0" smtClean="0"/>
              <a:t>предполагаемая неисчерпаемость ядерного топлива;</a:t>
            </a:r>
          </a:p>
          <a:p>
            <a:pPr marL="457200" indent="-457200" algn="just">
              <a:lnSpc>
                <a:spcPct val="80000"/>
              </a:lnSpc>
              <a:buFontTx/>
              <a:buAutoNum type="arabicPeriod"/>
              <a:defRPr/>
            </a:pPr>
            <a:r>
              <a:rPr lang="ru-RU" b="1" dirty="0" smtClean="0"/>
              <a:t>возможность одновременного получения материала для создания ядерного оружия;</a:t>
            </a:r>
          </a:p>
          <a:p>
            <a:pPr marL="457200" indent="-457200" algn="just">
              <a:lnSpc>
                <a:spcPct val="80000"/>
              </a:lnSpc>
              <a:buFontTx/>
              <a:buAutoNum type="arabicPeriod"/>
              <a:defRPr/>
            </a:pPr>
            <a:r>
              <a:rPr lang="ru-RU" b="1" dirty="0" smtClean="0"/>
              <a:t>отсутствие химического загрязнения окружающей среды;</a:t>
            </a:r>
          </a:p>
          <a:p>
            <a:pPr marL="457200" indent="-457200" algn="just">
              <a:lnSpc>
                <a:spcPct val="80000"/>
              </a:lnSpc>
              <a:buFontTx/>
              <a:buAutoNum type="arabicPeriod"/>
              <a:defRPr/>
            </a:pPr>
            <a:r>
              <a:rPr lang="ru-RU" b="1" dirty="0" smtClean="0"/>
              <a:t>отсутствие негативных экологических последствий, подобных строительству плотин и водохранилищ.</a:t>
            </a:r>
          </a:p>
          <a:p>
            <a:pPr algn="just">
              <a:defRPr/>
            </a:pP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2641DB-3804-47B1-B0B4-CCF0ECFDF712}" type="slidenum">
              <a:rPr lang="sv-SE" smtClean="0"/>
              <a:pPr>
                <a:defRPr/>
              </a:pPr>
              <a:t>20</a:t>
            </a:fld>
            <a:endParaRPr lang="sv-S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214313"/>
            <a:ext cx="7772400" cy="57150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defRPr/>
            </a:pPr>
            <a:r>
              <a:rPr lang="ru-RU" sz="2800" b="1" u="sng" dirty="0" smtClean="0">
                <a:solidFill>
                  <a:srgbClr val="FF0000"/>
                </a:solidFill>
              </a:rPr>
              <a:t>Отрицательные особенности АЭС:</a:t>
            </a:r>
            <a:endParaRPr lang="ru-RU" sz="2800" dirty="0" smtClean="0"/>
          </a:p>
          <a:p>
            <a:pPr marL="533400" indent="-533400" algn="just">
              <a:lnSpc>
                <a:spcPct val="90000"/>
              </a:lnSpc>
              <a:spcAft>
                <a:spcPct val="35000"/>
              </a:spcAft>
              <a:buFontTx/>
              <a:buAutoNum type="arabicPeriod"/>
              <a:defRPr/>
            </a:pPr>
            <a:r>
              <a:rPr lang="ru-RU" b="1" dirty="0" smtClean="0"/>
              <a:t>утечки радиации в штатном режиме;</a:t>
            </a:r>
          </a:p>
          <a:p>
            <a:pPr marL="533400" indent="-533400" algn="just">
              <a:lnSpc>
                <a:spcPct val="90000"/>
              </a:lnSpc>
              <a:spcAft>
                <a:spcPct val="35000"/>
              </a:spcAft>
              <a:buFontTx/>
              <a:buAutoNum type="arabicPeriod"/>
              <a:defRPr/>
            </a:pPr>
            <a:r>
              <a:rPr lang="ru-RU" b="1" dirty="0" smtClean="0"/>
              <a:t>радиоактивная опасность в случае аварии;</a:t>
            </a:r>
          </a:p>
          <a:p>
            <a:pPr marL="533400" indent="-533400" algn="just">
              <a:lnSpc>
                <a:spcPct val="90000"/>
              </a:lnSpc>
              <a:spcAft>
                <a:spcPct val="35000"/>
              </a:spcAft>
              <a:buFontTx/>
              <a:buAutoNum type="arabicPeriod"/>
              <a:defRPr/>
            </a:pPr>
            <a:r>
              <a:rPr lang="ru-RU" b="1" dirty="0" smtClean="0"/>
              <a:t>сложность безопасного  захоронения ядерных отходов;</a:t>
            </a:r>
          </a:p>
          <a:p>
            <a:pPr marL="533400" indent="-533400" algn="just">
              <a:lnSpc>
                <a:spcPct val="90000"/>
              </a:lnSpc>
              <a:spcAft>
                <a:spcPct val="35000"/>
              </a:spcAft>
              <a:buFontTx/>
              <a:buAutoNum type="arabicPeriod"/>
              <a:defRPr/>
            </a:pPr>
            <a:r>
              <a:rPr lang="ru-RU" b="1" dirty="0" smtClean="0"/>
              <a:t>непродолжительность проектного срока службы АЭС;</a:t>
            </a:r>
          </a:p>
          <a:p>
            <a:pPr marL="533400" indent="-533400" algn="just">
              <a:lnSpc>
                <a:spcPct val="90000"/>
              </a:lnSpc>
              <a:spcAft>
                <a:spcPct val="35000"/>
              </a:spcAft>
              <a:buFontTx/>
              <a:buAutoNum type="arabicPeriod"/>
              <a:defRPr/>
            </a:pPr>
            <a:r>
              <a:rPr lang="ru-RU" b="1" dirty="0" smtClean="0"/>
              <a:t>сложность решения проблемы демонтажа АЭС и обезвреживания радиоактивных конструкций;</a:t>
            </a:r>
          </a:p>
          <a:p>
            <a:pPr marL="533400" indent="-533400" algn="just">
              <a:lnSpc>
                <a:spcPct val="90000"/>
              </a:lnSpc>
              <a:spcAft>
                <a:spcPct val="35000"/>
              </a:spcAft>
              <a:buFontTx/>
              <a:buAutoNum type="arabicPeriod"/>
              <a:defRPr/>
            </a:pPr>
            <a:r>
              <a:rPr lang="ru-RU" b="1" dirty="0" smtClean="0"/>
              <a:t>достаточно высокая себестоимость получаемой электроэнергии;</a:t>
            </a:r>
          </a:p>
          <a:p>
            <a:pPr marL="533400" indent="-533400" algn="just">
              <a:lnSpc>
                <a:spcPct val="90000"/>
              </a:lnSpc>
              <a:spcAft>
                <a:spcPct val="35000"/>
              </a:spcAft>
              <a:buFontTx/>
              <a:buAutoNum type="arabicPeriod"/>
              <a:defRPr/>
            </a:pPr>
            <a:r>
              <a:rPr lang="ru-RU" b="1" dirty="0" smtClean="0"/>
              <a:t>весьма ограниченные ресурсы урана для получения ядерного топлива.</a:t>
            </a:r>
          </a:p>
          <a:p>
            <a:pPr algn="just">
              <a:defRPr/>
            </a:pP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64D7D-FCAD-47C7-A165-6803DA165775}" type="slidenum">
              <a:rPr lang="sv-SE" smtClean="0"/>
              <a:pPr>
                <a:defRPr/>
              </a:pPr>
              <a:t>21</a:t>
            </a:fld>
            <a:endParaRPr lang="sv-S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CEC449-46C7-4E06-8524-FAE2184659A5}" type="slidenum">
              <a:rPr lang="sv-SE"/>
              <a:pPr>
                <a:defRPr/>
              </a:pPr>
              <a:t>22</a:t>
            </a:fld>
            <a:endParaRPr lang="sv-SE"/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CD2613"/>
              </a:buClr>
              <a:buFontTx/>
              <a:buNone/>
            </a:pPr>
            <a:endParaRPr lang="ru-RU" sz="3200" b="1" smtClean="0"/>
          </a:p>
          <a:p>
            <a:pPr algn="just" eaLnBrk="1" hangingPunct="1">
              <a:buClr>
                <a:srgbClr val="CD2613"/>
              </a:buClr>
              <a:buFont typeface="Wingdings" pitchFamily="2" charset="2"/>
              <a:buBlip>
                <a:blip r:embed="rId2"/>
              </a:buBlip>
            </a:pPr>
            <a:r>
              <a:rPr lang="ru-RU" sz="3200" b="1" smtClean="0"/>
              <a:t>Домашнее задание : Подумайте , какие новые виды  энергии вы предложили бы  в качестве альтернативы ядерной энергии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5D06BD-4D4C-4F6C-8B63-08DF1FB783D1}" type="slidenum">
              <a:rPr lang="sv-SE"/>
              <a:pPr>
                <a:defRPr/>
              </a:pPr>
              <a:t>23</a:t>
            </a:fld>
            <a:endParaRPr lang="sv-SE"/>
          </a:p>
        </p:txBody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eaLnBrk="1" hangingPunct="1"/>
            <a:r>
              <a:rPr lang="ru-RU" b="1" i="1" smtClean="0">
                <a:solidFill>
                  <a:srgbClr val="0033CC"/>
                </a:solidFill>
              </a:rPr>
              <a:t>Я убежден, что ядерная энергетика необходима человечеству и должна развиваться, но только в условиях </a:t>
            </a:r>
            <a:r>
              <a:rPr lang="ru-RU" b="1" i="1" smtClean="0">
                <a:solidFill>
                  <a:srgbClr val="FF0000"/>
                </a:solidFill>
              </a:rPr>
              <a:t>практически полной безопасности</a:t>
            </a:r>
            <a:r>
              <a:rPr lang="ru-RU" b="1" i="1" smtClean="0">
                <a:solidFill>
                  <a:srgbClr val="0033CC"/>
                </a:solidFill>
              </a:rPr>
              <a:t>. </a:t>
            </a:r>
            <a:br>
              <a:rPr lang="ru-RU" b="1" i="1" smtClean="0">
                <a:solidFill>
                  <a:srgbClr val="0033CC"/>
                </a:solidFill>
              </a:rPr>
            </a:br>
            <a:r>
              <a:rPr lang="ru-RU" b="1" i="1" smtClean="0">
                <a:solidFill>
                  <a:srgbClr val="0033CC"/>
                </a:solidFill>
              </a:rPr>
              <a:t>Академик А.Д.Сахаров</a:t>
            </a:r>
            <a:r>
              <a:rPr lang="ru-RU" i="1" smtClean="0">
                <a:solidFill>
                  <a:srgbClr val="0033CC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C914E8-DDDB-4988-9906-06BB6D39E1C0}" type="slidenum">
              <a:rPr lang="sv-SE"/>
              <a:pPr>
                <a:defRPr/>
              </a:pPr>
              <a:t>3</a:t>
            </a:fld>
            <a:endParaRPr lang="sv-SE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333375"/>
            <a:ext cx="7200900" cy="1079500"/>
          </a:xfrm>
        </p:spPr>
        <p:txBody>
          <a:bodyPr/>
          <a:lstStyle/>
          <a:p>
            <a:pPr eaLnBrk="1" hangingPunct="1"/>
            <a:r>
              <a:rPr lang="ru-RU" sz="3600" smtClean="0"/>
              <a:t>«АЭС – это благо или зло для человека?»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78813" cy="4114800"/>
          </a:xfrm>
        </p:spPr>
        <p:txBody>
          <a:bodyPr/>
          <a:lstStyle/>
          <a:p>
            <a:pPr marL="0" indent="0" eaLnBrk="1" hangingPunct="1">
              <a:buClr>
                <a:srgbClr val="CD2613"/>
              </a:buClr>
              <a:buFontTx/>
              <a:buNone/>
            </a:pPr>
            <a:endParaRPr lang="ru-RU" sz="2800" b="1" smtClean="0"/>
          </a:p>
        </p:txBody>
      </p:sp>
      <p:pic>
        <p:nvPicPr>
          <p:cNvPr id="21508" name="Picture 5" descr="C:\Documents and Settings\Татьяна\Рабочий стол\энергия урок\416807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2928938"/>
            <a:ext cx="40005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6" descr="C:\Documents and Settings\Татьяна\Рабочий стол\энергия урок\1287326461radioactiv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0" y="3000375"/>
            <a:ext cx="3738563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2433EA-84E1-4493-89C1-818A116AA06A}" type="slidenum">
              <a:rPr lang="sv-SE"/>
              <a:pPr>
                <a:defRPr/>
              </a:pPr>
              <a:t>4</a:t>
            </a:fld>
            <a:endParaRPr lang="sv-SE"/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34350" cy="4114800"/>
          </a:xfrm>
        </p:spPr>
        <p:txBody>
          <a:bodyPr/>
          <a:lstStyle/>
          <a:p>
            <a:pPr algn="just"/>
            <a:r>
              <a:rPr lang="ru-RU" sz="2800" b="1" smtClean="0"/>
              <a:t>«Недалеко время, когда человек получит в свои руки атомную энергию… такой источник силы, который даст ему возможность строить свою жизнь, как он захочет… Сумеет ли человек воспользоваться этой силой, направить ее на добро, а не на самоуничтожение?»</a:t>
            </a:r>
          </a:p>
          <a:p>
            <a:pPr algn="just">
              <a:buFontTx/>
              <a:buNone/>
            </a:pPr>
            <a:r>
              <a:rPr lang="ru-RU" sz="2800" b="1" smtClean="0"/>
              <a:t>В.И. ВЕРНАДСКИЙ (1922 г.) </a:t>
            </a:r>
          </a:p>
          <a:p>
            <a:pPr eaLnBrk="1" hangingPunct="1">
              <a:buClr>
                <a:srgbClr val="CD2613"/>
              </a:buClr>
              <a:buFont typeface="Wingdings" pitchFamily="2" charset="2"/>
              <a:buBlip>
                <a:blip r:embed="rId3"/>
              </a:buBlip>
            </a:pPr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685800" y="1714500"/>
            <a:ext cx="7772400" cy="1071563"/>
          </a:xfrm>
        </p:spPr>
        <p:txBody>
          <a:bodyPr/>
          <a:lstStyle/>
          <a:p>
            <a:r>
              <a:rPr lang="ru-RU" sz="3200" smtClean="0"/>
              <a:t>Источники и природа радиации.</a:t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80309-1AE2-4393-B7ED-7B096EA34285}" type="slidenum">
              <a:rPr lang="sv-SE" smtClean="0"/>
              <a:pPr>
                <a:defRPr/>
              </a:pPr>
              <a:t>5</a:t>
            </a:fld>
            <a:endParaRPr lang="sv-SE"/>
          </a:p>
        </p:txBody>
      </p:sp>
      <p:pic>
        <p:nvPicPr>
          <p:cNvPr id="24579" name="Picture 3" descr="C:\Documents and Settings\Татьяна\Рабочий стол\источники рад\16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63" y="2643188"/>
            <a:ext cx="4857750" cy="307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2428875"/>
            <a:ext cx="4143375" cy="321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4676775"/>
          </a:xfrm>
        </p:spPr>
        <p:txBody>
          <a:bodyPr/>
          <a:lstStyle/>
          <a:p>
            <a:r>
              <a:rPr lang="ru-RU" sz="5400" smtClean="0"/>
              <a:t>Естественные источники радиации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231CE7-7150-47FF-B1C2-BF022924C8C7}" type="slidenum">
              <a:rPr lang="sv-SE" smtClean="0"/>
              <a:pPr>
                <a:defRPr/>
              </a:pPr>
              <a:t>6</a:t>
            </a:fld>
            <a:endParaRPr lang="sv-S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49ED5-5EF3-4AB3-ADA1-43546B02CD02}" type="slidenum">
              <a:rPr lang="sv-SE" smtClean="0"/>
              <a:pPr>
                <a:defRPr/>
              </a:pPr>
              <a:t>7</a:t>
            </a:fld>
            <a:endParaRPr lang="sv-SE"/>
          </a:p>
        </p:txBody>
      </p:sp>
      <p:pic>
        <p:nvPicPr>
          <p:cNvPr id="26626" name="Содержимое 6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71625" y="285750"/>
            <a:ext cx="6000750" cy="5429250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4F045E-2DC9-4D4E-80A6-9EC0ED1FE641}" type="slidenum">
              <a:rPr lang="sv-SE"/>
              <a:pPr>
                <a:defRPr/>
              </a:pPr>
              <a:t>8</a:t>
            </a:fld>
            <a:endParaRPr lang="sv-SE"/>
          </a:p>
        </p:txBody>
      </p:sp>
      <p:pic>
        <p:nvPicPr>
          <p:cNvPr id="27650" name="Picture 5" descr="C:\Documents and Settings\Татьяна\Рабочий стол\источники рад\уголь как источник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28625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8" descr="C:\Documents and Settings\Татьяна\Рабочий стол\источники рад\доб нефти как источник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14813" y="2786063"/>
            <a:ext cx="4929187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CD2ACE-B5CB-41C3-94AE-B0836FB9F62D}" type="slidenum">
              <a:rPr lang="sv-SE" smtClean="0"/>
              <a:pPr>
                <a:defRPr/>
              </a:pPr>
              <a:t>9</a:t>
            </a:fld>
            <a:endParaRPr lang="sv-SE"/>
          </a:p>
        </p:txBody>
      </p:sp>
      <p:pic>
        <p:nvPicPr>
          <p:cNvPr id="29698" name="Picture 6" descr="C:\Documents and Settings\Татьяна\Рабочий стол\источники рад\естеств источ радиации тепло зем недр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85750" y="0"/>
            <a:ext cx="3571875" cy="3000375"/>
          </a:xfrm>
        </p:spPr>
      </p:pic>
      <p:pic>
        <p:nvPicPr>
          <p:cNvPr id="29699" name="Picture 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714500"/>
            <a:ext cx="3690937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Picture 7" descr="C:\Documents and Settings\Татьяна\Рабочий стол\источники рад\родон источн в крыму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429000"/>
            <a:ext cx="3857625" cy="321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OM">
  <a:themeElements>
    <a:clrScheme name="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O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O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H:\Mallar\Tom.pot</Template>
  <TotalTime>5486</TotalTime>
  <Words>518</Words>
  <Application>Microsoft Office PowerPoint</Application>
  <PresentationFormat>Экран (4:3)</PresentationFormat>
  <Paragraphs>78</Paragraphs>
  <Slides>23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Times New Roman</vt:lpstr>
      <vt:lpstr>Arial</vt:lpstr>
      <vt:lpstr>Wingdings</vt:lpstr>
      <vt:lpstr>Verdana</vt:lpstr>
      <vt:lpstr>TOM</vt:lpstr>
      <vt:lpstr>   Урок-исследование по теме:  «Влияние радиации на здоровье человека»                                                                                           (11-й класс)    </vt:lpstr>
      <vt:lpstr>Слайд 2</vt:lpstr>
      <vt:lpstr>«АЭС – это благо или зло для человека?»</vt:lpstr>
      <vt:lpstr>Слайд 4</vt:lpstr>
      <vt:lpstr>Источники и природа радиации. </vt:lpstr>
      <vt:lpstr>Естественные источники радиации</vt:lpstr>
      <vt:lpstr>Слайд 7</vt:lpstr>
      <vt:lpstr>Слайд 8</vt:lpstr>
      <vt:lpstr>Слайд 9</vt:lpstr>
      <vt:lpstr>Слайд 10</vt:lpstr>
      <vt:lpstr>Слайд 11</vt:lpstr>
      <vt:lpstr>Искусственные источники радиации</vt:lpstr>
      <vt:lpstr>Слайд 13</vt:lpstr>
      <vt:lpstr>КОНСТТУЦИЯ РФ. </vt:lpstr>
      <vt:lpstr>Влияние радиации  на организм человека</vt:lpstr>
      <vt:lpstr>Слайд 16</vt:lpstr>
      <vt:lpstr>ЗАКОН «ОБ ОХРАНЕ ОКРУЖАЮЩЕЙ ПРИРОДНОЙ СРЕДЫ».</vt:lpstr>
      <vt:lpstr>Слайд 18</vt:lpstr>
      <vt:lpstr>Исследовательская часть</vt:lpstr>
      <vt:lpstr>Атомные электростанции (АЭС) (примерно 17%)</vt:lpstr>
      <vt:lpstr>Слайд 21</vt:lpstr>
      <vt:lpstr>Слайд 22</vt:lpstr>
      <vt:lpstr>Слайд 23</vt:lpstr>
    </vt:vector>
  </TitlesOfParts>
  <Company>Vattenfall AB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Farewell Dinner - Turku</dc:title>
  <dc:creator>mlut</dc:creator>
  <cp:lastModifiedBy>User</cp:lastModifiedBy>
  <cp:revision>403</cp:revision>
  <dcterms:created xsi:type="dcterms:W3CDTF">2004-09-13T14:26:21Z</dcterms:created>
  <dcterms:modified xsi:type="dcterms:W3CDTF">2013-03-17T15:39:55Z</dcterms:modified>
</cp:coreProperties>
</file>