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58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5" r:id="rId15"/>
    <p:sldId id="271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22" autoAdjust="0"/>
  </p:normalViewPr>
  <p:slideViewPr>
    <p:cSldViewPr>
      <p:cViewPr varScale="1">
        <p:scale>
          <a:sx n="84" d="100"/>
          <a:sy n="84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pPr/>
              <a:t>27.04.2013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27.04.2013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27.04.2013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27.04.2013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27.04.2013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27.04.2013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pPr/>
              <a:t>27.04.2013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pPr/>
              <a:t>27.04.2013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1.wdp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776288"/>
            <a:ext cx="8856984" cy="4452912"/>
          </a:xfrm>
        </p:spPr>
        <p:txBody>
          <a:bodyPr>
            <a:normAutofit/>
          </a:bodyPr>
          <a:lstStyle/>
          <a:p>
            <a:r>
              <a:rPr lang="ru-RU" sz="7200" b="1" dirty="0"/>
              <a:t>Математический марафон </a:t>
            </a:r>
            <a:br>
              <a:rPr lang="ru-RU" sz="7200" b="1" dirty="0"/>
            </a:b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xmlns="" val="274253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07757039"/>
              </p:ext>
            </p:extLst>
          </p:nvPr>
        </p:nvGraphicFramePr>
        <p:xfrm>
          <a:off x="467544" y="500678"/>
          <a:ext cx="7776864" cy="3806872"/>
        </p:xfrm>
        <a:graphic>
          <a:graphicData uri="http://schemas.openxmlformats.org/drawingml/2006/table">
            <a:tbl>
              <a:tblPr firstRow="1" firstCol="1" bandRow="1"/>
              <a:tblGrid>
                <a:gridCol w="1965580"/>
                <a:gridCol w="2753714"/>
                <a:gridCol w="3057570"/>
              </a:tblGrid>
              <a:tr h="10027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Корень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Название </a:t>
                      </a:r>
                      <a:endParaRPr lang="ru-RU" sz="2400" b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птицы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Является символом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3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32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Мудрости </a:t>
                      </a:r>
                      <a:endParaRPr lang="ru-RU" sz="32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3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endParaRPr lang="ru-RU" sz="3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Счастья</a:t>
                      </a:r>
                      <a:endParaRPr lang="ru-RU" sz="3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3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Бессмертия</a:t>
                      </a:r>
                      <a:endParaRPr lang="ru-RU" sz="3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32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Верности </a:t>
                      </a:r>
                      <a:endParaRPr lang="ru-RU" sz="32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3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Жертвенности </a:t>
                      </a:r>
                      <a:endParaRPr lang="ru-RU" sz="3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Прямоугольник 1"/>
              <p:cNvSpPr/>
              <p:nvPr/>
            </p:nvSpPr>
            <p:spPr>
              <a:xfrm>
                <a:off x="2249935" y="4924392"/>
                <a:ext cx="3040063" cy="532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−</m:t>
                      </m:r>
                      <m:r>
                        <a:rPr lang="ru-RU" sz="28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𝟐</m:t>
                      </m:r>
                      <m:sSup>
                        <m:sSupPr>
                          <m:ctrlPr>
                            <a:rPr lang="ru-RU" sz="28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ru-RU" sz="28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х</m:t>
                          </m:r>
                        </m:e>
                        <m:sup>
                          <m:r>
                            <a:rPr lang="ru-RU" sz="28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𝟐</m:t>
                          </m:r>
                        </m:sup>
                      </m:sSup>
                      <m:r>
                        <a:rPr lang="ru-RU" sz="28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r>
                        <a:rPr lang="ru-RU" sz="28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𝟐𝟕</m:t>
                      </m:r>
                      <m:r>
                        <a:rPr lang="ru-RU" sz="28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х=</m:t>
                      </m:r>
                      <m:r>
                        <a:rPr lang="ru-RU" sz="28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𝟕𝟎</m:t>
                      </m:r>
                    </m:oMath>
                  </m:oMathPara>
                </a14:m>
                <a:endParaRPr lang="ru-RU" sz="28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935" y="4924392"/>
                <a:ext cx="3040063" cy="532966"/>
              </a:xfrm>
              <a:prstGeom prst="rect">
                <a:avLst/>
              </a:prstGeom>
              <a:blipFill rotWithShape="1">
                <a:blip r:embed="rId2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29716" y="4960043"/>
            <a:ext cx="2066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Павлин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Прямоугольник 4"/>
              <p:cNvSpPr/>
              <p:nvPr/>
            </p:nvSpPr>
            <p:spPr>
              <a:xfrm>
                <a:off x="249689" y="4267491"/>
                <a:ext cx="6540830" cy="6314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3200" b="1" dirty="0" smtClean="0">
                    <a:solidFill>
                      <a:schemeClr val="accent5">
                        <a:lumMod val="50000"/>
                      </a:schemeClr>
                    </a:solidFill>
                    <a:latin typeface="Times New Roman"/>
                    <a:ea typeface="Times New Roman"/>
                    <a:cs typeface="Times New Roman"/>
                  </a:rPr>
                  <a:t> Пеликан          </a:t>
                </a:r>
                <a:r>
                  <a:rPr lang="ru-RU" sz="3200" b="1" dirty="0" smtClean="0"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1" i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sSup>
                      <m:sSupPr>
                        <m:ctrlPr>
                          <a:rPr lang="ru-RU" sz="32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ru-RU" sz="32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х</m:t>
                        </m:r>
                      </m:e>
                      <m:sup>
                        <m:r>
                          <a:rPr lang="ru-RU" sz="32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𝟑</m:t>
                        </m:r>
                      </m:sup>
                    </m:sSup>
                    <m:r>
                      <a:rPr lang="ru-RU" sz="3200" b="1" i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sSup>
                      <m:sSupPr>
                        <m:ctrlPr>
                          <a:rPr lang="ru-RU" sz="32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ru-RU" sz="32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х</m:t>
                        </m:r>
                      </m:e>
                      <m:sup>
                        <m:r>
                          <a:rPr lang="ru-RU" sz="32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ru-RU" sz="3200" b="1" i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ru-RU" sz="3200" b="1" i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𝟒𝟐</m:t>
                    </m:r>
                    <m:r>
                      <a:rPr lang="ru-RU" sz="3200" b="1" i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х=</m:t>
                    </m:r>
                    <m:r>
                      <a:rPr lang="ru-RU" sz="3200" b="1" i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</m:oMath>
                </a14:m>
                <a:endParaRPr lang="ru-RU" sz="3200" b="1" dirty="0">
                  <a:solidFill>
                    <a:schemeClr val="accent5">
                      <a:lumMod val="50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689" y="4267491"/>
                <a:ext cx="6540830" cy="631455"/>
              </a:xfrm>
              <a:prstGeom prst="rect">
                <a:avLst/>
              </a:prstGeom>
              <a:blipFill rotWithShape="1">
                <a:blip r:embed="rId3" cstate="email"/>
                <a:stretch>
                  <a:fillRect l="-839" t="-6731" b="-288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Прямоугольник 5"/>
              <p:cNvSpPr/>
              <p:nvPr/>
            </p:nvSpPr>
            <p:spPr>
              <a:xfrm>
                <a:off x="629716" y="5418764"/>
                <a:ext cx="6493957" cy="595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200" b="1" dirty="0" smtClean="0">
                    <a:solidFill>
                      <a:schemeClr val="accent5">
                        <a:lumMod val="50000"/>
                      </a:schemeClr>
                    </a:solidFill>
                    <a:latin typeface="Times New Roman"/>
                    <a:ea typeface="Calibri"/>
                  </a:rPr>
                  <a:t>Сова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2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Cambria Math"/>
                            <a:cs typeface="Times New Roman"/>
                          </a:rPr>
                        </m:ctrlPr>
                      </m:sSupPr>
                      <m:e>
                        <m:r>
                          <a:rPr lang="ru-RU" sz="32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х</m:t>
                        </m:r>
                      </m:e>
                      <m:sup>
                        <m:r>
                          <a:rPr lang="ru-RU" sz="32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ru-RU" sz="3200" b="1" i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+ху−</m:t>
                    </m:r>
                    <m:r>
                      <a:rPr lang="ru-RU" sz="3200" b="1" i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sSup>
                      <m:sSupPr>
                        <m:ctrlPr>
                          <a:rPr lang="ru-RU" sz="32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Cambria Math"/>
                            <a:cs typeface="Times New Roman"/>
                          </a:rPr>
                        </m:ctrlPr>
                      </m:sSupPr>
                      <m:e>
                        <m:r>
                          <a:rPr lang="ru-RU" sz="32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у</m:t>
                        </m:r>
                      </m:e>
                      <m:sup>
                        <m:r>
                          <a:rPr lang="ru-RU" sz="32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ru-RU" sz="3200" b="1" i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ru-RU" sz="3200" b="1" i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  <m:r>
                      <a:rPr lang="ru-RU" sz="3200" b="1" i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, </m:t>
                    </m:r>
                    <m:r>
                      <a:rPr lang="ru-RU" sz="32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a:rPr lang="ru-RU" sz="3200" b="1" i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у=−</m:t>
                    </m:r>
                    <m:r>
                      <a:rPr lang="ru-RU" sz="3200" b="1" i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𝟏</m:t>
                    </m:r>
                  </m:oMath>
                </a14:m>
                <a:endParaRPr lang="ru-RU" sz="32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716" y="5418764"/>
                <a:ext cx="6493957" cy="595932"/>
              </a:xfrm>
              <a:prstGeom prst="rect">
                <a:avLst/>
              </a:prstGeom>
              <a:blipFill rotWithShape="1">
                <a:blip r:embed="rId4" cstate="email"/>
                <a:stretch>
                  <a:fillRect l="-2345" t="-12245" b="-316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Прямоугольник 6"/>
              <p:cNvSpPr/>
              <p:nvPr/>
            </p:nvSpPr>
            <p:spPr>
              <a:xfrm>
                <a:off x="700993" y="6090896"/>
                <a:ext cx="5613460" cy="595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200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/>
                    <a:ea typeface="Calibri"/>
                  </a:rPr>
                  <a:t>Аист                 </a:t>
                </a:r>
                <a14:m>
                  <m:oMath xmlns:m="http://schemas.openxmlformats.org/officeDocument/2006/math">
                    <m:r>
                      <a:rPr lang="ru-RU" sz="3200" b="1" i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ru-RU" sz="3200" b="1" i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𝟓</m:t>
                    </m:r>
                    <m:sSup>
                      <m:sSupPr>
                        <m:ctrlPr>
                          <a:rPr lang="ru-RU" sz="32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/>
                            <a:cs typeface="Times New Roman"/>
                          </a:rPr>
                        </m:ctrlPr>
                      </m:sSupPr>
                      <m:e>
                        <m:r>
                          <a:rPr lang="ru-RU" sz="32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х</m:t>
                        </m:r>
                      </m:e>
                      <m:sup>
                        <m:r>
                          <a:rPr lang="ru-RU" sz="32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ru-RU" sz="3200" b="1" i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ru-RU" sz="3200" b="1" i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𝟔</m:t>
                    </m:r>
                    <m:r>
                      <a:rPr lang="ru-RU" sz="3200" b="1" i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=−</m:t>
                    </m:r>
                    <m:r>
                      <a:rPr lang="ru-RU" sz="3200" b="1" i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</m:oMath>
                </a14:m>
                <a:endParaRPr lang="ru-RU" sz="32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93" y="6090896"/>
                <a:ext cx="5613460" cy="595932"/>
              </a:xfrm>
              <a:prstGeom prst="rect">
                <a:avLst/>
              </a:prstGeom>
              <a:blipFill rotWithShape="1">
                <a:blip r:embed="rId5" cstate="email"/>
                <a:stretch>
                  <a:fillRect l="-2823" t="-12245" b="-316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29004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7210" lvl="1" indent="0" algn="ctr">
              <a:buClr>
                <a:srgbClr val="FF388C"/>
              </a:buClr>
              <a:buNone/>
            </a:pPr>
            <a:r>
              <a:rPr lang="ru-RU" sz="6100" b="1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FF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ГЕОГРАФИЧЕСКАЯ  </a:t>
            </a:r>
            <a:r>
              <a:rPr lang="ru-RU" sz="6100" b="1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FF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страничка</a:t>
            </a:r>
            <a:endParaRPr lang="ru-RU" dirty="0">
              <a:solidFill>
                <a:prstClr val="white"/>
              </a:solidFill>
            </a:endParaRPr>
          </a:p>
          <a:p>
            <a:endParaRPr lang="ru-RU" dirty="0"/>
          </a:p>
        </p:txBody>
      </p:sp>
      <p:pic>
        <p:nvPicPr>
          <p:cNvPr id="14338" name="Picture 2" descr="http://im7-tub-ru.yandex.net/i?id=96416987-45-7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89040"/>
            <a:ext cx="489654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0781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Картинка 18 из 33407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091" y="116632"/>
            <a:ext cx="2232248" cy="33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3" descr="Картинка 18 из 33407"/>
          <p:cNvPicPr>
            <a:picLocks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3788" y="692696"/>
            <a:ext cx="1872208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3" descr="Картинка 18 из 33407"/>
          <p:cNvPicPr>
            <a:picLocks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64404"/>
            <a:ext cx="1728192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3" descr="Картинка 18 из 33407"/>
          <p:cNvPicPr>
            <a:picLocks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0249" y="1696436"/>
            <a:ext cx="1775850" cy="273630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Прямоугольник 8"/>
              <p:cNvSpPr/>
              <p:nvPr/>
            </p:nvSpPr>
            <p:spPr>
              <a:xfrm>
                <a:off x="251520" y="3856692"/>
                <a:ext cx="482453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3200" b="1" i="1" smtClean="0">
                        <a:solidFill>
                          <a:schemeClr val="bg1"/>
                        </a:solidFill>
                        <a:latin typeface="Cambria Math"/>
                        <a:ea typeface="Calibri"/>
                        <a:cs typeface="Times New Roman"/>
                      </a:rPr>
                      <m:t>𝟔</m:t>
                    </m:r>
                    <m:r>
                      <a:rPr lang="ru-RU" sz="3200" b="1" i="1" smtClean="0">
                        <a:solidFill>
                          <a:schemeClr val="bg1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ru-RU" sz="3200" b="1" i="1" smtClean="0">
                        <a:solidFill>
                          <a:schemeClr val="bg1"/>
                        </a:solidFill>
                        <a:latin typeface="Cambria Math"/>
                        <a:ea typeface="Calibri"/>
                        <a:cs typeface="Times New Roman"/>
                      </a:rPr>
                      <m:t>𝟓</m:t>
                    </m:r>
                    <m:r>
                      <a:rPr lang="ru-RU" sz="3200" b="1" i="1" smtClean="0">
                        <a:solidFill>
                          <a:schemeClr val="bg1"/>
                        </a:solidFill>
                        <a:latin typeface="Cambria Math"/>
                        <a:ea typeface="Calibri"/>
                        <a:cs typeface="Times New Roman"/>
                      </a:rPr>
                      <m:t>х&lt;</m:t>
                    </m:r>
                    <m:r>
                      <a:rPr lang="en-US" sz="3200" b="1" i="1">
                        <a:solidFill>
                          <a:schemeClr val="bg1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</m:oMath>
                </a14:m>
                <a:r>
                  <a:rPr lang="en-US" sz="3200" b="1" dirty="0">
                    <a:solidFill>
                      <a:schemeClr val="bg1"/>
                    </a:solidFill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ru-RU" sz="3200" b="1" dirty="0" smtClean="0">
                    <a:solidFill>
                      <a:schemeClr val="bg1"/>
                    </a:solidFill>
                    <a:effectLst/>
                    <a:latin typeface="Times New Roman"/>
                    <a:ea typeface="Times New Roman"/>
                  </a:rPr>
                  <a:t>;</a:t>
                </a:r>
                <a:r>
                  <a:rPr lang="en-US" sz="3200" b="1" dirty="0" smtClean="0">
                    <a:solidFill>
                      <a:schemeClr val="bg1"/>
                    </a:solidFill>
                    <a:effectLst/>
                    <a:latin typeface="Times New Roman"/>
                    <a:ea typeface="Times New Roman"/>
                  </a:rPr>
                  <a:t>  </a:t>
                </a:r>
                <a14:m>
                  <m:oMath xmlns:m="http://schemas.openxmlformats.org/officeDocument/2006/math">
                    <m:r>
                      <a:rPr lang="ru-RU" sz="3200" b="1" i="1">
                        <a:solidFill>
                          <a:schemeClr val="bg1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𝟔</m:t>
                    </m:r>
                    <m:r>
                      <a:rPr lang="ru-RU" sz="3200" b="1" i="1">
                        <a:solidFill>
                          <a:schemeClr val="bg1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х≥</m:t>
                    </m:r>
                    <m:r>
                      <a:rPr lang="en-US" sz="3200" b="1" i="1">
                        <a:solidFill>
                          <a:schemeClr val="bg1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𝟖</m:t>
                    </m:r>
                    <m:r>
                      <a:rPr lang="en-US" sz="3200" b="1" i="1">
                        <a:solidFill>
                          <a:schemeClr val="bg1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3200" b="1" i="1">
                        <a:solidFill>
                          <a:schemeClr val="bg1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200" b="1" i="1">
                        <a:solidFill>
                          <a:schemeClr val="bg1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</m:oMath>
                </a14:m>
                <a:endParaRPr lang="ru-RU" sz="32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856692"/>
                <a:ext cx="4824536" cy="584775"/>
              </a:xfrm>
              <a:prstGeom prst="rect">
                <a:avLst/>
              </a:prstGeom>
              <a:blipFill rotWithShape="1">
                <a:blip r:embed="rId7" cstate="email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Прямоугольник 9"/>
              <p:cNvSpPr/>
              <p:nvPr/>
            </p:nvSpPr>
            <p:spPr>
              <a:xfrm>
                <a:off x="4984331" y="4441467"/>
                <a:ext cx="3891835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b="1" dirty="0" smtClean="0">
                    <a:solidFill>
                      <a:schemeClr val="bg1"/>
                    </a:solidFill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8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num>
                      <m:den>
                        <m:r>
                          <a:rPr lang="ru-RU" sz="28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𝟓</m:t>
                        </m:r>
                      </m:den>
                    </m:f>
                    <m:r>
                      <a:rPr lang="ru-RU" sz="2800" b="1" i="1">
                        <a:solidFill>
                          <a:schemeClr val="bg1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ru-RU" sz="2800" b="1" i="1">
                        <a:solidFill>
                          <a:schemeClr val="bg1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ru-RU" sz="2800" b="1" i="1">
                        <a:solidFill>
                          <a:schemeClr val="bg1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ru-RU" sz="2800" b="1" i="1">
                        <a:solidFill>
                          <a:schemeClr val="bg1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&gt;</m:t>
                    </m:r>
                    <m:r>
                      <a:rPr lang="ru-RU" sz="2800" b="1" i="1">
                        <a:solidFill>
                          <a:schemeClr val="bg1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  <m:r>
                      <a:rPr lang="ru-RU" sz="2800" b="1" i="0" smtClean="0">
                        <a:solidFill>
                          <a:schemeClr val="bg1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;  </m:t>
                    </m:r>
                    <m:r>
                      <a:rPr lang="ru-RU" sz="2800" b="1" i="1">
                        <a:solidFill>
                          <a:schemeClr val="bg1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ru-RU" sz="2800" b="1" i="1">
                        <a:solidFill>
                          <a:schemeClr val="bg1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ru-RU" sz="28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8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num>
                      <m:den>
                        <m:r>
                          <a:rPr lang="ru-RU" sz="28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𝟒</m:t>
                        </m:r>
                      </m:den>
                    </m:f>
                    <m:r>
                      <a:rPr lang="ru-RU" sz="2800" b="1" i="1">
                        <a:solidFill>
                          <a:schemeClr val="bg1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≥</m:t>
                    </m:r>
                    <m:r>
                      <a:rPr lang="ru-RU" sz="2800" b="1" i="1">
                        <a:solidFill>
                          <a:schemeClr val="bg1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</m:oMath>
                </a14:m>
                <a:r>
                  <a:rPr lang="ru-RU" sz="2800" b="1" dirty="0">
                    <a:solidFill>
                      <a:schemeClr val="bg1"/>
                    </a:solidFill>
                    <a:effectLst/>
                    <a:latin typeface="Times New Roman"/>
                    <a:ea typeface="Times New Roman"/>
                  </a:rPr>
                  <a:t> </a:t>
                </a:r>
                <a:endParaRPr lang="ru-RU" sz="28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331" y="4441467"/>
                <a:ext cx="3891835" cy="714683"/>
              </a:xfrm>
              <a:prstGeom prst="rect">
                <a:avLst/>
              </a:prstGeom>
              <a:blipFill rotWithShape="1">
                <a:blip r:embed="rId8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11" name="Таблица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6219062"/>
                  </p:ext>
                </p:extLst>
              </p:nvPr>
            </p:nvGraphicFramePr>
            <p:xfrm>
              <a:off x="251520" y="5445224"/>
              <a:ext cx="8624646" cy="42062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126299"/>
                    <a:gridCol w="661619"/>
                    <a:gridCol w="1415197"/>
                    <a:gridCol w="373534"/>
                    <a:gridCol w="1472163"/>
                    <a:gridCol w="316568"/>
                    <a:gridCol w="1529129"/>
                    <a:gridCol w="259602"/>
                    <a:gridCol w="1470535"/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4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𝒙</m:t>
                                </m:r>
                                <m:r>
                                  <a:rPr lang="en-US" sz="2400" b="1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&lt;−</m:t>
                                </m:r>
                                <m:r>
                                  <a:rPr lang="en-US" sz="2400" b="1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ru-RU" sz="2400" b="1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ru-RU" sz="2400" b="1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4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𝒙</m:t>
                                </m:r>
                                <m:r>
                                  <a:rPr lang="en-US" sz="2400" b="1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&lt;</m:t>
                                </m:r>
                                <m:r>
                                  <a:rPr lang="en-US" sz="2400" b="1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𝟎</m:t>
                                </m:r>
                                <m:r>
                                  <a:rPr lang="en-US" sz="2400" b="1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,</m:t>
                                </m:r>
                                <m:r>
                                  <a:rPr lang="en-US" sz="2400" b="1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ru-RU" sz="2400" b="1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ru-RU" sz="2400" b="1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4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𝒙</m:t>
                                </m:r>
                                <m:r>
                                  <a:rPr lang="en-US" sz="2400" b="1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&gt;</m:t>
                                </m:r>
                                <m:r>
                                  <a:rPr lang="en-US" sz="2400" b="1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𝟎</m:t>
                                </m:r>
                                <m:r>
                                  <a:rPr lang="en-US" sz="2400" b="1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,</m:t>
                                </m:r>
                                <m:r>
                                  <a:rPr lang="en-US" sz="2400" b="1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ru-RU" sz="2400" b="1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ru-RU" sz="2400" b="1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4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𝒙</m:t>
                                </m:r>
                                <m:r>
                                  <a:rPr lang="en-US" sz="2400" b="1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≤−</m:t>
                                </m:r>
                                <m:r>
                                  <a:rPr lang="en-US" sz="2400" b="1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𝟎</m:t>
                                </m:r>
                                <m:r>
                                  <a:rPr lang="en-US" sz="2400" b="1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,</m:t>
                                </m:r>
                                <m:r>
                                  <a:rPr lang="en-US" sz="2400" b="1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ru-RU" sz="2400" b="1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ru-RU" sz="2400" b="1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4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𝒙</m:t>
                                </m:r>
                                <m:r>
                                  <a:rPr lang="en-US" sz="2400" b="1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≥</m:t>
                                </m:r>
                                <m:r>
                                  <a:rPr lang="en-US" sz="2400" b="1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𝟏</m:t>
                                </m:r>
                                <m:r>
                                  <a:rPr lang="en-US" sz="2400" b="1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,</m:t>
                                </m:r>
                                <m:r>
                                  <a:rPr lang="en-US" sz="2400" b="1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ru-RU" sz="2400" b="1" dirty="0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1" name="Таблица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1166219062"/>
                  </p:ext>
                </p:extLst>
              </p:nvPr>
            </p:nvGraphicFramePr>
            <p:xfrm>
              <a:off x="251520" y="5445224"/>
              <a:ext cx="8624646" cy="42062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126299"/>
                    <a:gridCol w="661619"/>
                    <a:gridCol w="1415197"/>
                    <a:gridCol w="373534"/>
                    <a:gridCol w="1472163"/>
                    <a:gridCol w="316568"/>
                    <a:gridCol w="1529129"/>
                    <a:gridCol w="259602"/>
                    <a:gridCol w="1470535"/>
                  </a:tblGrid>
                  <a:tr h="42062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r="-665405" b="-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ru-RU" sz="2400" b="1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125751" r="-381974" b="-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ru-RU" sz="2400" b="1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243568" r="-243983" b="-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ru-RU" sz="2400" b="1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350598" r="-113546" b="-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ru-RU" sz="2400" b="1">
                            <a:solidFill>
                              <a:schemeClr val="bg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487137" r="-415" b="-144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xmlns="" val="306522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7210" lvl="1" indent="0" algn="ctr">
              <a:buClr>
                <a:srgbClr val="FF388C"/>
              </a:buClr>
              <a:buNone/>
            </a:pPr>
            <a:r>
              <a:rPr lang="ru-RU" sz="6100" b="1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FF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МАТЕМАТИЧЕСКАЯ  </a:t>
            </a:r>
            <a:r>
              <a:rPr lang="ru-RU" sz="6100" b="1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FF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страничка</a:t>
            </a:r>
            <a:endParaRPr lang="ru-RU" dirty="0">
              <a:solidFill>
                <a:prstClr val="white"/>
              </a:solidFill>
            </a:endParaRPr>
          </a:p>
          <a:p>
            <a:endParaRPr lang="ru-RU" dirty="0"/>
          </a:p>
        </p:txBody>
      </p:sp>
      <p:pic>
        <p:nvPicPr>
          <p:cNvPr id="13314" name="Picture 2" descr="http://im2-tub-ru.yandex.net/i?id=460144012-66-7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06725"/>
            <a:ext cx="1428750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im4-tub-ru.yandex.net/i?id=577387705-45-7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437482"/>
            <a:ext cx="142875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im2-tub-ru.yandex.net/i?id=56743358-00-7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301208"/>
            <a:ext cx="14287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im2-tub-ru.yandex.net/i?id=457823366-62-7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1090" y="4387013"/>
            <a:ext cx="1428750" cy="134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http://im4-tub-ru.yandex.net/i?id=418683692-11-7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6445" y="3654101"/>
            <a:ext cx="142875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729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6690"/>
            <a:ext cx="4032448" cy="6336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6690"/>
            <a:ext cx="4248472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2162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572000"/>
          </a:xfrm>
        </p:spPr>
        <p:txBody>
          <a:bodyPr/>
          <a:lstStyle/>
          <a:p>
            <a:pPr marL="537210" lvl="1" indent="0" algn="ctr">
              <a:buClr>
                <a:srgbClr val="FF388C"/>
              </a:buClr>
              <a:buNone/>
            </a:pPr>
            <a:r>
              <a:rPr lang="ru-RU" sz="6100" b="1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FF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Расшифруйте изречение ГАЛИЛЕЯ</a:t>
            </a:r>
            <a:endParaRPr lang="ru-RU" dirty="0"/>
          </a:p>
        </p:txBody>
      </p:sp>
      <p:pic>
        <p:nvPicPr>
          <p:cNvPr id="9220" name="Picture 4" descr="Картинка 3 из 15226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717032"/>
            <a:ext cx="2051720" cy="247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1766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02684"/>
            <a:ext cx="9068854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Равнобедренный треугольник 19"/>
          <p:cNvSpPr/>
          <p:nvPr/>
        </p:nvSpPr>
        <p:spPr>
          <a:xfrm>
            <a:off x="179512" y="1196752"/>
            <a:ext cx="432048" cy="497582"/>
          </a:xfrm>
          <a:prstGeom prst="triangl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98460" y="1190716"/>
            <a:ext cx="504056" cy="46055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Блок-схема: узел 21"/>
          <p:cNvSpPr/>
          <p:nvPr/>
        </p:nvSpPr>
        <p:spPr>
          <a:xfrm>
            <a:off x="1576433" y="1273696"/>
            <a:ext cx="360040" cy="411454"/>
          </a:xfrm>
          <a:prstGeom prst="flowChartConnector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Блок-схема: узел 22"/>
          <p:cNvSpPr/>
          <p:nvPr/>
        </p:nvSpPr>
        <p:spPr>
          <a:xfrm>
            <a:off x="2087724" y="1282880"/>
            <a:ext cx="360040" cy="411454"/>
          </a:xfrm>
          <a:prstGeom prst="flowChartConnector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Ромб 23"/>
          <p:cNvSpPr/>
          <p:nvPr/>
        </p:nvSpPr>
        <p:spPr>
          <a:xfrm>
            <a:off x="5004048" y="4227934"/>
            <a:ext cx="228600" cy="410716"/>
          </a:xfrm>
          <a:prstGeom prst="diamond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284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412776"/>
            <a:ext cx="8003232" cy="33123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b="1" dirty="0">
                <a:solidFill>
                  <a:srgbClr val="FFFF00"/>
                </a:solidFill>
                <a:latin typeface="+mn-lt"/>
              </a:rPr>
              <a:t>Шифровальная страничка</a:t>
            </a:r>
            <a:br>
              <a:rPr lang="ru-RU" sz="7200" b="1" dirty="0">
                <a:solidFill>
                  <a:srgbClr val="FFFF00"/>
                </a:solidFill>
                <a:latin typeface="+mn-lt"/>
              </a:rPr>
            </a:br>
            <a:endParaRPr lang="ru-RU" sz="7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11266" name="Picture 2" descr="http://im4-tub-ru.yandex.net/i?id=170202911-20-7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933056"/>
            <a:ext cx="367240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im4-tub-ru.yandex.net/i?id=170202911-20-7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4426" y="4581128"/>
            <a:ext cx="2983260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im4-tub-ru.yandex.net/i?id=170202911-20-7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159959"/>
            <a:ext cx="2232248" cy="148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2912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5139166" cy="2913647"/>
          </a:xfrm>
        </p:spPr>
        <p:txBody>
          <a:bodyPr/>
          <a:lstStyle/>
          <a:p>
            <a:r>
              <a:rPr lang="ru-RU" dirty="0" smtClean="0"/>
              <a:t>Выйдя на пенсию, старуха 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>Шапокляк </a:t>
            </a:r>
            <a:r>
              <a:rPr lang="ru-RU" dirty="0" smtClean="0"/>
              <a:t>очень полюбила детей  и устроилась  учителем математики  в школу </a:t>
            </a:r>
            <a:endParaRPr lang="ru-RU" dirty="0"/>
          </a:p>
        </p:txBody>
      </p:sp>
      <p:pic>
        <p:nvPicPr>
          <p:cNvPr id="1028" name="Picture 4" descr="Картинка 17 из 232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0648"/>
            <a:ext cx="3270151" cy="422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а 7 из 7346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34335"/>
            <a:ext cx="3900299" cy="325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4493987" y="980728"/>
            <a:ext cx="1371244" cy="7224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4896640">
            <a:off x="3647648" y="5042505"/>
            <a:ext cx="1371244" cy="19354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390686" y="5517232"/>
            <a:ext cx="36035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Двоечник ЧЕБУРАШКИН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890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28477194"/>
              </p:ext>
            </p:extLst>
          </p:nvPr>
        </p:nvGraphicFramePr>
        <p:xfrm>
          <a:off x="107506" y="764704"/>
          <a:ext cx="8784966" cy="792088"/>
        </p:xfrm>
        <a:graphic>
          <a:graphicData uri="http://schemas.openxmlformats.org/drawingml/2006/table">
            <a:tbl>
              <a:tblPr firstRow="1" firstCol="1" bandRow="1"/>
              <a:tblGrid>
                <a:gridCol w="302702"/>
                <a:gridCol w="302702"/>
                <a:gridCol w="302702"/>
                <a:gridCol w="302702"/>
                <a:gridCol w="302702"/>
                <a:gridCol w="302702"/>
                <a:gridCol w="302702"/>
                <a:gridCol w="302702"/>
                <a:gridCol w="302702"/>
                <a:gridCol w="302702"/>
                <a:gridCol w="302702"/>
                <a:gridCol w="302702"/>
                <a:gridCol w="302702"/>
                <a:gridCol w="302702"/>
                <a:gridCol w="302702"/>
                <a:gridCol w="302702"/>
                <a:gridCol w="302702"/>
                <a:gridCol w="302702"/>
                <a:gridCol w="302702"/>
                <a:gridCol w="302702"/>
                <a:gridCol w="302702"/>
                <a:gridCol w="303528"/>
                <a:gridCol w="303528"/>
                <a:gridCol w="303528"/>
                <a:gridCol w="303528"/>
                <a:gridCol w="303528"/>
                <a:gridCol w="303528"/>
                <a:gridCol w="303528"/>
                <a:gridCol w="303528"/>
              </a:tblGrid>
              <a:tr h="396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74966181"/>
              </p:ext>
            </p:extLst>
          </p:nvPr>
        </p:nvGraphicFramePr>
        <p:xfrm>
          <a:off x="251521" y="1916832"/>
          <a:ext cx="8640961" cy="245364"/>
        </p:xfrm>
        <a:graphic>
          <a:graphicData uri="http://schemas.openxmlformats.org/drawingml/2006/table">
            <a:tbl>
              <a:tblPr firstRow="1" firstCol="1" bandRow="1"/>
              <a:tblGrid>
                <a:gridCol w="445652"/>
                <a:gridCol w="475695"/>
                <a:gridCol w="354685"/>
                <a:gridCol w="619238"/>
                <a:gridCol w="355520"/>
                <a:gridCol w="475695"/>
                <a:gridCol w="354685"/>
                <a:gridCol w="591698"/>
                <a:gridCol w="354685"/>
                <a:gridCol w="591698"/>
                <a:gridCol w="354685"/>
                <a:gridCol w="501566"/>
                <a:gridCol w="444817"/>
                <a:gridCol w="501566"/>
                <a:gridCol w="444817"/>
                <a:gridCol w="501566"/>
                <a:gridCol w="416442"/>
                <a:gridCol w="501566"/>
                <a:gridCol w="354685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81" name="Picture 3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4738" y="2780928"/>
            <a:ext cx="6992937" cy="357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Выноска-облако 22"/>
          <p:cNvSpPr/>
          <p:nvPr/>
        </p:nvSpPr>
        <p:spPr>
          <a:xfrm>
            <a:off x="5796136" y="2132856"/>
            <a:ext cx="2714003" cy="2736304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b="1" dirty="0" smtClean="0"/>
              <a:t>?</a:t>
            </a:r>
            <a:endParaRPr lang="ru-RU" sz="9600" b="1" dirty="0"/>
          </a:p>
        </p:txBody>
      </p:sp>
      <p:pic>
        <p:nvPicPr>
          <p:cNvPr id="2082" name="Picture 3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955107"/>
            <a:ext cx="1988202" cy="1655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6238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2986352"/>
          </a:xfrm>
        </p:spPr>
        <p:txBody>
          <a:bodyPr>
            <a:normAutofit/>
          </a:bodyPr>
          <a:lstStyle/>
          <a:p>
            <a:pPr marL="537210" lvl="1" indent="0" algn="ctr">
              <a:buNone/>
            </a:pPr>
            <a:r>
              <a:rPr lang="ru-RU" sz="6100" b="1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FF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ИСТОРИЧЕСКАЯ  страничка</a:t>
            </a:r>
            <a:endParaRPr lang="ru-RU" dirty="0"/>
          </a:p>
        </p:txBody>
      </p:sp>
      <p:pic>
        <p:nvPicPr>
          <p:cNvPr id="16386" name="Picture 2" descr="http://im3-tub-ru.yandex.net/i?id=243559541-28-7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7202" y="3429000"/>
            <a:ext cx="142875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im2-tub-ru.yandex.net/i?id=94126217-37-7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332584"/>
            <a:ext cx="1428750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m3-tub-ru.yandex.net/i?id=243559541-28-7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8298" y="4810590"/>
            <a:ext cx="142875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413841"/>
            <a:ext cx="14319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5866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764704"/>
            <a:ext cx="6635080" cy="4824536"/>
          </a:xfrm>
        </p:spPr>
        <p:txBody>
          <a:bodyPr/>
          <a:lstStyle/>
          <a:p>
            <a:pPr marL="64008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Он был задумчив и спокоен,</a:t>
            </a:r>
          </a:p>
          <a:p>
            <a:pPr marL="64008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Загадкой круга увлечен</a:t>
            </a:r>
          </a:p>
          <a:p>
            <a:pPr marL="64008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Над ним невежественный воин</a:t>
            </a:r>
          </a:p>
          <a:p>
            <a:pPr marL="64008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Взмахнул разбойничьим мечом</a:t>
            </a:r>
          </a:p>
          <a:p>
            <a:pPr marL="64008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Прошла столетий вереница</a:t>
            </a:r>
          </a:p>
          <a:p>
            <a:pPr marL="64008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Научный подвиг  не забыт</a:t>
            </a:r>
          </a:p>
          <a:p>
            <a:pPr marL="64008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Никто не знает, кто убийца,</a:t>
            </a:r>
          </a:p>
          <a:p>
            <a:pPr marL="64008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И знают все, кто был убит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5877272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Кто из математиков погиб от руки воина, горда воскликнув «ОТОЙДИ, не трогай моих чертежей» 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246908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640960" cy="457200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ru-RU" sz="8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                 </a:t>
            </a:r>
          </a:p>
          <a:p>
            <a:pPr marL="64008" indent="0">
              <a:buNone/>
            </a:pPr>
            <a:r>
              <a:rPr lang="ru-RU" sz="8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8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</a:t>
            </a:r>
            <a:r>
              <a:rPr lang="ru-RU" sz="8000" b="1" dirty="0" smtClean="0">
                <a:solidFill>
                  <a:srgbClr val="FFFF00"/>
                </a:solidFill>
              </a:rPr>
              <a:t>АРХИМЕД</a:t>
            </a:r>
            <a:endParaRPr lang="ru-RU" sz="8000" b="1" dirty="0">
              <a:solidFill>
                <a:srgbClr val="FFFF00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331640" y="4293096"/>
            <a:ext cx="7200800" cy="1538883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Архимед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(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Archimedes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), 287 - 212 до н.э. Выдающийся древнегреческий ученый: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математик и физик. Занимался равновесием тел, заложил основы гидростатики. В историю науки вошел как автор закона о плавающих телах.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076" name="Picture 4" descr="Картинка 10 из 4114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2910753" cy="32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171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7210" lvl="1" indent="0" algn="ctr">
              <a:buClr>
                <a:srgbClr val="FF388C"/>
              </a:buClr>
              <a:buNone/>
            </a:pPr>
            <a:r>
              <a:rPr lang="ru-RU" sz="6100" b="1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FF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БИОЛОГИЧЕСКАЯ  </a:t>
            </a:r>
            <a:r>
              <a:rPr lang="ru-RU" sz="6100" b="1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FF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страничка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5362" name="Picture 2" descr="http://im3-tub-ru.yandex.net/i?id=337197630-15-7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8128" y="4437112"/>
            <a:ext cx="1428750" cy="11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im8-tub-ru.yandex.net/i?id=410247897-32-7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994" y="2979787"/>
            <a:ext cx="1428750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im8-tub-ru.yandex.net/i?id=291395333-27-7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404842"/>
            <a:ext cx="1428750" cy="1428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4509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9792" y="404664"/>
            <a:ext cx="6192688" cy="1368152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FFFF00"/>
                </a:solidFill>
                <a:latin typeface="Arial"/>
              </a:rPr>
              <a:t>Самая крупная наша сова-Филин. Мало кто его видел вживую в лесу, а вот его голос может кто и слышал. Голос филина - громкое "угу" или "у-</a:t>
            </a:r>
            <a:r>
              <a:rPr lang="ru-RU" sz="2000" b="1" dirty="0" err="1">
                <a:solidFill>
                  <a:srgbClr val="FFFF00"/>
                </a:solidFill>
                <a:latin typeface="Arial"/>
              </a:rPr>
              <a:t>гуух</a:t>
            </a:r>
            <a:r>
              <a:rPr lang="ru-RU" sz="2000" b="1" dirty="0">
                <a:solidFill>
                  <a:srgbClr val="FFFF00"/>
                </a:solidFill>
                <a:latin typeface="Arial"/>
              </a:rPr>
              <a:t>", давшее </a:t>
            </a:r>
            <a:r>
              <a:rPr lang="ru-RU" sz="2000" b="1" dirty="0" smtClean="0">
                <a:solidFill>
                  <a:srgbClr val="FFFF00"/>
                </a:solidFill>
                <a:latin typeface="Arial"/>
              </a:rPr>
              <a:t>имя….</a:t>
            </a: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5122" name="Picture 2" descr="Картинка 6 из 18548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230425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ртинка 21 из 16120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0541" y="1818555"/>
            <a:ext cx="3264820" cy="235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Картинка 1 из 13831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193" y="4179051"/>
            <a:ext cx="2855640" cy="190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4193" y="5640402"/>
            <a:ext cx="1728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АИСТ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7979" y="3529017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ПАВЛИН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5128" name="Picture 8" descr="Картинка 6 из 16090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2542" y="2996952"/>
            <a:ext cx="3117757" cy="206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04249" y="4544669"/>
            <a:ext cx="2255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ПЕЛИКАН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5130" name="Picture 10" descr="Картинка 3 из 15707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9611" y="4544669"/>
            <a:ext cx="3168352" cy="225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870611" y="6211669"/>
            <a:ext cx="2502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ЛЕБЕДЬ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838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10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TC101790490[[fn=Decatur]]</Template>
  <TotalTime>142</TotalTime>
  <Words>157</Words>
  <Application>Microsoft Office PowerPoint</Application>
  <PresentationFormat>Экран (4:3)</PresentationFormat>
  <Paragraphs>124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Яркая</vt:lpstr>
      <vt:lpstr>Математический марафон  </vt:lpstr>
      <vt:lpstr>Шифровальная страничка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МАТЕМАТИЧЕСКИЙ МАРАФОН</dc:title>
  <dc:creator>Ирина</dc:creator>
  <cp:lastModifiedBy>Roman</cp:lastModifiedBy>
  <cp:revision>61</cp:revision>
  <dcterms:created xsi:type="dcterms:W3CDTF">2012-05-14T14:50:31Z</dcterms:created>
  <dcterms:modified xsi:type="dcterms:W3CDTF">2013-04-27T14:11:10Z</dcterms:modified>
</cp:coreProperties>
</file>