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9" r:id="rId3"/>
    <p:sldId id="257" r:id="rId4"/>
    <p:sldId id="258" r:id="rId5"/>
    <p:sldId id="259" r:id="rId6"/>
    <p:sldId id="260" r:id="rId7"/>
    <p:sldId id="261" r:id="rId8"/>
    <p:sldId id="287" r:id="rId9"/>
    <p:sldId id="262" r:id="rId10"/>
    <p:sldId id="263" r:id="rId11"/>
    <p:sldId id="264" r:id="rId12"/>
    <p:sldId id="266" r:id="rId13"/>
    <p:sldId id="267" r:id="rId14"/>
    <p:sldId id="268" r:id="rId15"/>
    <p:sldId id="269" r:id="rId16"/>
    <p:sldId id="270" r:id="rId17"/>
    <p:sldId id="271" r:id="rId18"/>
    <p:sldId id="284" r:id="rId19"/>
    <p:sldId id="285" r:id="rId20"/>
    <p:sldId id="273" r:id="rId21"/>
    <p:sldId id="274" r:id="rId22"/>
    <p:sldId id="275" r:id="rId23"/>
    <p:sldId id="276" r:id="rId24"/>
    <p:sldId id="280" r:id="rId25"/>
    <p:sldId id="277" r:id="rId26"/>
    <p:sldId id="278" r:id="rId27"/>
    <p:sldId id="286" r:id="rId28"/>
    <p:sldId id="282" r:id="rId29"/>
    <p:sldId id="288" r:id="rId30"/>
    <p:sldId id="281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email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54A850A-327A-4536-906C-1C5CA646832D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8DAA910-23E5-4C15-B5B5-ECECB9E6FB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A850A-327A-4536-906C-1C5CA646832D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DAA910-23E5-4C15-B5B5-ECECB9E6FB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A850A-327A-4536-906C-1C5CA646832D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DAA910-23E5-4C15-B5B5-ECECB9E6FB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4290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937375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642EFCD0-4940-4D0E-9DFC-313087B3581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A850A-327A-4536-906C-1C5CA646832D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DAA910-23E5-4C15-B5B5-ECECB9E6FB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A850A-327A-4536-906C-1C5CA646832D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DAA910-23E5-4C15-B5B5-ECECB9E6FB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A850A-327A-4536-906C-1C5CA646832D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DAA910-23E5-4C15-B5B5-ECECB9E6FB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A850A-327A-4536-906C-1C5CA646832D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DAA910-23E5-4C15-B5B5-ECECB9E6FB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A850A-327A-4536-906C-1C5CA646832D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DAA910-23E5-4C15-B5B5-ECECB9E6FB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A850A-327A-4536-906C-1C5CA646832D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DAA910-23E5-4C15-B5B5-ECECB9E6FB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54A850A-327A-4536-906C-1C5CA646832D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DAA910-23E5-4C15-B5B5-ECECB9E6FB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54A850A-327A-4536-906C-1C5CA646832D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8DAA910-23E5-4C15-B5B5-ECECB9E6FB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email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email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54A850A-327A-4536-906C-1C5CA646832D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8DAA910-23E5-4C15-B5B5-ECECB9E6FBE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10" Type="http://schemas.openxmlformats.org/officeDocument/2006/relationships/image" Target="../media/image22.jpeg"/><Relationship Id="rId4" Type="http://schemas.openxmlformats.org/officeDocument/2006/relationships/image" Target="../media/image16.jpeg"/><Relationship Id="rId9" Type="http://schemas.openxmlformats.org/officeDocument/2006/relationships/image" Target="../media/image21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jpeg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Отношения между понятиями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Уроки информатики 6 класс</a:t>
            </a:r>
          </a:p>
          <a:p>
            <a:r>
              <a:rPr lang="ru-RU" dirty="0" smtClean="0"/>
              <a:t>УМК  </a:t>
            </a:r>
            <a:r>
              <a:rPr lang="ru-RU" dirty="0" err="1" smtClean="0"/>
              <a:t>Босовой</a:t>
            </a:r>
            <a:r>
              <a:rPr lang="ru-RU" dirty="0" smtClean="0"/>
              <a:t> Л</a:t>
            </a:r>
          </a:p>
          <a:p>
            <a:r>
              <a:rPr lang="ru-RU" dirty="0" smtClean="0"/>
              <a:t>Учитель информатики МКОУ Рудовской СОШ  Богатова Ю.Л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1500175"/>
            <a:ext cx="8229600" cy="1214446"/>
          </a:xfrm>
        </p:spPr>
        <p:txBody>
          <a:bodyPr/>
          <a:lstStyle/>
          <a:p>
            <a:pPr marL="342900" lvl="0" indent="-342900">
              <a:buSzPts val="1000"/>
              <a:buNone/>
              <a:tabLst>
                <a:tab pos="228600" algn="l"/>
              </a:tabLst>
            </a:pPr>
            <a:r>
              <a:rPr lang="ru-RU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Все квадраты –это прямоугольники, значит ли , что  понятие прямоугольник  больше ?</a:t>
            </a:r>
          </a:p>
          <a:p>
            <a:pPr marL="342900" lvl="0" indent="-342900">
              <a:buSzPts val="1000"/>
              <a:buNone/>
              <a:tabLst>
                <a:tab pos="228600" algn="l"/>
              </a:tabLst>
            </a:pPr>
            <a:endParaRPr lang="ru-RU" sz="28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Объем  какого  понятия больше?</a:t>
            </a:r>
            <a:endParaRPr lang="ru-RU" dirty="0"/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500034" y="2643182"/>
            <a:ext cx="8229600" cy="1143000"/>
          </a:xfrm>
          <a:prstGeom prst="rect">
            <a:avLst/>
          </a:prstGeom>
        </p:spPr>
        <p:txBody>
          <a:bodyPr vert="horz" rtlCol="0" anchor="ctr">
            <a:normAutofit fontScale="90000"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Отношения удобно представить  в виде круга  Эйлера</a:t>
            </a:r>
            <a:endParaRPr kumimoji="0" lang="ru-RU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143372" y="3929066"/>
            <a:ext cx="2786082" cy="25717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143504" y="4286256"/>
            <a:ext cx="928694" cy="85725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429256" y="4500570"/>
            <a:ext cx="714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5357826"/>
            <a:ext cx="71438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6072198" y="4357694"/>
            <a:ext cx="857256" cy="71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0800000">
            <a:off x="2428860" y="5572140"/>
            <a:ext cx="214314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7158" y="4643446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А- «прямоугольник»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7072330" y="4143380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В- «квадрат»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  <p:bldP spid="7" grpId="0"/>
      <p:bldP spid="8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Что это ? Сравните </a:t>
            </a:r>
            <a:endParaRPr lang="ru-RU" dirty="0"/>
          </a:p>
        </p:txBody>
      </p:sp>
      <p:pic>
        <p:nvPicPr>
          <p:cNvPr id="4" name="Рисунок 3" descr="images (8)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286380" y="1285860"/>
            <a:ext cx="2571768" cy="2606366"/>
          </a:xfrm>
          <a:prstGeom prst="rect">
            <a:avLst/>
          </a:prstGeom>
        </p:spPr>
      </p:pic>
      <p:pic>
        <p:nvPicPr>
          <p:cNvPr id="5" name="Рисунок 4" descr="images (6)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785786" y="1214422"/>
            <a:ext cx="3762830" cy="2757494"/>
          </a:xfrm>
          <a:prstGeom prst="rect">
            <a:avLst/>
          </a:prstGeom>
        </p:spPr>
      </p:pic>
      <p:pic>
        <p:nvPicPr>
          <p:cNvPr id="6" name="Рисунок 5" descr="загруженное (8)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4714876" y="1357298"/>
            <a:ext cx="3989795" cy="2988495"/>
          </a:xfrm>
          <a:prstGeom prst="rect">
            <a:avLst/>
          </a:prstGeom>
        </p:spPr>
      </p:pic>
      <p:pic>
        <p:nvPicPr>
          <p:cNvPr id="7" name="Рисунок 6" descr="загруженное (9)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642910" y="1000108"/>
            <a:ext cx="3571900" cy="40821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4429132"/>
            <a:ext cx="8229600" cy="1161854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Далекие друг от друга по своему содержанию понятия не имеющие общих признаков, </a:t>
            </a:r>
            <a:r>
              <a:rPr lang="ru-RU" dirty="0" smtClean="0">
                <a:solidFill>
                  <a:srgbClr val="FF0000"/>
                </a:solidFill>
              </a:rPr>
              <a:t>называются несравнимыми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Сделайте вывод.</a:t>
            </a:r>
            <a:endParaRPr lang="ru-RU" dirty="0"/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571472" y="3071810"/>
            <a:ext cx="8229600" cy="1143000"/>
          </a:xfrm>
          <a:prstGeom prst="rect">
            <a:avLst/>
          </a:prstGeom>
        </p:spPr>
        <p:txBody>
          <a:bodyPr vert="horz" rtlCol="0" anchor="ctr">
            <a:normAutofit fontScale="92500"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Можно сравнивать</a:t>
            </a:r>
            <a:r>
              <a:rPr kumimoji="0" lang="ru-RU" sz="41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данные понятия?</a:t>
            </a:r>
            <a:endParaRPr kumimoji="0" lang="ru-RU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Содержимое 1"/>
          <p:cNvSpPr txBox="1">
            <a:spLocks/>
          </p:cNvSpPr>
          <p:nvPr/>
        </p:nvSpPr>
        <p:spPr>
          <a:xfrm>
            <a:off x="642910" y="1357298"/>
            <a:ext cx="8229600" cy="116185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Какие общие</a:t>
            </a:r>
            <a:r>
              <a:rPr kumimoji="0" lang="ru-RU" sz="2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признаки есть у этих понятий?</a:t>
            </a: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203575" y="476250"/>
            <a:ext cx="2663825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bg2"/>
                </a:solidFill>
              </a:rPr>
              <a:t>Понятия</a:t>
            </a:r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 flipH="1">
            <a:off x="2555875" y="1052513"/>
            <a:ext cx="1944688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4500563" y="1052513"/>
            <a:ext cx="1800225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1042988" y="1628775"/>
            <a:ext cx="2663825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bg2"/>
                </a:solidFill>
              </a:rPr>
              <a:t>Сравнимые</a:t>
            </a: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5003800" y="1628775"/>
            <a:ext cx="2663825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bg2"/>
                </a:solidFill>
              </a:rPr>
              <a:t>Несравнимые</a:t>
            </a:r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 flipH="1">
            <a:off x="684213" y="2205038"/>
            <a:ext cx="1008062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3276600" y="2997200"/>
            <a:ext cx="2089150" cy="503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bg2"/>
                </a:solidFill>
              </a:rPr>
              <a:t>Несовместимые</a:t>
            </a:r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>
            <a:off x="2411413" y="2205038"/>
            <a:ext cx="1944687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2339975" y="4149725"/>
            <a:ext cx="2089150" cy="503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bg2"/>
                </a:solidFill>
              </a:rPr>
              <a:t>Пересекающиеся</a:t>
            </a:r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0" y="4149725"/>
            <a:ext cx="2089150" cy="503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bg2"/>
                </a:solidFill>
              </a:rPr>
              <a:t>Тождественные</a:t>
            </a:r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755650" y="4941888"/>
            <a:ext cx="2089150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bg2"/>
                </a:solidFill>
              </a:rPr>
              <a:t>Подчиненные</a:t>
            </a:r>
          </a:p>
        </p:txBody>
      </p:sp>
      <p:sp>
        <p:nvSpPr>
          <p:cNvPr id="3094" name="Rectangle 22"/>
          <p:cNvSpPr>
            <a:spLocks noChangeArrowheads="1"/>
          </p:cNvSpPr>
          <p:nvPr/>
        </p:nvSpPr>
        <p:spPr bwMode="auto">
          <a:xfrm>
            <a:off x="4572000" y="4149725"/>
            <a:ext cx="2089150" cy="503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bg2"/>
                </a:solidFill>
              </a:rPr>
              <a:t>Соподчиненные</a:t>
            </a:r>
          </a:p>
        </p:txBody>
      </p:sp>
      <p:sp>
        <p:nvSpPr>
          <p:cNvPr id="3095" name="Rectangle 23"/>
          <p:cNvSpPr>
            <a:spLocks noChangeArrowheads="1"/>
          </p:cNvSpPr>
          <p:nvPr/>
        </p:nvSpPr>
        <p:spPr bwMode="auto">
          <a:xfrm>
            <a:off x="6877050" y="4149725"/>
            <a:ext cx="2266950" cy="503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bg2"/>
                </a:solidFill>
              </a:rPr>
              <a:t>Противоположные</a:t>
            </a:r>
          </a:p>
        </p:txBody>
      </p:sp>
      <p:sp>
        <p:nvSpPr>
          <p:cNvPr id="3096" name="Rectangle 24"/>
          <p:cNvSpPr>
            <a:spLocks noChangeArrowheads="1"/>
          </p:cNvSpPr>
          <p:nvPr/>
        </p:nvSpPr>
        <p:spPr bwMode="auto">
          <a:xfrm>
            <a:off x="5580063" y="4941888"/>
            <a:ext cx="2089150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bg2"/>
                </a:solidFill>
              </a:rPr>
              <a:t>Противоречащие</a:t>
            </a:r>
          </a:p>
        </p:txBody>
      </p:sp>
      <p:sp>
        <p:nvSpPr>
          <p:cNvPr id="3097" name="Line 25"/>
          <p:cNvSpPr>
            <a:spLocks noChangeShapeType="1"/>
          </p:cNvSpPr>
          <p:nvPr/>
        </p:nvSpPr>
        <p:spPr bwMode="auto">
          <a:xfrm>
            <a:off x="900113" y="3573463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98" name="Line 26"/>
          <p:cNvSpPr>
            <a:spLocks noChangeShapeType="1"/>
          </p:cNvSpPr>
          <p:nvPr/>
        </p:nvSpPr>
        <p:spPr bwMode="auto">
          <a:xfrm>
            <a:off x="1116013" y="3500438"/>
            <a:ext cx="2087562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99" name="Line 27"/>
          <p:cNvSpPr>
            <a:spLocks noChangeShapeType="1"/>
          </p:cNvSpPr>
          <p:nvPr/>
        </p:nvSpPr>
        <p:spPr bwMode="auto">
          <a:xfrm>
            <a:off x="4643438" y="3573463"/>
            <a:ext cx="288925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00" name="Line 28"/>
          <p:cNvSpPr>
            <a:spLocks noChangeShapeType="1"/>
          </p:cNvSpPr>
          <p:nvPr/>
        </p:nvSpPr>
        <p:spPr bwMode="auto">
          <a:xfrm>
            <a:off x="5357818" y="3143248"/>
            <a:ext cx="3214710" cy="9286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01" name="Line 29"/>
          <p:cNvSpPr>
            <a:spLocks noChangeShapeType="1"/>
          </p:cNvSpPr>
          <p:nvPr/>
        </p:nvSpPr>
        <p:spPr bwMode="auto">
          <a:xfrm>
            <a:off x="1042988" y="3573463"/>
            <a:ext cx="504825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02" name="Line 30"/>
          <p:cNvSpPr>
            <a:spLocks noChangeShapeType="1"/>
          </p:cNvSpPr>
          <p:nvPr/>
        </p:nvSpPr>
        <p:spPr bwMode="auto">
          <a:xfrm>
            <a:off x="4932363" y="3500438"/>
            <a:ext cx="1944687" cy="144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2997200"/>
            <a:ext cx="2089150" cy="503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bg2"/>
                </a:solidFill>
              </a:rPr>
              <a:t>Совместимые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 animBg="1"/>
      <p:bldP spid="3082" grpId="0" animBg="1"/>
      <p:bldP spid="3086" grpId="0" animBg="1"/>
      <p:bldP spid="3087" grpId="0" animBg="1"/>
      <p:bldP spid="3089" grpId="0" animBg="1"/>
      <p:bldP spid="3091" grpId="0" animBg="1"/>
      <p:bldP spid="3091" grpId="1" animBg="1"/>
      <p:bldP spid="3092" grpId="0" animBg="1"/>
      <p:bldP spid="3092" grpId="1" animBg="1"/>
      <p:bldP spid="3093" grpId="0" animBg="1"/>
      <p:bldP spid="3093" grpId="1" animBg="1"/>
      <p:bldP spid="3094" grpId="0" animBg="1"/>
      <p:bldP spid="3095" grpId="0" animBg="1"/>
      <p:bldP spid="3096" grpId="0" animBg="1"/>
      <p:bldP spid="3097" grpId="0" animBg="1"/>
      <p:bldP spid="3097" grpId="1" animBg="1"/>
      <p:bldP spid="3098" grpId="0" animBg="1"/>
      <p:bldP spid="3098" grpId="1" animBg="1"/>
      <p:bldP spid="3099" grpId="0" animBg="1"/>
      <p:bldP spid="3100" grpId="0" animBg="1"/>
      <p:bldP spid="3101" grpId="0" animBg="1"/>
      <p:bldP spid="3101" grpId="1" animBg="1"/>
      <p:bldP spid="3102" grpId="0" animBg="1"/>
      <p:bldP spid="310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661788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Отношение  « тождество»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Совместимые</a:t>
            </a:r>
            <a:endParaRPr lang="ru-RU" dirty="0"/>
          </a:p>
        </p:txBody>
      </p:sp>
      <p:sp>
        <p:nvSpPr>
          <p:cNvPr id="4" name="Содержимое 1"/>
          <p:cNvSpPr txBox="1">
            <a:spLocks/>
          </p:cNvSpPr>
          <p:nvPr/>
        </p:nvSpPr>
        <p:spPr>
          <a:xfrm>
            <a:off x="571472" y="2143116"/>
            <a:ext cx="8229600" cy="661788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V1=V2</a:t>
            </a: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7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то отношение называется тождеством</a:t>
            </a: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Рисунок 4" descr="images (14)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57158" y="3214686"/>
            <a:ext cx="2352675" cy="1943100"/>
          </a:xfrm>
          <a:prstGeom prst="rect">
            <a:avLst/>
          </a:prstGeom>
        </p:spPr>
      </p:pic>
      <p:sp>
        <p:nvSpPr>
          <p:cNvPr id="6" name="Овал 5"/>
          <p:cNvSpPr/>
          <p:nvPr/>
        </p:nvSpPr>
        <p:spPr>
          <a:xfrm>
            <a:off x="4929190" y="3071810"/>
            <a:ext cx="3071834" cy="271464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357818" y="4000504"/>
            <a:ext cx="2214578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А=В</a:t>
            </a:r>
            <a:endParaRPr lang="ru-RU" sz="4400" dirty="0"/>
          </a:p>
        </p:txBody>
      </p:sp>
      <p:sp>
        <p:nvSpPr>
          <p:cNvPr id="8" name="TextBox 7"/>
          <p:cNvSpPr txBox="1"/>
          <p:nvPr/>
        </p:nvSpPr>
        <p:spPr>
          <a:xfrm>
            <a:off x="2571736" y="4071942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А- жилой дом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214546" y="5286388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В- дом, в котором живут люди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4857752" y="1142984"/>
            <a:ext cx="3071834" cy="27146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86380" y="2071678"/>
            <a:ext cx="22145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А=В</a:t>
            </a:r>
            <a:endParaRPr lang="ru-RU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428596" y="571480"/>
            <a:ext cx="3643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А- город Москва 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500166" y="4286256"/>
            <a:ext cx="42148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В- столица нашей Родины </a:t>
            </a:r>
            <a:endParaRPr lang="ru-RU" sz="2800" dirty="0"/>
          </a:p>
        </p:txBody>
      </p:sp>
      <p:pic>
        <p:nvPicPr>
          <p:cNvPr id="8" name="Рисунок 7" descr="53505123_moskva1.gif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857224" y="1357298"/>
            <a:ext cx="2905122" cy="21788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Овал 17"/>
          <p:cNvSpPr/>
          <p:nvPr/>
        </p:nvSpPr>
        <p:spPr>
          <a:xfrm>
            <a:off x="3571868" y="1643050"/>
            <a:ext cx="4071966" cy="350046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661788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Отношение  « пересечение»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1"/>
          <p:cNvSpPr txBox="1">
            <a:spLocks/>
          </p:cNvSpPr>
          <p:nvPr/>
        </p:nvSpPr>
        <p:spPr>
          <a:xfrm>
            <a:off x="428596" y="714356"/>
            <a:ext cx="8229600" cy="661788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V1</a:t>
            </a: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 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V2</a:t>
            </a: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совпадают</a:t>
            </a:r>
            <a:r>
              <a:rPr kumimoji="0" lang="ru-RU" sz="27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частично , т.е содержат общие элементы ,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7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то отношение называется пересечение</a:t>
            </a: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714348" y="1714488"/>
            <a:ext cx="4071966" cy="350046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500166" y="5429264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А-  рыбы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072066" y="5429264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В- млекопитающие</a:t>
            </a:r>
            <a:endParaRPr lang="ru-RU" dirty="0"/>
          </a:p>
        </p:txBody>
      </p:sp>
      <p:pic>
        <p:nvPicPr>
          <p:cNvPr id="11" name="Рисунок 10" descr="images (3)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786182" y="2928934"/>
            <a:ext cx="812565" cy="857256"/>
          </a:xfrm>
          <a:prstGeom prst="rect">
            <a:avLst/>
          </a:prstGeom>
        </p:spPr>
      </p:pic>
      <p:pic>
        <p:nvPicPr>
          <p:cNvPr id="12" name="Рисунок 11" descr="images (4)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000100" y="3357562"/>
            <a:ext cx="1150273" cy="714380"/>
          </a:xfrm>
          <a:prstGeom prst="rect">
            <a:avLst/>
          </a:prstGeom>
        </p:spPr>
      </p:pic>
      <p:pic>
        <p:nvPicPr>
          <p:cNvPr id="13" name="Рисунок 12" descr="images (5)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2571736" y="3143248"/>
            <a:ext cx="933399" cy="921009"/>
          </a:xfrm>
          <a:prstGeom prst="rect">
            <a:avLst/>
          </a:prstGeom>
        </p:spPr>
      </p:pic>
      <p:pic>
        <p:nvPicPr>
          <p:cNvPr id="14" name="Рисунок 13" descr="images (6)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2357422" y="2000240"/>
            <a:ext cx="1228169" cy="936658"/>
          </a:xfrm>
          <a:prstGeom prst="rect">
            <a:avLst/>
          </a:prstGeom>
        </p:spPr>
      </p:pic>
      <p:pic>
        <p:nvPicPr>
          <p:cNvPr id="15" name="Рисунок 14" descr="images (7)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1285852" y="2357430"/>
            <a:ext cx="1000132" cy="572466"/>
          </a:xfrm>
          <a:prstGeom prst="rect">
            <a:avLst/>
          </a:prstGeom>
        </p:spPr>
      </p:pic>
      <p:pic>
        <p:nvPicPr>
          <p:cNvPr id="16" name="Рисунок 15" descr="загруженное (3).jpg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1857356" y="4286256"/>
            <a:ext cx="1645970" cy="71438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214414" y="4143380"/>
            <a:ext cx="571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А</a:t>
            </a:r>
            <a:endParaRPr lang="ru-RU" sz="2800" dirty="0">
              <a:solidFill>
                <a:srgbClr val="FF0000"/>
              </a:solidFill>
            </a:endParaRPr>
          </a:p>
        </p:txBody>
      </p:sp>
      <p:pic>
        <p:nvPicPr>
          <p:cNvPr id="19" name="Рисунок 18" descr="загруженное (4).jpg"/>
          <p:cNvPicPr>
            <a:picLocks noChangeAspect="1"/>
          </p:cNvPicPr>
          <p:nvPr/>
        </p:nvPicPr>
        <p:blipFill>
          <a:blip r:embed="rId8" cstate="email"/>
          <a:stretch>
            <a:fillRect/>
          </a:stretch>
        </p:blipFill>
        <p:spPr>
          <a:xfrm>
            <a:off x="4857752" y="1928802"/>
            <a:ext cx="611638" cy="885820"/>
          </a:xfrm>
          <a:prstGeom prst="rect">
            <a:avLst/>
          </a:prstGeom>
        </p:spPr>
      </p:pic>
      <p:pic>
        <p:nvPicPr>
          <p:cNvPr id="20" name="Рисунок 19" descr="загруженное (5).jpg"/>
          <p:cNvPicPr>
            <a:picLocks noChangeAspect="1"/>
          </p:cNvPicPr>
          <p:nvPr/>
        </p:nvPicPr>
        <p:blipFill>
          <a:blip r:embed="rId9" cstate="email"/>
          <a:stretch>
            <a:fillRect/>
          </a:stretch>
        </p:blipFill>
        <p:spPr>
          <a:xfrm>
            <a:off x="5929322" y="2500306"/>
            <a:ext cx="878750" cy="995361"/>
          </a:xfrm>
          <a:prstGeom prst="rect">
            <a:avLst/>
          </a:prstGeom>
        </p:spPr>
      </p:pic>
      <p:pic>
        <p:nvPicPr>
          <p:cNvPr id="21" name="Рисунок 20" descr="загруженное (6).jpg"/>
          <p:cNvPicPr>
            <a:picLocks noChangeAspect="1"/>
          </p:cNvPicPr>
          <p:nvPr/>
        </p:nvPicPr>
        <p:blipFill>
          <a:blip r:embed="rId10" cstate="email"/>
          <a:stretch>
            <a:fillRect/>
          </a:stretch>
        </p:blipFill>
        <p:spPr>
          <a:xfrm>
            <a:off x="5286380" y="3643314"/>
            <a:ext cx="1300163" cy="1112897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6715140" y="3643314"/>
            <a:ext cx="571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В</a:t>
            </a:r>
            <a:endParaRPr lang="ru-RU" sz="2800" dirty="0">
              <a:solidFill>
                <a:srgbClr val="FF0000"/>
              </a:solidFill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 rot="5400000">
            <a:off x="2857488" y="4286256"/>
            <a:ext cx="1643074" cy="92869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16200000" flipH="1">
            <a:off x="3822695" y="4322769"/>
            <a:ext cx="1499404" cy="85646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643042" y="2857496"/>
            <a:ext cx="3071834" cy="27146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85918" y="3786190"/>
            <a:ext cx="8572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А</a:t>
            </a:r>
            <a:endParaRPr lang="ru-RU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428596" y="571480"/>
            <a:ext cx="36433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А- электронные письма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57158" y="2000240"/>
            <a:ext cx="42148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В- письма на русском языке </a:t>
            </a:r>
            <a:endParaRPr lang="ru-RU" sz="2800" dirty="0"/>
          </a:p>
        </p:txBody>
      </p:sp>
      <p:sp>
        <p:nvSpPr>
          <p:cNvPr id="9" name="Овал 8"/>
          <p:cNvSpPr/>
          <p:nvPr/>
        </p:nvSpPr>
        <p:spPr>
          <a:xfrm>
            <a:off x="3786182" y="2857496"/>
            <a:ext cx="3071834" cy="27146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5008" y="3571876"/>
            <a:ext cx="8572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В</a:t>
            </a:r>
            <a:endParaRPr lang="ru-RU" sz="4400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rot="5400000" flipH="1" flipV="1">
            <a:off x="3714744" y="2143116"/>
            <a:ext cx="2214578" cy="107157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500694" y="785794"/>
            <a:ext cx="34290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электронные письма на русском языке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50825" y="142852"/>
            <a:ext cx="8594725" cy="6526236"/>
          </a:xfrm>
        </p:spPr>
        <p:txBody>
          <a:bodyPr/>
          <a:lstStyle/>
          <a:p>
            <a:pPr marL="188913" indent="373063">
              <a:buFont typeface="Wingdings" pitchFamily="2" charset="2"/>
              <a:buNone/>
            </a:pPr>
            <a:r>
              <a:rPr lang="ru-RU" dirty="0" smtClean="0"/>
              <a:t>Первичное закрепление . Задание </a:t>
            </a:r>
            <a:r>
              <a:rPr lang="ru-RU" dirty="0"/>
              <a:t>1.</a:t>
            </a:r>
          </a:p>
          <a:p>
            <a:pPr marL="188913" indent="373063">
              <a:buFont typeface="Wingdings" pitchFamily="2" charset="2"/>
              <a:buNone/>
            </a:pPr>
            <a:r>
              <a:rPr lang="ru-RU" dirty="0"/>
              <a:t>В одном множестве </a:t>
            </a:r>
            <a:r>
              <a:rPr lang="ru-RU" dirty="0" smtClean="0"/>
              <a:t>50 </a:t>
            </a:r>
            <a:r>
              <a:rPr lang="ru-RU" dirty="0"/>
              <a:t>элементов, а в другом – </a:t>
            </a:r>
            <a:r>
              <a:rPr lang="ru-RU" dirty="0" smtClean="0"/>
              <a:t>40. </a:t>
            </a:r>
            <a:r>
              <a:rPr lang="ru-RU" dirty="0"/>
              <a:t>Какое максимальное количество </a:t>
            </a:r>
            <a:r>
              <a:rPr lang="ru-RU" dirty="0" smtClean="0"/>
              <a:t>      элементов </a:t>
            </a:r>
            <a:r>
              <a:rPr lang="ru-RU" dirty="0"/>
              <a:t>может быть в их: </a:t>
            </a:r>
          </a:p>
          <a:p>
            <a:pPr marL="188913" indent="373063">
              <a:buFont typeface="Wingdings" pitchFamily="2" charset="2"/>
              <a:buNone/>
            </a:pPr>
            <a:r>
              <a:rPr lang="ru-RU" dirty="0"/>
              <a:t>а) пересечении;</a:t>
            </a:r>
          </a:p>
          <a:p>
            <a:pPr marL="188913" indent="373063">
              <a:buFont typeface="Wingdings" pitchFamily="2" charset="2"/>
              <a:buNone/>
            </a:pPr>
            <a:r>
              <a:rPr lang="ru-RU" dirty="0"/>
              <a:t>б) объединении</a:t>
            </a:r>
            <a:r>
              <a:rPr lang="ru-RU" dirty="0" smtClean="0"/>
              <a:t>.</a:t>
            </a:r>
          </a:p>
          <a:p>
            <a:pPr marL="188913" indent="373063">
              <a:buFont typeface="Wingdings" pitchFamily="2" charset="2"/>
              <a:buNone/>
            </a:pPr>
            <a:endParaRPr lang="ru-RU" dirty="0" smtClean="0"/>
          </a:p>
          <a:p>
            <a:pPr marL="188913" indent="373063">
              <a:buFont typeface="Wingdings" pitchFamily="2" charset="2"/>
              <a:buNone/>
            </a:pPr>
            <a:r>
              <a:rPr lang="ru-RU" dirty="0" smtClean="0"/>
              <a:t>Ответ: 40                      Ответ: 90</a:t>
            </a:r>
          </a:p>
          <a:p>
            <a:pPr marL="188913" indent="373063">
              <a:buFont typeface="Wingdings" pitchFamily="2" charset="2"/>
              <a:buNone/>
            </a:pPr>
            <a:endParaRPr lang="ru-RU" dirty="0"/>
          </a:p>
          <a:p>
            <a:pPr marL="188913" indent="373063">
              <a:buFont typeface="Wingdings" pitchFamily="2" charset="2"/>
              <a:buNone/>
            </a:pP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10" y="3643315"/>
            <a:ext cx="3228973" cy="2318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857620" y="3643314"/>
            <a:ext cx="508635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68313" y="404813"/>
            <a:ext cx="8377237" cy="5691187"/>
          </a:xfrm>
        </p:spPr>
        <p:txBody>
          <a:bodyPr/>
          <a:lstStyle/>
          <a:p>
            <a:pPr marL="6350" indent="555625">
              <a:buFont typeface="Wingdings" pitchFamily="2" charset="2"/>
              <a:buNone/>
            </a:pPr>
            <a:r>
              <a:rPr lang="ru-RU" dirty="0"/>
              <a:t>Задание 2.</a:t>
            </a:r>
          </a:p>
          <a:p>
            <a:pPr marL="6350" indent="555625">
              <a:buFont typeface="Wingdings" pitchFamily="2" charset="2"/>
              <a:buNone/>
            </a:pPr>
            <a:r>
              <a:rPr lang="ru-RU" dirty="0"/>
              <a:t>В детском саду </a:t>
            </a:r>
            <a:r>
              <a:rPr lang="ru-RU" dirty="0" smtClean="0"/>
              <a:t>60 </a:t>
            </a:r>
            <a:r>
              <a:rPr lang="ru-RU" dirty="0"/>
              <a:t>ребенка. Каждый из них любит пирожное или мороженое. Половина детей любит пирожное, а 20 человек – пирожное и мороженое. Сколько детей любит мороженое.</a:t>
            </a:r>
          </a:p>
        </p:txBody>
      </p:sp>
      <p:sp>
        <p:nvSpPr>
          <p:cNvPr id="13316" name="Oval 4"/>
          <p:cNvSpPr>
            <a:spLocks noChangeArrowheads="1"/>
          </p:cNvSpPr>
          <p:nvPr/>
        </p:nvSpPr>
        <p:spPr bwMode="auto">
          <a:xfrm>
            <a:off x="684213" y="4797425"/>
            <a:ext cx="3311525" cy="1008063"/>
          </a:xfrm>
          <a:prstGeom prst="ellipse">
            <a:avLst/>
          </a:prstGeom>
          <a:solidFill>
            <a:schemeClr val="tx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042988" y="5013325"/>
            <a:ext cx="194155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dirty="0" smtClean="0"/>
              <a:t>30 </a:t>
            </a:r>
            <a:r>
              <a:rPr lang="ru-RU" b="1" dirty="0"/>
              <a:t>– любители </a:t>
            </a:r>
          </a:p>
          <a:p>
            <a:r>
              <a:rPr lang="ru-RU" b="1" dirty="0"/>
              <a:t>пирожных</a:t>
            </a:r>
          </a:p>
        </p:txBody>
      </p:sp>
      <p:sp>
        <p:nvSpPr>
          <p:cNvPr id="13319" name="Oval 7"/>
          <p:cNvSpPr>
            <a:spLocks noChangeArrowheads="1"/>
          </p:cNvSpPr>
          <p:nvPr/>
        </p:nvSpPr>
        <p:spPr bwMode="auto">
          <a:xfrm>
            <a:off x="3132138" y="4724400"/>
            <a:ext cx="3168650" cy="1152525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4067175" y="5013325"/>
            <a:ext cx="17256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? – любители</a:t>
            </a:r>
          </a:p>
          <a:p>
            <a:r>
              <a:rPr lang="ru-RU" b="1"/>
              <a:t>мороженого</a:t>
            </a:r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3492500" y="4292600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2339975" y="3789363"/>
            <a:ext cx="31130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b="1"/>
              <a:t>20 - ужасные сладкоежки</a:t>
            </a:r>
            <a:r>
              <a:rPr lang="ru-RU"/>
              <a:t> </a:t>
            </a:r>
          </a:p>
        </p:txBody>
      </p:sp>
      <p:sp>
        <p:nvSpPr>
          <p:cNvPr id="13324" name="AutoShape 12"/>
          <p:cNvSpPr>
            <a:spLocks/>
          </p:cNvSpPr>
          <p:nvPr/>
        </p:nvSpPr>
        <p:spPr bwMode="auto">
          <a:xfrm rot="16200000">
            <a:off x="3131344" y="3285331"/>
            <a:ext cx="504825" cy="5688013"/>
          </a:xfrm>
          <a:prstGeom prst="leftBrace">
            <a:avLst>
              <a:gd name="adj1" fmla="val 9389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3132138" y="6308725"/>
            <a:ext cx="647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dirty="0" smtClean="0"/>
              <a:t>60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/>
      <p:bldP spid="13317" grpId="0"/>
      <p:bldP spid="13319" grpId="0" animBg="1"/>
      <p:bldP spid="13321" grpId="0"/>
      <p:bldP spid="13322" grpId="0" animBg="1"/>
      <p:bldP spid="13323" grpId="0"/>
      <p:bldP spid="13324" grpId="0" animBg="1"/>
      <p:bldP spid="133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smtClean="0"/>
              <a:t>Оцените свое настроение</a:t>
            </a:r>
          </a:p>
          <a:p>
            <a:pPr algn="ctr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Рефлексия </a:t>
            </a:r>
            <a:endParaRPr lang="ru-RU" dirty="0"/>
          </a:p>
        </p:txBody>
      </p:sp>
      <p:sp>
        <p:nvSpPr>
          <p:cNvPr id="4" name="Улыбающееся лицо 3"/>
          <p:cNvSpPr/>
          <p:nvPr/>
        </p:nvSpPr>
        <p:spPr>
          <a:xfrm>
            <a:off x="1214414" y="2071678"/>
            <a:ext cx="1857388" cy="1643074"/>
          </a:xfrm>
          <a:prstGeom prst="smileyFac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лыбающееся лицо 4"/>
          <p:cNvSpPr/>
          <p:nvPr/>
        </p:nvSpPr>
        <p:spPr>
          <a:xfrm>
            <a:off x="3643306" y="2071678"/>
            <a:ext cx="1857388" cy="1643074"/>
          </a:xfrm>
          <a:prstGeom prst="smileyFace">
            <a:avLst>
              <a:gd name="adj" fmla="val -48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лыбающееся лицо 5"/>
          <p:cNvSpPr/>
          <p:nvPr/>
        </p:nvSpPr>
        <p:spPr>
          <a:xfrm>
            <a:off x="6215074" y="2071678"/>
            <a:ext cx="1857388" cy="1643074"/>
          </a:xfrm>
          <a:prstGeom prst="smileyFace">
            <a:avLst>
              <a:gd name="adj" fmla="val -465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661788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Отношение  « подчинение»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1"/>
          <p:cNvSpPr txBox="1">
            <a:spLocks/>
          </p:cNvSpPr>
          <p:nvPr/>
        </p:nvSpPr>
        <p:spPr>
          <a:xfrm>
            <a:off x="500034" y="857232"/>
            <a:ext cx="8229600" cy="661788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V1</a:t>
            </a: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одного полностью входит в  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V2</a:t>
            </a: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другого ,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7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то отношение называется подчинением</a:t>
            </a: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929190" y="3071810"/>
            <a:ext cx="3071834" cy="271464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357818" y="4000504"/>
            <a:ext cx="857256" cy="7858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4400" dirty="0"/>
              <a:t>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57290" y="4429132"/>
            <a:ext cx="22145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А- устройство вывода информации 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357686" y="1785926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В- монитор </a:t>
            </a:r>
            <a:endParaRPr lang="ru-RU" dirty="0"/>
          </a:p>
        </p:txBody>
      </p:sp>
      <p:pic>
        <p:nvPicPr>
          <p:cNvPr id="12" name="Рисунок 11" descr="p221w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857224" y="1428736"/>
            <a:ext cx="3238500" cy="2857500"/>
          </a:xfrm>
          <a:prstGeom prst="rect">
            <a:avLst/>
          </a:prstGeom>
        </p:spPr>
      </p:pic>
      <p:sp>
        <p:nvSpPr>
          <p:cNvPr id="13" name="Овал 12"/>
          <p:cNvSpPr/>
          <p:nvPr/>
        </p:nvSpPr>
        <p:spPr>
          <a:xfrm>
            <a:off x="6286512" y="3357562"/>
            <a:ext cx="1357322" cy="128588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6572264" y="3571876"/>
            <a:ext cx="857256" cy="7858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4400" dirty="0"/>
              <a:t>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857232"/>
            <a:ext cx="8229600" cy="661788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Отношение  « Соподчинение»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1"/>
          <p:cNvSpPr txBox="1">
            <a:spLocks/>
          </p:cNvSpPr>
          <p:nvPr/>
        </p:nvSpPr>
        <p:spPr>
          <a:xfrm>
            <a:off x="500034" y="1785926"/>
            <a:ext cx="8229600" cy="661788"/>
          </a:xfrm>
          <a:prstGeom prst="rect">
            <a:avLst/>
          </a:prstGeom>
        </p:spPr>
        <p:txBody>
          <a:bodyPr vert="horz">
            <a:normAutofit fontScale="62500" lnSpcReduction="20000"/>
          </a:bodyPr>
          <a:lstStyle/>
          <a:p>
            <a:pPr marL="365760" lvl="0" indent="-256032" algn="ctr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V1</a:t>
            </a: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 </a:t>
            </a:r>
            <a:r>
              <a:rPr lang="en-US" sz="2700" dirty="0" smtClean="0">
                <a:solidFill>
                  <a:srgbClr val="FF0000"/>
                </a:solidFill>
              </a:rPr>
              <a:t>V2</a:t>
            </a:r>
            <a:r>
              <a:rPr lang="ru-RU" sz="2700" dirty="0" smtClean="0">
                <a:solidFill>
                  <a:srgbClr val="FF0000"/>
                </a:solidFill>
              </a:rPr>
              <a:t> </a:t>
            </a: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 пересекаются ,но принадлежат некоторому общему (родовому) понятию»,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7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то отношение называется соподчинением</a:t>
            </a: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86512" y="2500306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А- носители информации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643702" y="5786454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В- береста </a:t>
            </a:r>
            <a:endParaRPr lang="ru-RU" dirty="0"/>
          </a:p>
        </p:txBody>
      </p:sp>
      <p:sp>
        <p:nvSpPr>
          <p:cNvPr id="11" name="Заголовок 2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Несовместимые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357158" y="3786190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С- папирус 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785918" y="5572140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r>
              <a:rPr lang="ru-RU" dirty="0" smtClean="0"/>
              <a:t>- диски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571472" y="2500306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r>
              <a:rPr lang="ru-RU" dirty="0" smtClean="0"/>
              <a:t>-</a:t>
            </a:r>
            <a:r>
              <a:rPr lang="ru-RU" dirty="0" err="1" smtClean="0"/>
              <a:t>флешкарта</a:t>
            </a:r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3571868" y="6000768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Е- глиняная дощечка  </a:t>
            </a:r>
            <a:endParaRPr lang="ru-RU" dirty="0"/>
          </a:p>
        </p:txBody>
      </p:sp>
      <p:pic>
        <p:nvPicPr>
          <p:cNvPr id="19" name="Рисунок 18" descr="images (2)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143108" y="3929066"/>
            <a:ext cx="1562100" cy="1504950"/>
          </a:xfrm>
          <a:prstGeom prst="rect">
            <a:avLst/>
          </a:prstGeom>
        </p:spPr>
      </p:pic>
      <p:pic>
        <p:nvPicPr>
          <p:cNvPr id="20" name="Рисунок 19" descr="загруженное (1)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071934" y="4286256"/>
            <a:ext cx="1643057" cy="1275785"/>
          </a:xfrm>
          <a:prstGeom prst="rect">
            <a:avLst/>
          </a:prstGeom>
        </p:spPr>
      </p:pic>
      <p:pic>
        <p:nvPicPr>
          <p:cNvPr id="21" name="Рисунок 20" descr="загруженное (4)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428596" y="4214818"/>
            <a:ext cx="1143000" cy="1543050"/>
          </a:xfrm>
          <a:prstGeom prst="rect">
            <a:avLst/>
          </a:prstGeom>
        </p:spPr>
      </p:pic>
      <p:pic>
        <p:nvPicPr>
          <p:cNvPr id="22" name="Рисунок 21" descr="images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2714612" y="2285992"/>
            <a:ext cx="1770217" cy="1404934"/>
          </a:xfrm>
          <a:prstGeom prst="rect">
            <a:avLst/>
          </a:prstGeom>
        </p:spPr>
      </p:pic>
      <p:pic>
        <p:nvPicPr>
          <p:cNvPr id="23" name="Рисунок 22" descr="загруженное (3)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6429388" y="4143380"/>
            <a:ext cx="1866894" cy="11488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500166" y="714356"/>
            <a:ext cx="6286544" cy="542928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571868" y="1071546"/>
            <a:ext cx="12858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/>
              <a:t>А</a:t>
            </a:r>
          </a:p>
        </p:txBody>
      </p:sp>
      <p:sp>
        <p:nvSpPr>
          <p:cNvPr id="6" name="Овал 5"/>
          <p:cNvSpPr/>
          <p:nvPr/>
        </p:nvSpPr>
        <p:spPr>
          <a:xfrm>
            <a:off x="1928794" y="2857496"/>
            <a:ext cx="1357322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214546" y="3071810"/>
            <a:ext cx="7858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/>
              <a:t>В</a:t>
            </a:r>
          </a:p>
        </p:txBody>
      </p:sp>
      <p:sp>
        <p:nvSpPr>
          <p:cNvPr id="8" name="Овал 7"/>
          <p:cNvSpPr/>
          <p:nvPr/>
        </p:nvSpPr>
        <p:spPr>
          <a:xfrm>
            <a:off x="2786050" y="4214818"/>
            <a:ext cx="1357322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071802" y="4429132"/>
            <a:ext cx="7858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С</a:t>
            </a:r>
            <a:endParaRPr lang="ru-RU" sz="4000" dirty="0"/>
          </a:p>
        </p:txBody>
      </p:sp>
      <p:sp>
        <p:nvSpPr>
          <p:cNvPr id="10" name="Овал 9"/>
          <p:cNvSpPr/>
          <p:nvPr/>
        </p:nvSpPr>
        <p:spPr>
          <a:xfrm>
            <a:off x="5857884" y="2928934"/>
            <a:ext cx="1357322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6143636" y="3214686"/>
            <a:ext cx="7858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D</a:t>
            </a:r>
            <a:endParaRPr lang="ru-RU" sz="4000" dirty="0"/>
          </a:p>
        </p:txBody>
      </p:sp>
      <p:sp>
        <p:nvSpPr>
          <p:cNvPr id="12" name="Овал 11"/>
          <p:cNvSpPr/>
          <p:nvPr/>
        </p:nvSpPr>
        <p:spPr>
          <a:xfrm>
            <a:off x="4786314" y="4214818"/>
            <a:ext cx="1357322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5000628" y="4429132"/>
            <a:ext cx="7858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E</a:t>
            </a:r>
            <a:endParaRPr lang="ru-RU" sz="4000" dirty="0"/>
          </a:p>
        </p:txBody>
      </p:sp>
      <p:sp>
        <p:nvSpPr>
          <p:cNvPr id="14" name="Овал 13"/>
          <p:cNvSpPr/>
          <p:nvPr/>
        </p:nvSpPr>
        <p:spPr>
          <a:xfrm>
            <a:off x="4000496" y="2428868"/>
            <a:ext cx="1357322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4286248" y="2571744"/>
            <a:ext cx="7858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F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  <p:bldP spid="10" grpId="0" animBg="1"/>
      <p:bldP spid="11" grpId="0"/>
      <p:bldP spid="12" grpId="0" animBg="1"/>
      <p:bldP spid="13" grpId="0"/>
      <p:bldP spid="14" grpId="0" animBg="1"/>
      <p:bldP spid="1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661788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Отношение  « Противоположность»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1"/>
          <p:cNvSpPr txBox="1">
            <a:spLocks/>
          </p:cNvSpPr>
          <p:nvPr/>
        </p:nvSpPr>
        <p:spPr>
          <a:xfrm>
            <a:off x="500034" y="1785926"/>
            <a:ext cx="8229600" cy="661788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/>
          <a:p>
            <a:pPr marL="365760" lvl="0" indent="-256032" algn="ctr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Объемы понятий разделены объемом некоторого</a:t>
            </a:r>
            <a:r>
              <a:rPr kumimoji="0" lang="ru-RU" sz="27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третьего понятия</a:t>
            </a: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96" y="2857496"/>
            <a:ext cx="22145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А- компьютер с большой памятью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643702" y="2285992"/>
            <a:ext cx="16430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В- компьютер с маленькой памятью </a:t>
            </a:r>
            <a:endParaRPr lang="ru-RU" dirty="0"/>
          </a:p>
        </p:txBody>
      </p:sp>
      <p:sp>
        <p:nvSpPr>
          <p:cNvPr id="11" name="Заголовок 2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928670"/>
          </a:xfrm>
        </p:spPr>
        <p:txBody>
          <a:bodyPr/>
          <a:lstStyle/>
          <a:p>
            <a:pPr algn="ctr"/>
            <a:r>
              <a:rPr lang="ru-RU" dirty="0" smtClean="0"/>
              <a:t>Несовместимые</a:t>
            </a:r>
            <a:endParaRPr lang="ru-RU" dirty="0"/>
          </a:p>
        </p:txBody>
      </p:sp>
      <p:sp>
        <p:nvSpPr>
          <p:cNvPr id="24" name="Овал 23"/>
          <p:cNvSpPr/>
          <p:nvPr/>
        </p:nvSpPr>
        <p:spPr>
          <a:xfrm>
            <a:off x="3214678" y="2500306"/>
            <a:ext cx="2500330" cy="21431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6" name="Рисунок 25" descr="загруженное (7)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786578" y="3500438"/>
            <a:ext cx="1768942" cy="1857388"/>
          </a:xfrm>
          <a:prstGeom prst="rect">
            <a:avLst/>
          </a:prstGeom>
        </p:spPr>
      </p:pic>
      <p:pic>
        <p:nvPicPr>
          <p:cNvPr id="28" name="Рисунок 27" descr="images (7)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28596" y="3857628"/>
            <a:ext cx="2314575" cy="1971675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3500430" y="5000636"/>
            <a:ext cx="22145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с- компьютер с средней  памятью</a:t>
            </a:r>
            <a:endParaRPr lang="ru-RU" dirty="0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rot="16200000" flipH="1">
            <a:off x="3000364" y="3571876"/>
            <a:ext cx="1928826" cy="7143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16200000" flipH="1">
            <a:off x="4071934" y="3500438"/>
            <a:ext cx="1928826" cy="7143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143504" y="3214686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</a:t>
            </a:r>
            <a:endParaRPr lang="ru-RU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3286116" y="3214686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А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57158" y="1214422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А- большая машинка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786578" y="1142984"/>
            <a:ext cx="16430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В- маленькая машинка</a:t>
            </a:r>
            <a:endParaRPr lang="ru-RU" dirty="0"/>
          </a:p>
        </p:txBody>
      </p:sp>
      <p:sp>
        <p:nvSpPr>
          <p:cNvPr id="24" name="Овал 23"/>
          <p:cNvSpPr/>
          <p:nvPr/>
        </p:nvSpPr>
        <p:spPr>
          <a:xfrm>
            <a:off x="3214678" y="2500306"/>
            <a:ext cx="2500330" cy="21431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3500430" y="5000636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с- средняя машинка</a:t>
            </a:r>
            <a:endParaRPr lang="ru-RU" dirty="0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rot="16200000" flipH="1">
            <a:off x="3000364" y="3571876"/>
            <a:ext cx="1928826" cy="7143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16200000" flipH="1">
            <a:off x="4071934" y="3500438"/>
            <a:ext cx="1928826" cy="7143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143504" y="3214686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</a:t>
            </a:r>
            <a:endParaRPr lang="ru-RU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3286116" y="3214686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А</a:t>
            </a:r>
            <a:endParaRPr lang="ru-RU" sz="2400" dirty="0"/>
          </a:p>
        </p:txBody>
      </p:sp>
      <p:pic>
        <p:nvPicPr>
          <p:cNvPr id="17" name="Рисунок 16" descr="images (15)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285720" y="2214554"/>
            <a:ext cx="2571768" cy="1720561"/>
          </a:xfrm>
          <a:prstGeom prst="rect">
            <a:avLst/>
          </a:prstGeom>
        </p:spPr>
      </p:pic>
      <p:pic>
        <p:nvPicPr>
          <p:cNvPr id="18" name="Рисунок 17" descr="images (15)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6286512" y="2500306"/>
            <a:ext cx="2028825" cy="900103"/>
          </a:xfrm>
          <a:prstGeom prst="rect">
            <a:avLst/>
          </a:prstGeom>
        </p:spPr>
      </p:pic>
      <p:pic>
        <p:nvPicPr>
          <p:cNvPr id="19" name="Рисунок 18" descr="images (15)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5072066" y="4929198"/>
            <a:ext cx="2293954" cy="12144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661788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Отношение  « Противоречие»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1"/>
          <p:cNvSpPr txBox="1">
            <a:spLocks/>
          </p:cNvSpPr>
          <p:nvPr/>
        </p:nvSpPr>
        <p:spPr>
          <a:xfrm>
            <a:off x="500034" y="1785926"/>
            <a:ext cx="8229600" cy="661788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/>
          <a:p>
            <a:pPr marL="365760" lvl="0" indent="-256032" algn="ctr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Объемы понятий противоречивы друг другу</a:t>
            </a:r>
          </a:p>
          <a:p>
            <a:pPr marL="365760" lvl="0" indent="-256032" algn="ctr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ru-RU" sz="2700" dirty="0" smtClean="0">
                <a:solidFill>
                  <a:srgbClr val="FF0000"/>
                </a:solidFill>
              </a:rPr>
              <a:t>А и не А</a:t>
            </a: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96" y="2857496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А- новый компьютер 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715140" y="2571744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В- не новый компьютер</a:t>
            </a:r>
            <a:endParaRPr lang="ru-RU" dirty="0"/>
          </a:p>
        </p:txBody>
      </p:sp>
      <p:sp>
        <p:nvSpPr>
          <p:cNvPr id="11" name="Заголовок 2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928670"/>
          </a:xfrm>
        </p:spPr>
        <p:txBody>
          <a:bodyPr/>
          <a:lstStyle/>
          <a:p>
            <a:pPr algn="ctr"/>
            <a:r>
              <a:rPr lang="ru-RU" dirty="0" smtClean="0"/>
              <a:t>Несовместимые</a:t>
            </a:r>
            <a:endParaRPr lang="ru-RU" dirty="0"/>
          </a:p>
        </p:txBody>
      </p:sp>
      <p:sp>
        <p:nvSpPr>
          <p:cNvPr id="24" name="Овал 23"/>
          <p:cNvSpPr/>
          <p:nvPr/>
        </p:nvSpPr>
        <p:spPr>
          <a:xfrm>
            <a:off x="3214678" y="2500306"/>
            <a:ext cx="2500330" cy="21431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6" name="Рисунок 25" descr="загруженное (7)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786578" y="3500438"/>
            <a:ext cx="1768942" cy="1857388"/>
          </a:xfrm>
          <a:prstGeom prst="rect">
            <a:avLst/>
          </a:prstGeom>
        </p:spPr>
      </p:pic>
      <p:pic>
        <p:nvPicPr>
          <p:cNvPr id="28" name="Рисунок 27" descr="images (7)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28596" y="3857628"/>
            <a:ext cx="2314575" cy="1971675"/>
          </a:xfrm>
          <a:prstGeom prst="rect">
            <a:avLst/>
          </a:prstGeom>
        </p:spPr>
      </p:pic>
      <p:cxnSp>
        <p:nvCxnSpPr>
          <p:cNvPr id="31" name="Прямая соединительная линия 30"/>
          <p:cNvCxnSpPr/>
          <p:nvPr/>
        </p:nvCxnSpPr>
        <p:spPr>
          <a:xfrm rot="16200000" flipH="1">
            <a:off x="3036082" y="3536157"/>
            <a:ext cx="1928827" cy="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143504" y="3214686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</a:t>
            </a:r>
            <a:endParaRPr lang="ru-RU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3286116" y="3214686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А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00034" y="857232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А- высокий дом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500826" y="785794"/>
            <a:ext cx="16430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В- не высокий дом</a:t>
            </a:r>
            <a:endParaRPr lang="ru-RU" dirty="0"/>
          </a:p>
        </p:txBody>
      </p:sp>
      <p:sp>
        <p:nvSpPr>
          <p:cNvPr id="24" name="Овал 23"/>
          <p:cNvSpPr/>
          <p:nvPr/>
        </p:nvSpPr>
        <p:spPr>
          <a:xfrm>
            <a:off x="3143240" y="714356"/>
            <a:ext cx="2500330" cy="21431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rot="16200000" flipH="1">
            <a:off x="2893207" y="1750207"/>
            <a:ext cx="1928827" cy="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643438" y="1357298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</a:t>
            </a:r>
            <a:endParaRPr lang="ru-RU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3286116" y="1428736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А</a:t>
            </a:r>
            <a:endParaRPr lang="ru-RU" sz="2400" dirty="0"/>
          </a:p>
        </p:txBody>
      </p:sp>
      <p:pic>
        <p:nvPicPr>
          <p:cNvPr id="15" name="Рисунок 14" descr="images (13)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428596" y="2357430"/>
            <a:ext cx="2842480" cy="2571768"/>
          </a:xfrm>
          <a:prstGeom prst="rect">
            <a:avLst/>
          </a:prstGeom>
        </p:spPr>
      </p:pic>
      <p:pic>
        <p:nvPicPr>
          <p:cNvPr id="19" name="Рисунок 18" descr="images (13)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5572132" y="2428868"/>
            <a:ext cx="3107553" cy="20717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23850" y="333375"/>
            <a:ext cx="8521700" cy="57626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dirty="0"/>
              <a:t>Задание 3.</a:t>
            </a:r>
          </a:p>
          <a:p>
            <a:pPr>
              <a:buFont typeface="Wingdings" pitchFamily="2" charset="2"/>
              <a:buNone/>
            </a:pPr>
            <a:r>
              <a:rPr lang="ru-RU" dirty="0"/>
              <a:t>РТ: № 27 (1) на стр. 59.</a:t>
            </a:r>
          </a:p>
          <a:p>
            <a:pPr>
              <a:buFont typeface="Wingdings" pitchFamily="2" charset="2"/>
              <a:buNone/>
            </a:pPr>
            <a:endParaRPr lang="ru-RU" dirty="0"/>
          </a:p>
        </p:txBody>
      </p:sp>
      <p:sp>
        <p:nvSpPr>
          <p:cNvPr id="14340" name="Oval 4"/>
          <p:cNvSpPr>
            <a:spLocks noChangeArrowheads="1"/>
          </p:cNvSpPr>
          <p:nvPr/>
        </p:nvSpPr>
        <p:spPr bwMode="auto">
          <a:xfrm>
            <a:off x="611188" y="1916113"/>
            <a:ext cx="7848600" cy="381635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1"/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979613" y="4508500"/>
            <a:ext cx="1152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/>
              <a:t>Птица</a:t>
            </a:r>
          </a:p>
        </p:txBody>
      </p:sp>
      <p:sp>
        <p:nvSpPr>
          <p:cNvPr id="14343" name="Oval 7"/>
          <p:cNvSpPr>
            <a:spLocks noChangeArrowheads="1"/>
          </p:cNvSpPr>
          <p:nvPr/>
        </p:nvSpPr>
        <p:spPr bwMode="auto">
          <a:xfrm>
            <a:off x="3851275" y="2997200"/>
            <a:ext cx="3960813" cy="2230438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4344" name="Oval 8"/>
          <p:cNvSpPr>
            <a:spLocks noChangeArrowheads="1"/>
          </p:cNvSpPr>
          <p:nvPr/>
        </p:nvSpPr>
        <p:spPr bwMode="auto">
          <a:xfrm>
            <a:off x="5867400" y="3573463"/>
            <a:ext cx="1441450" cy="144145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4345" name="Oval 9"/>
          <p:cNvSpPr>
            <a:spLocks noChangeArrowheads="1"/>
          </p:cNvSpPr>
          <p:nvPr/>
        </p:nvSpPr>
        <p:spPr bwMode="auto">
          <a:xfrm>
            <a:off x="1258888" y="2781300"/>
            <a:ext cx="2592387" cy="1008063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2032000" y="3063875"/>
            <a:ext cx="1289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 b="1"/>
              <a:t>Воробей</a:t>
            </a:r>
          </a:p>
        </p:txBody>
      </p:sp>
      <p:sp>
        <p:nvSpPr>
          <p:cNvPr id="14348" name="Oval 12"/>
          <p:cNvSpPr>
            <a:spLocks noChangeArrowheads="1"/>
          </p:cNvSpPr>
          <p:nvPr/>
        </p:nvSpPr>
        <p:spPr bwMode="auto">
          <a:xfrm>
            <a:off x="4140200" y="3860800"/>
            <a:ext cx="1584325" cy="936625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4479925" y="3206750"/>
            <a:ext cx="2474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 b="1"/>
              <a:t>Перелетная птица</a:t>
            </a: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4192588" y="4097338"/>
            <a:ext cx="1225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Ласточка</a:t>
            </a:r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300788" y="4076700"/>
            <a:ext cx="73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Аист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/>
      <p:bldP spid="14342" grpId="0"/>
      <p:bldP spid="14343" grpId="0" animBg="1"/>
      <p:bldP spid="14344" grpId="0" animBg="1"/>
      <p:bldP spid="14345" grpId="0" animBg="1"/>
      <p:bldP spid="14345" grpId="1" animBg="1"/>
      <p:bldP spid="14347" grpId="0"/>
      <p:bldP spid="14347" grpId="1"/>
      <p:bldP spid="14348" grpId="0" animBg="1"/>
      <p:bldP spid="14350" grpId="0"/>
      <p:bldP spid="14352" grpId="0"/>
      <p:bldP spid="1435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539750" y="260350"/>
            <a:ext cx="8032778" cy="576263"/>
          </a:xfrm>
        </p:spPr>
        <p:txBody>
          <a:bodyPr>
            <a:normAutofit fontScale="25000" lnSpcReduction="20000"/>
          </a:bodyPr>
          <a:lstStyle/>
          <a:p>
            <a:pPr marL="98425" indent="465138">
              <a:buFont typeface="Wingdings" pitchFamily="2" charset="2"/>
              <a:buNone/>
            </a:pPr>
            <a:r>
              <a:rPr lang="ru-RU" sz="5900" b="1" dirty="0" smtClean="0"/>
              <a:t>Первичное закрепление </a:t>
            </a:r>
          </a:p>
          <a:p>
            <a:pPr marL="98425" indent="465138">
              <a:buFont typeface="Wingdings" pitchFamily="2" charset="2"/>
              <a:buNone/>
            </a:pPr>
            <a:r>
              <a:rPr lang="ru-RU" sz="5900" b="1" dirty="0" smtClean="0"/>
              <a:t>РТ</a:t>
            </a:r>
            <a:r>
              <a:rPr lang="ru-RU" sz="5900" b="1" dirty="0"/>
              <a:t>: № 24 (стр.52)</a:t>
            </a:r>
          </a:p>
          <a:p>
            <a:pPr marL="98425" indent="465138">
              <a:buFont typeface="Wingdings" pitchFamily="2" charset="2"/>
              <a:buNone/>
            </a:pPr>
            <a:endParaRPr lang="ru-RU" sz="2800" dirty="0"/>
          </a:p>
        </p:txBody>
      </p:sp>
      <p:graphicFrame>
        <p:nvGraphicFramePr>
          <p:cNvPr id="18511" name="Group 79"/>
          <p:cNvGraphicFramePr>
            <a:graphicFrameLocks noGrp="1"/>
          </p:cNvGraphicFramePr>
          <p:nvPr>
            <p:ph sz="half" idx="2"/>
          </p:nvPr>
        </p:nvGraphicFramePr>
        <p:xfrm>
          <a:off x="179388" y="981075"/>
          <a:ext cx="8964612" cy="4801235"/>
        </p:xfrm>
        <a:graphic>
          <a:graphicData uri="http://schemas.openxmlformats.org/drawingml/2006/table">
            <a:tbl>
              <a:tblPr/>
              <a:tblGrid>
                <a:gridCol w="2989262"/>
                <a:gridCol w="2986088"/>
                <a:gridCol w="2989262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Понятие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Противоположное понятие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Противоречивое понятие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Большой дом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Маленький дом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Небольшой дом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Громкая речь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Высокий рост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Старый человек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Свежая информация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Кислая ягода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Темное платье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Очень веселый человек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х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&lt;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95" name="Rectangle 63"/>
          <p:cNvSpPr>
            <a:spLocks noChangeArrowheads="1"/>
          </p:cNvSpPr>
          <p:nvPr/>
        </p:nvSpPr>
        <p:spPr bwMode="auto">
          <a:xfrm>
            <a:off x="6156325" y="2205038"/>
            <a:ext cx="2987675" cy="360362"/>
          </a:xfrm>
          <a:prstGeom prst="rect">
            <a:avLst/>
          </a:prstGeom>
          <a:solidFill>
            <a:srgbClr val="FFC000">
              <a:alpha val="64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000" b="1"/>
              <a:t>Негромкая речь</a:t>
            </a:r>
          </a:p>
        </p:txBody>
      </p:sp>
      <p:sp>
        <p:nvSpPr>
          <p:cNvPr id="18498" name="Rectangle 66"/>
          <p:cNvSpPr>
            <a:spLocks noChangeArrowheads="1"/>
          </p:cNvSpPr>
          <p:nvPr/>
        </p:nvSpPr>
        <p:spPr bwMode="auto">
          <a:xfrm>
            <a:off x="3203575" y="2205038"/>
            <a:ext cx="2987675" cy="360362"/>
          </a:xfrm>
          <a:prstGeom prst="rect">
            <a:avLst/>
          </a:prstGeom>
          <a:solidFill>
            <a:srgbClr val="FFFF00">
              <a:alpha val="64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000" b="1" dirty="0"/>
              <a:t>Тихая речь</a:t>
            </a:r>
          </a:p>
        </p:txBody>
      </p:sp>
      <p:sp>
        <p:nvSpPr>
          <p:cNvPr id="18499" name="Rectangle 67"/>
          <p:cNvSpPr>
            <a:spLocks noChangeArrowheads="1"/>
          </p:cNvSpPr>
          <p:nvPr/>
        </p:nvSpPr>
        <p:spPr bwMode="auto">
          <a:xfrm>
            <a:off x="6156325" y="2636838"/>
            <a:ext cx="2987675" cy="360362"/>
          </a:xfrm>
          <a:prstGeom prst="rect">
            <a:avLst/>
          </a:prstGeom>
          <a:solidFill>
            <a:srgbClr val="FFC000">
              <a:alpha val="64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000" b="1"/>
              <a:t>Невысокий рост</a:t>
            </a:r>
          </a:p>
        </p:txBody>
      </p:sp>
      <p:sp>
        <p:nvSpPr>
          <p:cNvPr id="18500" name="Rectangle 68"/>
          <p:cNvSpPr>
            <a:spLocks noChangeArrowheads="1"/>
          </p:cNvSpPr>
          <p:nvPr/>
        </p:nvSpPr>
        <p:spPr bwMode="auto">
          <a:xfrm>
            <a:off x="3203575" y="2636838"/>
            <a:ext cx="2987675" cy="360362"/>
          </a:xfrm>
          <a:prstGeom prst="rect">
            <a:avLst/>
          </a:prstGeom>
          <a:solidFill>
            <a:srgbClr val="FFC000">
              <a:alpha val="64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000" b="1"/>
              <a:t>Низкий рост</a:t>
            </a:r>
          </a:p>
        </p:txBody>
      </p:sp>
      <p:sp>
        <p:nvSpPr>
          <p:cNvPr id="18501" name="Rectangle 69"/>
          <p:cNvSpPr>
            <a:spLocks noChangeArrowheads="1"/>
          </p:cNvSpPr>
          <p:nvPr/>
        </p:nvSpPr>
        <p:spPr bwMode="auto">
          <a:xfrm>
            <a:off x="3203575" y="3068638"/>
            <a:ext cx="2987675" cy="360362"/>
          </a:xfrm>
          <a:prstGeom prst="rect">
            <a:avLst/>
          </a:prstGeom>
          <a:solidFill>
            <a:srgbClr val="FFC000">
              <a:alpha val="64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000" b="1"/>
              <a:t>Молодой человек</a:t>
            </a:r>
          </a:p>
        </p:txBody>
      </p:sp>
      <p:sp>
        <p:nvSpPr>
          <p:cNvPr id="18502" name="Rectangle 70"/>
          <p:cNvSpPr>
            <a:spLocks noChangeArrowheads="1"/>
          </p:cNvSpPr>
          <p:nvPr/>
        </p:nvSpPr>
        <p:spPr bwMode="auto">
          <a:xfrm>
            <a:off x="6156325" y="3068638"/>
            <a:ext cx="2987675" cy="360362"/>
          </a:xfrm>
          <a:prstGeom prst="rect">
            <a:avLst/>
          </a:prstGeom>
          <a:solidFill>
            <a:srgbClr val="FFC000">
              <a:alpha val="64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000" b="1"/>
              <a:t>Немолодой человек</a:t>
            </a:r>
          </a:p>
        </p:txBody>
      </p:sp>
      <p:sp>
        <p:nvSpPr>
          <p:cNvPr id="18503" name="Rectangle 71"/>
          <p:cNvSpPr>
            <a:spLocks noChangeArrowheads="1"/>
          </p:cNvSpPr>
          <p:nvPr/>
        </p:nvSpPr>
        <p:spPr bwMode="auto">
          <a:xfrm>
            <a:off x="3203575" y="3429000"/>
            <a:ext cx="2987675" cy="360363"/>
          </a:xfrm>
          <a:prstGeom prst="rect">
            <a:avLst/>
          </a:prstGeom>
          <a:solidFill>
            <a:srgbClr val="FFC000">
              <a:alpha val="64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000" b="1"/>
              <a:t>Старая информация</a:t>
            </a:r>
          </a:p>
        </p:txBody>
      </p:sp>
      <p:sp>
        <p:nvSpPr>
          <p:cNvPr id="18504" name="Rectangle 72"/>
          <p:cNvSpPr>
            <a:spLocks noChangeArrowheads="1"/>
          </p:cNvSpPr>
          <p:nvPr/>
        </p:nvSpPr>
        <p:spPr bwMode="auto">
          <a:xfrm>
            <a:off x="6156325" y="3429000"/>
            <a:ext cx="2987675" cy="360363"/>
          </a:xfrm>
          <a:prstGeom prst="rect">
            <a:avLst/>
          </a:prstGeom>
          <a:solidFill>
            <a:srgbClr val="FFC000">
              <a:alpha val="64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000" b="1"/>
              <a:t>Несвежая инфор-ия</a:t>
            </a:r>
          </a:p>
        </p:txBody>
      </p:sp>
      <p:sp>
        <p:nvSpPr>
          <p:cNvPr id="18505" name="Rectangle 73"/>
          <p:cNvSpPr>
            <a:spLocks noChangeArrowheads="1"/>
          </p:cNvSpPr>
          <p:nvPr/>
        </p:nvSpPr>
        <p:spPr bwMode="auto">
          <a:xfrm>
            <a:off x="3203575" y="3860800"/>
            <a:ext cx="2987675" cy="360363"/>
          </a:xfrm>
          <a:prstGeom prst="rect">
            <a:avLst/>
          </a:prstGeom>
          <a:solidFill>
            <a:srgbClr val="FFC000">
              <a:alpha val="64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000" b="1"/>
              <a:t>Сладкая ягода</a:t>
            </a:r>
          </a:p>
        </p:txBody>
      </p:sp>
      <p:sp>
        <p:nvSpPr>
          <p:cNvPr id="18506" name="Rectangle 74"/>
          <p:cNvSpPr>
            <a:spLocks noChangeArrowheads="1"/>
          </p:cNvSpPr>
          <p:nvPr/>
        </p:nvSpPr>
        <p:spPr bwMode="auto">
          <a:xfrm>
            <a:off x="6156325" y="3860800"/>
            <a:ext cx="2987675" cy="360363"/>
          </a:xfrm>
          <a:prstGeom prst="rect">
            <a:avLst/>
          </a:prstGeom>
          <a:solidFill>
            <a:srgbClr val="FFC000">
              <a:alpha val="64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000" b="1"/>
              <a:t>Некислая ягода</a:t>
            </a:r>
          </a:p>
        </p:txBody>
      </p:sp>
      <p:sp>
        <p:nvSpPr>
          <p:cNvPr id="18507" name="Rectangle 75"/>
          <p:cNvSpPr>
            <a:spLocks noChangeArrowheads="1"/>
          </p:cNvSpPr>
          <p:nvPr/>
        </p:nvSpPr>
        <p:spPr bwMode="auto">
          <a:xfrm>
            <a:off x="3203575" y="4292600"/>
            <a:ext cx="2987675" cy="360363"/>
          </a:xfrm>
          <a:prstGeom prst="rect">
            <a:avLst/>
          </a:prstGeom>
          <a:solidFill>
            <a:srgbClr val="FFC000">
              <a:alpha val="64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000" b="1"/>
              <a:t>Светлое платье</a:t>
            </a:r>
          </a:p>
        </p:txBody>
      </p:sp>
      <p:sp>
        <p:nvSpPr>
          <p:cNvPr id="18508" name="Rectangle 76"/>
          <p:cNvSpPr>
            <a:spLocks noChangeArrowheads="1"/>
          </p:cNvSpPr>
          <p:nvPr/>
        </p:nvSpPr>
        <p:spPr bwMode="auto">
          <a:xfrm>
            <a:off x="6156325" y="4292600"/>
            <a:ext cx="2987675" cy="360363"/>
          </a:xfrm>
          <a:prstGeom prst="rect">
            <a:avLst/>
          </a:prstGeom>
          <a:solidFill>
            <a:srgbClr val="FFC000">
              <a:alpha val="64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000" b="1"/>
              <a:t>Нетемное платье</a:t>
            </a:r>
          </a:p>
        </p:txBody>
      </p:sp>
      <p:sp>
        <p:nvSpPr>
          <p:cNvPr id="18509" name="Rectangle 77"/>
          <p:cNvSpPr>
            <a:spLocks noChangeArrowheads="1"/>
          </p:cNvSpPr>
          <p:nvPr/>
        </p:nvSpPr>
        <p:spPr bwMode="auto">
          <a:xfrm>
            <a:off x="3203575" y="4652963"/>
            <a:ext cx="2987675" cy="647700"/>
          </a:xfrm>
          <a:prstGeom prst="rect">
            <a:avLst/>
          </a:prstGeom>
          <a:solidFill>
            <a:srgbClr val="FFC000">
              <a:alpha val="64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000" b="1"/>
              <a:t>Очень грустный </a:t>
            </a:r>
          </a:p>
          <a:p>
            <a:r>
              <a:rPr lang="ru-RU" sz="2000" b="1"/>
              <a:t>человек</a:t>
            </a:r>
          </a:p>
        </p:txBody>
      </p:sp>
      <p:sp>
        <p:nvSpPr>
          <p:cNvPr id="18510" name="Rectangle 78"/>
          <p:cNvSpPr>
            <a:spLocks noChangeArrowheads="1"/>
          </p:cNvSpPr>
          <p:nvPr/>
        </p:nvSpPr>
        <p:spPr bwMode="auto">
          <a:xfrm>
            <a:off x="6156325" y="4652963"/>
            <a:ext cx="2987675" cy="647700"/>
          </a:xfrm>
          <a:prstGeom prst="rect">
            <a:avLst/>
          </a:prstGeom>
          <a:solidFill>
            <a:srgbClr val="FFC000">
              <a:alpha val="64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000" b="1"/>
              <a:t>Не очень веселый </a:t>
            </a:r>
          </a:p>
          <a:p>
            <a:r>
              <a:rPr lang="ru-RU" sz="2000" b="1"/>
              <a:t>человек</a:t>
            </a:r>
          </a:p>
        </p:txBody>
      </p:sp>
      <p:sp>
        <p:nvSpPr>
          <p:cNvPr id="18512" name="Rectangle 80"/>
          <p:cNvSpPr>
            <a:spLocks noChangeArrowheads="1"/>
          </p:cNvSpPr>
          <p:nvPr/>
        </p:nvSpPr>
        <p:spPr bwMode="auto">
          <a:xfrm>
            <a:off x="3203575" y="5373688"/>
            <a:ext cx="2987675" cy="360362"/>
          </a:xfrm>
          <a:prstGeom prst="rect">
            <a:avLst/>
          </a:prstGeom>
          <a:solidFill>
            <a:srgbClr val="FFC000">
              <a:alpha val="64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000" b="1"/>
              <a:t>х</a:t>
            </a:r>
            <a:r>
              <a:rPr lang="en-US" sz="2000" b="1"/>
              <a:t>&gt;</a:t>
            </a:r>
            <a:r>
              <a:rPr lang="ru-RU" sz="2000" b="1"/>
              <a:t>5</a:t>
            </a:r>
          </a:p>
        </p:txBody>
      </p:sp>
      <p:sp>
        <p:nvSpPr>
          <p:cNvPr id="18513" name="Rectangle 81"/>
          <p:cNvSpPr>
            <a:spLocks noChangeArrowheads="1"/>
          </p:cNvSpPr>
          <p:nvPr/>
        </p:nvSpPr>
        <p:spPr bwMode="auto">
          <a:xfrm>
            <a:off x="6156325" y="5373688"/>
            <a:ext cx="2987675" cy="360362"/>
          </a:xfrm>
          <a:prstGeom prst="rect">
            <a:avLst/>
          </a:prstGeom>
          <a:solidFill>
            <a:srgbClr val="FFC000">
              <a:alpha val="64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b="1"/>
              <a:t>x&gt;=5</a:t>
            </a:r>
            <a:endParaRPr lang="ru-RU" sz="2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8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8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8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8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8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8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8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8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8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8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95" grpId="0" animBg="1"/>
      <p:bldP spid="18498" grpId="0" animBg="1"/>
      <p:bldP spid="18499" grpId="0" animBg="1"/>
      <p:bldP spid="18500" grpId="0" animBg="1"/>
      <p:bldP spid="18501" grpId="0" animBg="1"/>
      <p:bldP spid="18502" grpId="0" animBg="1"/>
      <p:bldP spid="18503" grpId="0" animBg="1"/>
      <p:bldP spid="18504" grpId="0" animBg="1"/>
      <p:bldP spid="18505" grpId="0" animBg="1"/>
      <p:bldP spid="18506" grpId="0" animBg="1"/>
      <p:bldP spid="18507" grpId="0" animBg="1"/>
      <p:bldP spid="18508" grpId="0" animBg="1"/>
      <p:bldP spid="18509" grpId="0" animBg="1"/>
      <p:bldP spid="18510" grpId="0" animBg="1"/>
      <p:bldP spid="18512" grpId="0" animBg="1"/>
      <p:bldP spid="1851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Рефлексия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 dirty="0" smtClean="0"/>
              <a:t>Мордашки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Оцените по 5 бальной системе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это? Что мы о них знаем?</a:t>
            </a:r>
            <a:endParaRPr lang="ru-RU" dirty="0"/>
          </a:p>
        </p:txBody>
      </p:sp>
      <p:pic>
        <p:nvPicPr>
          <p:cNvPr id="5" name="Рисунок 4" descr="загруженное (1)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572132" y="2857496"/>
            <a:ext cx="2152649" cy="1866820"/>
          </a:xfrm>
          <a:prstGeom prst="rect">
            <a:avLst/>
          </a:prstGeom>
        </p:spPr>
      </p:pic>
      <p:pic>
        <p:nvPicPr>
          <p:cNvPr id="6" name="Рисунок 5" descr="images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000100" y="1928802"/>
            <a:ext cx="3571900" cy="35878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Привести примеры на каждое отношение, оформив решение задания в кругах Эйлера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Можно сравнить ? Как?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11560" y="1700808"/>
          <a:ext cx="8064897" cy="192024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952328"/>
                <a:gridCol w="2880320"/>
                <a:gridCol w="2232249"/>
              </a:tblGrid>
              <a:tr h="11045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П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редмет                                              </a:t>
                      </a:r>
                    </a:p>
                    <a:p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Свойства</a:t>
                      </a:r>
                    </a:p>
                    <a:p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Баскетбольный  </a:t>
                      </a:r>
                    </a:p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мяч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Теннисный мяч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5" name="Рисунок 4" descr="images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429124" y="2428868"/>
            <a:ext cx="1143008" cy="1148111"/>
          </a:xfrm>
          <a:prstGeom prst="rect">
            <a:avLst/>
          </a:prstGeom>
        </p:spPr>
      </p:pic>
      <p:pic>
        <p:nvPicPr>
          <p:cNvPr id="6" name="Рисунок 5" descr="загруженное (1)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7000892" y="2571744"/>
            <a:ext cx="1081763" cy="938126"/>
          </a:xfrm>
          <a:prstGeom prst="rect">
            <a:avLst/>
          </a:prstGeom>
        </p:spPr>
      </p:pic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642910" y="3643314"/>
          <a:ext cx="8064897" cy="1919796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952328"/>
                <a:gridCol w="2880320"/>
                <a:gridCol w="2232249"/>
              </a:tblGrid>
              <a:tr h="639932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Размер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Больше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меньше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39932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Цвет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оранжевый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желтый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39932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Форма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Круглая ( шар)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Круглая(шар)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Выполните сравнение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11560" y="1700808"/>
          <a:ext cx="8064897" cy="4205796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952328"/>
                <a:gridCol w="2520280"/>
                <a:gridCol w="2592289"/>
              </a:tblGrid>
              <a:tr h="11045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П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редмет                                              </a:t>
                      </a:r>
                    </a:p>
                    <a:p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Свойства</a:t>
                      </a:r>
                    </a:p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Учебник</a:t>
                      </a:r>
                    </a:p>
                    <a:p>
                      <a:pPr algn="ctr"/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Книжка-малышка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39932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Размер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Больше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Меньше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39932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Цвет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39932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Форма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Прямоугольник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Круглая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642910" y="1714488"/>
            <a:ext cx="2928958" cy="2214578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Рисунок 7" descr="images (1)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143372" y="2214554"/>
            <a:ext cx="1331261" cy="1714503"/>
          </a:xfrm>
          <a:prstGeom prst="rect">
            <a:avLst/>
          </a:prstGeom>
        </p:spPr>
      </p:pic>
      <p:pic>
        <p:nvPicPr>
          <p:cNvPr id="10" name="Рисунок 9" descr="загруженное (2)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429388" y="2143116"/>
            <a:ext cx="2105023" cy="16856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Укажите объекты с общим признаком</a:t>
            </a:r>
            <a:endParaRPr lang="ru-RU" dirty="0"/>
          </a:p>
        </p:txBody>
      </p:sp>
      <p:graphicFrame>
        <p:nvGraphicFramePr>
          <p:cNvPr id="6" name="Group 56"/>
          <p:cNvGraphicFramePr>
            <a:graphicFrameLocks/>
          </p:cNvGraphicFramePr>
          <p:nvPr/>
        </p:nvGraphicFramePr>
        <p:xfrm>
          <a:off x="357158" y="1643050"/>
          <a:ext cx="8136905" cy="3721423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695251"/>
                <a:gridCol w="2049166"/>
                <a:gridCol w="4392488"/>
              </a:tblGrid>
              <a:tr h="55674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Общий признак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</a:tr>
              <a:tr h="66738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1.диван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1.круг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</a:tr>
              <a:tr h="4850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2.монитор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2.стул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</a:tr>
              <a:tr h="4850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3.молоток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3.машина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</a:tr>
              <a:tr h="4850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4.весна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4.ножовка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</a:tr>
              <a:tr h="55723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5.квадрат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зима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</a:tr>
              <a:tr h="4850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6.снег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6.принтер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071934" y="2357430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1.2- мебель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43372" y="292893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2.6-устройство ввода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43372" y="3357562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3.4-инструменты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43372" y="3857628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4.5-времена года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43372" y="4429132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5.1.-фигуры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1161854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Объекты можно сравнивать </a:t>
            </a:r>
          </a:p>
          <a:p>
            <a:pPr algn="ctr">
              <a:buNone/>
            </a:pPr>
            <a:r>
              <a:rPr lang="ru-RU" dirty="0" smtClean="0"/>
              <a:t>( форма, цвет, размер, величина и </a:t>
            </a:r>
            <a:r>
              <a:rPr lang="ru-RU" dirty="0" err="1" smtClean="0"/>
              <a:t>т.д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Сделайте вывод.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 txBox="1">
            <a:spLocks/>
          </p:cNvSpPr>
          <p:nvPr/>
        </p:nvSpPr>
        <p:spPr>
          <a:xfrm>
            <a:off x="428596" y="214290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Можно сравнивать</a:t>
            </a:r>
            <a:r>
              <a:rPr kumimoji="0" lang="ru-RU" sz="41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понятия?</a:t>
            </a:r>
            <a:endParaRPr kumimoji="0" lang="ru-RU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Содержимое 1"/>
          <p:cNvSpPr txBox="1">
            <a:spLocks/>
          </p:cNvSpPr>
          <p:nvPr/>
        </p:nvSpPr>
        <p:spPr>
          <a:xfrm>
            <a:off x="428596" y="1643050"/>
            <a:ext cx="8229600" cy="116185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Понятия можно  сравнивать </a:t>
            </a: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 содержание и объем)</a:t>
            </a: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головок 2"/>
          <p:cNvSpPr txBox="1">
            <a:spLocks/>
          </p:cNvSpPr>
          <p:nvPr/>
        </p:nvSpPr>
        <p:spPr>
          <a:xfrm>
            <a:off x="571472" y="3214686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Сформулируйте тему урока</a:t>
            </a:r>
            <a:endParaRPr kumimoji="0" lang="ru-RU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Содержимое 1"/>
          <p:cNvSpPr txBox="1">
            <a:spLocks/>
          </p:cNvSpPr>
          <p:nvPr/>
        </p:nvSpPr>
        <p:spPr>
          <a:xfrm>
            <a:off x="500034" y="4500570"/>
            <a:ext cx="8229600" cy="116185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Отношения между понятиями</a:t>
            </a: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Квадрат  и  прямоугольник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57224" y="1500174"/>
          <a:ext cx="7272808" cy="450050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465359"/>
                <a:gridCol w="4807449"/>
              </a:tblGrid>
              <a:tr h="5130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Понятие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Содержание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9352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Прямоугольник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Symbol"/>
                        <a:buNone/>
                        <a:tabLst>
                          <a:tab pos="228600" algn="l"/>
                        </a:tabLst>
                      </a:pP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0522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Квадрат</a:t>
                      </a: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Symbol"/>
                        <a:buNone/>
                        <a:tabLst>
                          <a:tab pos="228600" algn="l"/>
                        </a:tabLst>
                      </a:pP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42976" y="2428868"/>
            <a:ext cx="2000264" cy="12858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357290" y="2571744"/>
            <a:ext cx="285752" cy="21431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500298" y="2571744"/>
            <a:ext cx="285752" cy="21431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Дуга 7"/>
          <p:cNvSpPr/>
          <p:nvPr/>
        </p:nvSpPr>
        <p:spPr>
          <a:xfrm rot="9313894">
            <a:off x="1609213" y="2611263"/>
            <a:ext cx="1672865" cy="546859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428728" y="4429132"/>
            <a:ext cx="1428760" cy="12858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1571604" y="4572008"/>
            <a:ext cx="285752" cy="21431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2357422" y="4572008"/>
            <a:ext cx="285752" cy="21431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уга 11"/>
          <p:cNvSpPr/>
          <p:nvPr/>
        </p:nvSpPr>
        <p:spPr>
          <a:xfrm rot="9313894">
            <a:off x="1609214" y="4611528"/>
            <a:ext cx="1672865" cy="546859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3428992" y="2214554"/>
            <a:ext cx="44291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SzPts val="1000"/>
              <a:buNone/>
              <a:tabLst>
                <a:tab pos="228600" algn="l"/>
              </a:tabLst>
            </a:pPr>
            <a:r>
              <a:rPr lang="ru-RU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Четырехугольник</a:t>
            </a:r>
          </a:p>
          <a:p>
            <a:pPr marL="342900" lvl="0" indent="-342900">
              <a:buSzPts val="1000"/>
              <a:buNone/>
              <a:tabLst>
                <a:tab pos="228600" algn="l"/>
              </a:tabLst>
            </a:pPr>
            <a:r>
              <a:rPr lang="ru-RU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Все углы прямые</a:t>
            </a:r>
          </a:p>
          <a:p>
            <a:pPr marL="342900" lvl="0" indent="-342900">
              <a:buSzPts val="1000"/>
              <a:buNone/>
              <a:tabLst>
                <a:tab pos="228600" algn="l"/>
              </a:tabLst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Длины противоположных сторон попарно  равны</a:t>
            </a:r>
          </a:p>
          <a:p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3428992" y="4429132"/>
            <a:ext cx="44291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SzPts val="1000"/>
              <a:buNone/>
              <a:tabLst>
                <a:tab pos="228600" algn="l"/>
              </a:tabLst>
            </a:pPr>
            <a:r>
              <a:rPr lang="ru-RU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Четырехугольник</a:t>
            </a:r>
          </a:p>
          <a:p>
            <a:pPr marL="342900" lvl="0" indent="-342900">
              <a:buSzPts val="1000"/>
              <a:buNone/>
              <a:tabLst>
                <a:tab pos="228600" algn="l"/>
              </a:tabLst>
            </a:pPr>
            <a:r>
              <a:rPr lang="ru-RU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Все углы прямые</a:t>
            </a:r>
          </a:p>
          <a:p>
            <a:pPr marL="342900" lvl="0" indent="-342900">
              <a:buSzPts val="1000"/>
              <a:buNone/>
              <a:tabLst>
                <a:tab pos="228600" algn="l"/>
              </a:tabLst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Длины сторон равны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/>
      <p:bldP spid="1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274</TotalTime>
  <Words>663</Words>
  <Application>Microsoft Office PowerPoint</Application>
  <PresentationFormat>Экран (4:3)</PresentationFormat>
  <Paragraphs>229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Открытая</vt:lpstr>
      <vt:lpstr>Отношения между понятиями</vt:lpstr>
      <vt:lpstr>Рефлексия </vt:lpstr>
      <vt:lpstr>Что это? Что мы о них знаем?</vt:lpstr>
      <vt:lpstr>Можно сравнить ? Как?</vt:lpstr>
      <vt:lpstr>       Выполните сравнение</vt:lpstr>
      <vt:lpstr>Укажите объекты с общим признаком</vt:lpstr>
      <vt:lpstr>Сделайте вывод.</vt:lpstr>
      <vt:lpstr>Слайд 8</vt:lpstr>
      <vt:lpstr>Квадрат  и  прямоугольник</vt:lpstr>
      <vt:lpstr>Объем  какого  понятия больше?</vt:lpstr>
      <vt:lpstr>        Что это ? Сравните </vt:lpstr>
      <vt:lpstr>Сделайте вывод.</vt:lpstr>
      <vt:lpstr>Слайд 13</vt:lpstr>
      <vt:lpstr>Совместимые</vt:lpstr>
      <vt:lpstr>Слайд 15</vt:lpstr>
      <vt:lpstr>Слайд 16</vt:lpstr>
      <vt:lpstr>Слайд 17</vt:lpstr>
      <vt:lpstr>Слайд 18</vt:lpstr>
      <vt:lpstr>Слайд 19</vt:lpstr>
      <vt:lpstr>Слайд 20</vt:lpstr>
      <vt:lpstr>Несовместимые</vt:lpstr>
      <vt:lpstr>Слайд 22</vt:lpstr>
      <vt:lpstr>Несовместимые</vt:lpstr>
      <vt:lpstr>Слайд 24</vt:lpstr>
      <vt:lpstr>Несовместимые</vt:lpstr>
      <vt:lpstr>Слайд 26</vt:lpstr>
      <vt:lpstr>Слайд 27</vt:lpstr>
      <vt:lpstr>Слайд 28</vt:lpstr>
      <vt:lpstr>              Рефлексия 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Отношения между понятиями</dc:title>
  <dc:creator>admin</dc:creator>
  <cp:lastModifiedBy>Roman</cp:lastModifiedBy>
  <cp:revision>28</cp:revision>
  <dcterms:created xsi:type="dcterms:W3CDTF">2013-01-27T06:53:44Z</dcterms:created>
  <dcterms:modified xsi:type="dcterms:W3CDTF">2013-04-27T21:24:17Z</dcterms:modified>
</cp:coreProperties>
</file>