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97" r:id="rId4"/>
    <p:sldId id="271" r:id="rId5"/>
    <p:sldId id="298" r:id="rId6"/>
    <p:sldId id="281" r:id="rId7"/>
    <p:sldId id="299" r:id="rId8"/>
    <p:sldId id="284" r:id="rId9"/>
    <p:sldId id="287" r:id="rId10"/>
    <p:sldId id="282" r:id="rId11"/>
    <p:sldId id="283" r:id="rId12"/>
    <p:sldId id="286" r:id="rId13"/>
    <p:sldId id="289" r:id="rId14"/>
    <p:sldId id="28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94590" autoAdjust="0"/>
  </p:normalViewPr>
  <p:slideViewPr>
    <p:cSldViewPr>
      <p:cViewPr varScale="1">
        <p:scale>
          <a:sx n="69" d="100"/>
          <a:sy n="69" d="100"/>
        </p:scale>
        <p:origin x="-9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99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s-pushkin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hyperlink" Target="http://i031.radikal.ru/1012/90/4ce788eea0fa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s-pushkin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900igr.net/datai/biologija/Biologija-Darvin/0001-002-Etapy-zhizni.png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l.rsl.ru/images/199_kapitanskaja_jpg/ill05686.jpg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://festival.1september.ru/files/articles/51/5131/513121/img3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hyperlink" Target="http://raduga.edu.ru/_ph/20/89415097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57166"/>
            <a:ext cx="8229600" cy="2843234"/>
          </a:xfrm>
        </p:spPr>
        <p:txBody>
          <a:bodyPr>
            <a:normAutofit fontScale="90000"/>
          </a:bodyPr>
          <a:lstStyle/>
          <a:p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>Лишь на мгновенье умер…</a:t>
            </a:r>
            <a:b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>или мгновенье жил?..</a:t>
            </a:r>
            <a:endParaRPr lang="ru-RU" b="0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929066"/>
            <a:ext cx="5343540" cy="2643206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Человек есть тайна. Ее надо разгадать, и ежели будешь ее разгадывать всю жизнь, то не говори, что потерял время; я занимаюсь этой тайной, ибо хочу быть человеком.</a:t>
            </a:r>
          </a:p>
          <a:p>
            <a:r>
              <a:rPr lang="ru-RU" dirty="0" smtClean="0"/>
              <a:t>                                    Ф.М.Достоевский</a:t>
            </a:r>
            <a:endParaRPr lang="ru-RU" dirty="0"/>
          </a:p>
        </p:txBody>
      </p:sp>
      <p:pic>
        <p:nvPicPr>
          <p:cNvPr id="12290" name="Picture 2" descr="Пушкин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14752"/>
            <a:ext cx="2119314" cy="2557465"/>
          </a:xfrm>
          <a:prstGeom prst="rect">
            <a:avLst/>
          </a:prstGeom>
          <a:noFill/>
        </p:spPr>
      </p:pic>
      <p:pic>
        <p:nvPicPr>
          <p:cNvPr id="5" name="Рисунок 4" descr="bd7b2bc59c4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3429000"/>
            <a:ext cx="1428728" cy="3429000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214282" y="0"/>
            <a:ext cx="8929718" cy="6858000"/>
          </a:xfrm>
          <a:prstGeom prst="verticalScroll">
            <a:avLst/>
          </a:prstGeom>
          <a:gradFill>
            <a:gsLst>
              <a:gs pos="0">
                <a:schemeClr val="accent3">
                  <a:lumMod val="50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381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softEdge rad="3175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                                                  </a:t>
            </a:r>
            <a:r>
              <a:rPr lang="ru-RU" sz="2400" b="1" dirty="0" err="1" smtClean="0">
                <a:solidFill>
                  <a:schemeClr val="bg1"/>
                </a:solidFill>
              </a:rPr>
              <a:t>Германн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endParaRPr lang="ru-RU" sz="24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(с нем.яз. </a:t>
            </a:r>
            <a:r>
              <a:rPr lang="ru-RU" sz="2000" b="1" dirty="0" err="1" smtClean="0">
                <a:solidFill>
                  <a:schemeClr val="bg1"/>
                </a:solidFill>
              </a:rPr>
              <a:t>Herr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mann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             </a:t>
            </a:r>
            <a:r>
              <a:rPr lang="ru-RU" sz="2400" b="1" i="1" dirty="0" smtClean="0">
                <a:solidFill>
                  <a:schemeClr val="bg1"/>
                </a:solidFill>
              </a:rPr>
              <a:t>«господин человек»</a:t>
            </a:r>
            <a:r>
              <a:rPr lang="ru-RU" sz="2000" b="1" dirty="0" smtClean="0">
                <a:solidFill>
                  <a:schemeClr val="bg1"/>
                </a:solidFill>
              </a:rPr>
              <a:t>) 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 – молодой военный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                     инженер, 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с профилем Наполеона                                          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</a:rPr>
              <a:t>                                                         и душой Мефистофеля</a:t>
            </a:r>
            <a:r>
              <a:rPr lang="ru-RU" sz="1600" b="1" dirty="0" smtClean="0">
                <a:ln w="17780" cmpd="sng">
                  <a:solidFill>
                    <a:srgbClr val="665878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ru-RU" sz="1600" b="1" dirty="0">
              <a:ln w="17780" cmpd="sng">
                <a:solidFill>
                  <a:srgbClr val="665878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vinflore4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2357422" y="1071546"/>
            <a:ext cx="4857784" cy="592456"/>
          </a:xfrm>
          <a:prstGeom prst="rect">
            <a:avLst/>
          </a:prstGeom>
        </p:spPr>
      </p:pic>
      <p:pic>
        <p:nvPicPr>
          <p:cNvPr id="4" name="Рисунок 3" descr="vinflore4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6" y="5643578"/>
            <a:ext cx="4857784" cy="592456"/>
          </a:xfrm>
          <a:prstGeom prst="rect">
            <a:avLst/>
          </a:prstGeom>
        </p:spPr>
      </p:pic>
      <p:pic>
        <p:nvPicPr>
          <p:cNvPr id="5" name="Рисунок 4" descr="IcnHwilQhivkn1JxFGLyQ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4286256"/>
            <a:ext cx="2008200" cy="1643074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 descr="Картинка 2 из 293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42976" y="1571612"/>
            <a:ext cx="2930725" cy="39604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5400" i="1" dirty="0" smtClean="0">
                <a:solidFill>
                  <a:schemeClr val="bg1"/>
                </a:solidFill>
                <a:latin typeface="Monotype Corsiva" pitchFamily="66" charset="0"/>
              </a:rPr>
              <a:t>«Чёрный человек»</a:t>
            </a:r>
            <a:endParaRPr lang="ru-RU" sz="5400" i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38688"/>
            <a:ext cx="8229600" cy="479862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« Гений и злодейство – 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          две вещи 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               несовместные»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Александр\Desktop\item_47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624" y="1484784"/>
            <a:ext cx="2979415" cy="4762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0034" y="4398496"/>
            <a:ext cx="47863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Сказка ложь, да в ней намек!</a:t>
            </a:r>
          </a:p>
          <a:p>
            <a:r>
              <a:rPr lang="ru-RU" sz="2800" dirty="0" smtClean="0"/>
              <a:t>Добрым молодцам урок.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362376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i="1" dirty="0" err="1" smtClean="0">
                <a:solidFill>
                  <a:srgbClr val="C00000"/>
                </a:solidFill>
                <a:latin typeface="Monotype Corsiva" pitchFamily="66" charset="0"/>
              </a:rPr>
              <a:t>самостоянье</a:t>
            </a:r>
            <a:endParaRPr lang="ru-RU" sz="6000" i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На  них  основано от  века                                 </a:t>
            </a:r>
            <a:br>
              <a:rPr lang="ru-RU" dirty="0" smtClean="0"/>
            </a:br>
            <a:r>
              <a:rPr lang="ru-RU" dirty="0" smtClean="0"/>
              <a:t>По  воле  бога  самого                            </a:t>
            </a:r>
            <a:br>
              <a:rPr lang="ru-RU" dirty="0" smtClean="0"/>
            </a:br>
            <a:r>
              <a:rPr lang="ru-RU" dirty="0" err="1" smtClean="0"/>
              <a:t>Самостоянье</a:t>
            </a:r>
            <a:r>
              <a:rPr lang="ru-RU" dirty="0" smtClean="0"/>
              <a:t>  человека,   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Залог  величия  его. </a:t>
            </a:r>
            <a:r>
              <a:rPr lang="ru-RU" smtClean="0"/>
              <a:t>(октябрь 1830 года)</a:t>
            </a: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Самостоятельность - самостоятельный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Самостийность - самостийный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err="1" smtClean="0">
                <a:solidFill>
                  <a:schemeClr val="bg1"/>
                </a:solidFill>
              </a:rPr>
              <a:t>Самостоянье</a:t>
            </a:r>
            <a:r>
              <a:rPr lang="ru-RU" sz="3600" dirty="0" smtClean="0">
                <a:solidFill>
                  <a:schemeClr val="bg1"/>
                </a:solidFill>
              </a:rPr>
              <a:t> – сам стоит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57166"/>
            <a:ext cx="8229600" cy="2843234"/>
          </a:xfrm>
        </p:spPr>
        <p:txBody>
          <a:bodyPr>
            <a:normAutofit fontScale="90000"/>
          </a:bodyPr>
          <a:lstStyle/>
          <a:p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>Лишь на мгновенье умер…</a:t>
            </a:r>
            <a:b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b="0" i="1" dirty="0" smtClean="0">
                <a:solidFill>
                  <a:schemeClr val="bg1"/>
                </a:solidFill>
                <a:latin typeface="Times New Roman" pitchFamily="18" charset="0"/>
              </a:rPr>
              <a:t>или </a:t>
            </a:r>
            <a:r>
              <a:rPr lang="ru-RU" b="0" i="1" smtClean="0">
                <a:solidFill>
                  <a:schemeClr val="bg1"/>
                </a:solidFill>
                <a:latin typeface="Times New Roman" pitchFamily="18" charset="0"/>
              </a:rPr>
              <a:t>мгновенье жил...</a:t>
            </a:r>
            <a:endParaRPr lang="ru-RU" b="0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929066"/>
            <a:ext cx="5343540" cy="2643206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Человек есть тайна. Ее надо разгадать, и ежели будешь ее разгадывать всю жизнь, то не говори, что потерял время; я занимаюсь этой тайной, ибо хочу быть человеком.</a:t>
            </a:r>
          </a:p>
          <a:p>
            <a:r>
              <a:rPr lang="ru-RU" dirty="0" smtClean="0"/>
              <a:t>                                    Ф.М.Достоевский</a:t>
            </a:r>
            <a:endParaRPr lang="ru-RU" dirty="0"/>
          </a:p>
        </p:txBody>
      </p:sp>
      <p:pic>
        <p:nvPicPr>
          <p:cNvPr id="12290" name="Picture 2" descr="Пушкин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14752"/>
            <a:ext cx="2119314" cy="2557465"/>
          </a:xfrm>
          <a:prstGeom prst="rect">
            <a:avLst/>
          </a:prstGeom>
          <a:noFill/>
        </p:spPr>
      </p:pic>
      <p:pic>
        <p:nvPicPr>
          <p:cNvPr id="5" name="Рисунок 4" descr="bd7b2bc59c4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3429000"/>
            <a:ext cx="1428728" cy="3429000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Картинка 4 из 92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185" y="0"/>
            <a:ext cx="9161185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79912" y="764704"/>
            <a:ext cx="1288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Германн</a:t>
            </a:r>
            <a:endParaRPr lang="ru-RU" sz="24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771800" y="1268760"/>
            <a:ext cx="792088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436096" y="1412776"/>
            <a:ext cx="64807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79712" y="2060848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Трудолюбивый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860032" y="2060848"/>
            <a:ext cx="250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Умеренно-Расчетливый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907704" y="2708920"/>
            <a:ext cx="72008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355976" y="2636912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24128" y="2708920"/>
            <a:ext cx="648072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31640" y="3140968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Играет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635896" y="3212976"/>
            <a:ext cx="1429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Обманывает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940152" y="3212976"/>
            <a:ext cx="986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Убивает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355976" y="3645024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619672" y="4365104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Человек, который в будущем не в состоянии  жертвовать необходимым в надежде приобрести излишнее</a:t>
            </a:r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4355976" y="530120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95936" y="5877272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Игра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iagara_falls_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57221" y="-142925"/>
            <a:ext cx="4286280" cy="7090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4071934" y="-142900"/>
            <a:ext cx="509535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i="1" dirty="0" smtClean="0">
              <a:latin typeface="Monotype Corsiva" pitchFamily="66" charset="0"/>
            </a:endParaRPr>
          </a:p>
          <a:p>
            <a:pPr algn="ctr"/>
            <a:endParaRPr lang="ru-RU" sz="2800" b="1" i="1" dirty="0" smtClean="0">
              <a:latin typeface="Monotype Corsiva" pitchFamily="66" charset="0"/>
            </a:endParaRPr>
          </a:p>
          <a:p>
            <a:pPr algn="ctr"/>
            <a:r>
              <a:rPr lang="ru-RU" sz="2800" b="1" i="1" dirty="0" smtClean="0">
                <a:latin typeface="Monotype Corsiva" pitchFamily="66" charset="0"/>
              </a:rPr>
              <a:t>ГЕРМАНН </a:t>
            </a:r>
          </a:p>
          <a:p>
            <a:pPr algn="ctr"/>
            <a:r>
              <a:rPr lang="ru-RU" sz="2000" b="1" i="1" dirty="0" smtClean="0">
                <a:latin typeface="Monotype Corsiva" pitchFamily="66" charset="0"/>
              </a:rPr>
              <a:t>(Господин  Человек)</a:t>
            </a:r>
            <a:endParaRPr lang="ru-RU" sz="2000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b="1" dirty="0" smtClean="0">
              <a:latin typeface="Monotype Corsiva" pitchFamily="66" charset="0"/>
            </a:endParaRPr>
          </a:p>
          <a:p>
            <a:endParaRPr lang="ru-RU" sz="2400" b="1" dirty="0" smtClean="0">
              <a:latin typeface="Monotype Corsiva" pitchFamily="66" charset="0"/>
            </a:endParaRPr>
          </a:p>
          <a:p>
            <a:r>
              <a:rPr lang="ru-RU" sz="2400" dirty="0" smtClean="0">
                <a:latin typeface="Monotype Corsiva" pitchFamily="66" charset="0"/>
              </a:rPr>
              <a:t>     Расчетливый, честолюбивый</a:t>
            </a:r>
          </a:p>
          <a:p>
            <a:endParaRPr lang="ru-RU" sz="2400" dirty="0" smtClean="0">
              <a:latin typeface="Monotype Corsiva" pitchFamily="66" charset="0"/>
            </a:endParaRPr>
          </a:p>
          <a:p>
            <a:r>
              <a:rPr lang="ru-RU" sz="2400" dirty="0" smtClean="0">
                <a:latin typeface="Monotype Corsiva" pitchFamily="66" charset="0"/>
              </a:rPr>
              <a:t>Обманывает, манипулирует, убивает</a:t>
            </a:r>
          </a:p>
          <a:p>
            <a:endParaRPr lang="ru-RU" sz="2400" dirty="0" smtClean="0">
              <a:latin typeface="Monotype Corsiva" pitchFamily="66" charset="0"/>
            </a:endParaRPr>
          </a:p>
          <a:p>
            <a:r>
              <a:rPr lang="ru-RU" sz="2400" dirty="0" smtClean="0">
                <a:latin typeface="Monotype Corsiva" pitchFamily="66" charset="0"/>
              </a:rPr>
              <a:t>Проигрывает в поединке с жизнью</a:t>
            </a:r>
          </a:p>
          <a:p>
            <a:endParaRPr lang="ru-RU" sz="2400" dirty="0" smtClean="0">
              <a:latin typeface="Monotype Corsiva" pitchFamily="66" charset="0"/>
            </a:endParaRPr>
          </a:p>
          <a:p>
            <a:r>
              <a:rPr lang="ru-RU" sz="2400" b="1" dirty="0" smtClean="0">
                <a:latin typeface="Monotype Corsiva" pitchFamily="66" charset="0"/>
              </a:rPr>
              <a:t>                         ПУСТОТА</a:t>
            </a:r>
          </a:p>
          <a:p>
            <a:endParaRPr lang="ru-RU" sz="1200" dirty="0" smtClean="0">
              <a:latin typeface="Monotype Corsiva" pitchFamily="66" charset="0"/>
            </a:endParaRPr>
          </a:p>
          <a:p>
            <a:endParaRPr lang="ru-RU" sz="1200" dirty="0" smtClean="0">
              <a:latin typeface="Monotype Corsiva" pitchFamily="66" charset="0"/>
            </a:endParaRPr>
          </a:p>
          <a:p>
            <a:r>
              <a:rPr lang="ru-RU" sz="1600" spc="300" dirty="0" smtClean="0">
                <a:latin typeface="Monotype Corsiva" pitchFamily="66" charset="0"/>
              </a:rPr>
              <a:t>              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561975"/>
          </a:xfrm>
          <a:prstGeom prst="rect">
            <a:avLst/>
          </a:prstGeom>
        </p:spPr>
        <p:txBody>
          <a:bodyPr rtlCol="0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Синквейны</a:t>
            </a:r>
            <a:endParaRPr kumimoji="0" lang="ru-RU" sz="4100" i="0" u="none" strike="noStrike" kern="1200" cap="none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052513"/>
            <a:ext cx="4038600" cy="50736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endParaRPr kumimoji="0" lang="ru-RU" sz="28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Arial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250" y="1036638"/>
            <a:ext cx="1714500" cy="584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2200" b="1" i="1" dirty="0">
                <a:solidFill>
                  <a:schemeClr val="bg1"/>
                </a:solidFill>
                <a:latin typeface="Calibri" pitchFamily="34" charset="0"/>
              </a:rPr>
              <a:t>  Сальери</a:t>
            </a:r>
            <a:r>
              <a:rPr lang="ru-RU" sz="2200" i="1" dirty="0">
                <a:solidFill>
                  <a:schemeClr val="bg1"/>
                </a:solidFill>
                <a:latin typeface="Calibri" pitchFamily="34" charset="0"/>
              </a:rPr>
              <a:t>       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1413258" y="5086846"/>
            <a:ext cx="1839912" cy="1184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dirty="0" err="1" smtClean="0">
                <a:solidFill>
                  <a:schemeClr val="bg1"/>
                </a:solidFill>
              </a:rPr>
              <a:t>Ремеслен</a:t>
            </a:r>
            <a:endParaRPr lang="ru-RU" dirty="0" smtClean="0">
              <a:solidFill>
                <a:schemeClr val="bg1"/>
              </a:solidFill>
            </a:endParaRPr>
          </a:p>
          <a:p>
            <a:pPr algn="ctr">
              <a:spcAft>
                <a:spcPts val="1000"/>
              </a:spcAft>
            </a:pPr>
            <a:r>
              <a:rPr lang="ru-RU" dirty="0" smtClean="0">
                <a:solidFill>
                  <a:schemeClr val="bg1"/>
                </a:solidFill>
              </a:rPr>
              <a:t>ник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936081" y="2497138"/>
            <a:ext cx="1701800" cy="11525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dirty="0">
                <a:solidFill>
                  <a:schemeClr val="bg1"/>
                </a:solidFill>
                <a:latin typeface="Calibri" pitchFamily="34" charset="0"/>
              </a:rPr>
              <a:t>Отстраненный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312764" y="2527568"/>
            <a:ext cx="1594940" cy="11525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Завист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-</a:t>
            </a:r>
          </a:p>
          <a:p>
            <a:pPr algn="ctr">
              <a:spcAft>
                <a:spcPts val="1000"/>
              </a:spcAft>
            </a:pPr>
            <a:r>
              <a:rPr lang="ru-RU" dirty="0" err="1" smtClean="0">
                <a:solidFill>
                  <a:schemeClr val="bg1"/>
                </a:solidFill>
                <a:latin typeface="Calibri" pitchFamily="34" charset="0"/>
              </a:rPr>
              <a:t>ливый</a:t>
            </a:r>
            <a:endParaRPr lang="ru-RU" dirty="0">
              <a:solidFill>
                <a:schemeClr val="bg1"/>
              </a:solidFill>
              <a:latin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3223818" y="3846562"/>
            <a:ext cx="1455737" cy="11620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Завидует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1567856" y="3696196"/>
            <a:ext cx="1482725" cy="13906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1600" dirty="0">
                <a:solidFill>
                  <a:schemeClr val="bg1"/>
                </a:solidFill>
                <a:latin typeface="Calibri" pitchFamily="34" charset="0"/>
              </a:rPr>
              <a:t>Восстанавливает справедливость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102394" y="3861048"/>
            <a:ext cx="1257300" cy="1181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dirty="0">
                <a:solidFill>
                  <a:schemeClr val="bg1"/>
                </a:solidFill>
                <a:latin typeface="Calibri" pitchFamily="34" charset="0"/>
              </a:rPr>
              <a:t>Само </a:t>
            </a:r>
            <a:r>
              <a:rPr lang="ru-RU" dirty="0" smtClean="0">
                <a:solidFill>
                  <a:schemeClr val="bg1"/>
                </a:solidFill>
                <a:latin typeface="Calibri" pitchFamily="34" charset="0"/>
              </a:rPr>
              <a:t>-утверждается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74650" y="1694866"/>
            <a:ext cx="4075112" cy="742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Поставил ремесло подножию </a:t>
            </a:r>
            <a:r>
              <a:rPr lang="ru-RU" dirty="0" smtClean="0">
                <a:solidFill>
                  <a:schemeClr val="bg1"/>
                </a:solidFill>
              </a:rPr>
              <a:t>искусству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867400" y="1052513"/>
            <a:ext cx="1714500" cy="568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   </a:t>
            </a:r>
            <a:r>
              <a:rPr lang="ru-RU" sz="2200" b="1" i="1" dirty="0">
                <a:solidFill>
                  <a:schemeClr val="bg1"/>
                </a:solidFill>
                <a:latin typeface="Calibri" pitchFamily="34" charset="0"/>
              </a:rPr>
              <a:t>Моцарт</a:t>
            </a:r>
            <a:r>
              <a:rPr lang="ru-RU" sz="2200" i="1" dirty="0">
                <a:solidFill>
                  <a:schemeClr val="bg1"/>
                </a:solidFill>
                <a:latin typeface="Calibri" pitchFamily="34" charset="0"/>
              </a:rPr>
              <a:t>      </a:t>
            </a:r>
            <a:r>
              <a:rPr lang="ru-RU" sz="2200" dirty="0">
                <a:solidFill>
                  <a:schemeClr val="bg1"/>
                </a:solidFill>
                <a:latin typeface="Calibri" pitchFamily="34" charset="0"/>
              </a:rPr>
              <a:t>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5865828" y="4939507"/>
            <a:ext cx="1784011" cy="11795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Творец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6881828" y="2460098"/>
            <a:ext cx="1584076" cy="1168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dirty="0">
                <a:solidFill>
                  <a:schemeClr val="bg1"/>
                </a:solidFill>
                <a:latin typeface="Calibri" pitchFamily="34" charset="0"/>
              </a:rPr>
              <a:t>Интересующийся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4724864" y="2468069"/>
            <a:ext cx="1690687" cy="11144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«Живой»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7673866" y="3654956"/>
            <a:ext cx="1311275" cy="12525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Радуется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6021482" y="3601511"/>
            <a:ext cx="1509712" cy="129698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Сочиняет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692744" y="3680093"/>
            <a:ext cx="1328738" cy="1206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Творит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747417" y="1687513"/>
            <a:ext cx="3954463" cy="809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bg1"/>
                </a:solidFill>
                <a:latin typeface="Calibri" pitchFamily="34" charset="0"/>
              </a:rPr>
              <a:t>Гений, хотя и сам не </a:t>
            </a:r>
            <a:r>
              <a:rPr lang="ru-RU" sz="2000" dirty="0" smtClean="0">
                <a:solidFill>
                  <a:schemeClr val="bg1"/>
                </a:solidFill>
                <a:latin typeface="Calibri" pitchFamily="34" charset="0"/>
              </a:rPr>
              <a:t>подозревает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071802" y="2571744"/>
            <a:ext cx="2357454" cy="1714512"/>
          </a:xfrm>
          <a:prstGeom prst="ellipse">
            <a:avLst/>
          </a:prstGeom>
          <a:solidFill>
            <a:schemeClr val="accent3">
              <a:lumMod val="75000"/>
            </a:schemeClr>
          </a:solidFill>
          <a:scene3d>
            <a:camera prst="orthographicFront">
              <a:rot lat="0" lon="0" rev="0"/>
            </a:camera>
            <a:lightRig rig="sunset" dir="t"/>
          </a:scene3d>
          <a:sp3d prstMaterial="dkEdge">
            <a:bevelT w="139700" h="8255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Гений и злодейство  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214290"/>
            <a:ext cx="4030270" cy="2862322"/>
          </a:xfrm>
          <a:prstGeom prst="rect">
            <a:avLst/>
          </a:prstGeom>
          <a:noFill/>
          <a:scene3d>
            <a:camera prst="orthographicFront"/>
            <a:lightRig rig="chilly" dir="t"/>
          </a:scene3d>
          <a:sp3d prstMaterial="translucentPowder"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МОЦАРТ</a:t>
            </a:r>
          </a:p>
          <a:p>
            <a:pPr algn="ctr"/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Жизнерадостный, счастливый</a:t>
            </a:r>
          </a:p>
          <a:p>
            <a:pPr algn="ctr"/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Творит, восхищает, любит</a:t>
            </a:r>
          </a:p>
          <a:p>
            <a:pPr algn="ctr"/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Гармонией музыки покоряет сердца</a:t>
            </a:r>
          </a:p>
          <a:p>
            <a:pPr algn="ctr"/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ГЕНИЙ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3786190"/>
            <a:ext cx="539442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САЛЬЕРИ</a:t>
            </a:r>
          </a:p>
          <a:p>
            <a:pPr algn="ctr"/>
            <a:endParaRPr lang="ru-RU" dirty="0" smtClean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Надменный, трудолюбивый</a:t>
            </a:r>
          </a:p>
          <a:p>
            <a:pPr algn="ctr"/>
            <a:endParaRPr lang="ru-RU" dirty="0" smtClean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Преодолевает, умертвляет, завидует</a:t>
            </a:r>
          </a:p>
          <a:p>
            <a:pPr algn="ctr"/>
            <a:endParaRPr lang="ru-RU" dirty="0" smtClean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Никогда не испытывает вдохновения, ушел из живой жизни</a:t>
            </a:r>
          </a:p>
          <a:p>
            <a:pPr algn="ctr"/>
            <a:endParaRPr lang="ru-RU" dirty="0" smtClean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РЕМЕСЛЕННИК</a:t>
            </a:r>
          </a:p>
          <a:p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en-US" dirty="0"/>
          </a:p>
        </p:txBody>
      </p:sp>
      <p:pic>
        <p:nvPicPr>
          <p:cNvPr id="9" name="Picture 4" descr="Копия P10102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57496"/>
            <a:ext cx="2786082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 descr="http://www.trkoblaka.ru/pics/motsart_i_salieri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1"/>
            <a:ext cx="3857620" cy="300037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4800" y="457200"/>
            <a:ext cx="8686800" cy="8382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i="0" u="none" strike="noStrike" kern="1200" cap="none" spc="0" normalizeH="0" baseline="0" noProof="0" dirty="0" err="1" smtClean="0">
                <a:ln w="6350">
                  <a:noFill/>
                </a:ln>
                <a:solidFill>
                  <a:schemeClr val="bg1"/>
                </a:solidFill>
                <a:uLnTx/>
                <a:uFillTx/>
                <a:latin typeface="+mj-lt"/>
                <a:ea typeface="+mj-ea"/>
                <a:cs typeface="+mj-cs"/>
              </a:rPr>
              <a:t>Синквейн</a:t>
            </a:r>
            <a:r>
              <a:rPr kumimoji="0" lang="ru-RU" sz="4100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ru-RU" sz="4100" i="0" u="none" strike="noStrike" kern="1200" cap="none" spc="0" normalizeH="0" baseline="0" noProof="0" dirty="0" err="1" smtClean="0">
                <a:ln w="6350">
                  <a:noFill/>
                </a:ln>
                <a:solidFill>
                  <a:schemeClr val="bg1"/>
                </a:solidFill>
                <a:uLnTx/>
                <a:uFillTx/>
                <a:latin typeface="+mj-lt"/>
                <a:ea typeface="+mj-ea"/>
                <a:cs typeface="+mj-cs"/>
              </a:rPr>
              <a:t>Дадона</a:t>
            </a:r>
            <a:endParaRPr kumimoji="0" lang="ru-RU" sz="4100" i="0" u="none" strike="noStrike" kern="1200" cap="none" spc="0" normalizeH="0" baseline="0" noProof="0" dirty="0">
              <a:ln w="6350">
                <a:noFill/>
              </a:ln>
              <a:solidFill>
                <a:schemeClr val="bg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04800" y="1554162"/>
            <a:ext cx="8686800" cy="4525963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Дадон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грозный                 старый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правил          полюбил          убил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Царь хватил его жезлом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По лбу: тот упал ничком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Корысть 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2714612" y="2143116"/>
            <a:ext cx="714380" cy="14287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  <a:effectLst>
            <a:outerShdw blurRad="50800" dist="50800" dir="5400000" sx="1000" sy="1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4857752" y="2071678"/>
            <a:ext cx="714380" cy="21431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 flipV="1">
            <a:off x="1571604" y="2643182"/>
            <a:ext cx="1571636" cy="14287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86314" y="2643182"/>
            <a:ext cx="1357322" cy="14287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27960000" flipV="1">
            <a:off x="3957211" y="4434826"/>
            <a:ext cx="214314" cy="7143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27960000" flipV="1">
            <a:off x="4028648" y="2434562"/>
            <a:ext cx="214314" cy="7143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0" y="0"/>
            <a:ext cx="9144000" cy="6858000"/>
          </a:xfrm>
          <a:prstGeom prst="verticalScroll">
            <a:avLst/>
          </a:prstGeom>
          <a:gradFill>
            <a:gsLst>
              <a:gs pos="0">
                <a:schemeClr val="accent3">
                  <a:lumMod val="50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38100"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softEdge rad="3175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Царь 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Дадон</a:t>
            </a:r>
            <a:endParaRPr lang="ru-RU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Ленивый , жестокий</a:t>
            </a: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Нарушает, не исполняет, убивает</a:t>
            </a: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Решает свои проблемы ценой других</a:t>
            </a:r>
          </a:p>
          <a:p>
            <a:pPr algn="ctr"/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Пустота </a:t>
            </a:r>
          </a:p>
          <a:p>
            <a:pPr algn="ctr"/>
            <a:endParaRPr lang="ru-RU" b="1" dirty="0">
              <a:ln w="17780" cmpd="sng">
                <a:solidFill>
                  <a:srgbClr val="665878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vinflore4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2357422" y="1071546"/>
            <a:ext cx="4857784" cy="592456"/>
          </a:xfrm>
          <a:prstGeom prst="rect">
            <a:avLst/>
          </a:prstGeom>
        </p:spPr>
      </p:pic>
      <p:pic>
        <p:nvPicPr>
          <p:cNvPr id="4" name="Рисунок 3" descr="vinflore4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6" y="5643578"/>
            <a:ext cx="4857784" cy="592456"/>
          </a:xfrm>
          <a:prstGeom prst="rect">
            <a:avLst/>
          </a:prstGeom>
        </p:spPr>
      </p:pic>
      <p:pic>
        <p:nvPicPr>
          <p:cNvPr id="5" name="Рисунок 4" descr="IcnHwilQhivkn1JxFGLyQ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0694" y="4429132"/>
            <a:ext cx="2008200" cy="1643074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Коленченко В.В. Светлодарская гимназия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www.antiquebooks.ru/pic/6/437/88967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0"/>
            <a:ext cx="4357686" cy="3929040"/>
          </a:xfrm>
          <a:prstGeom prst="rect">
            <a:avLst/>
          </a:prstGeom>
          <a:noFill/>
        </p:spPr>
      </p:pic>
      <p:pic>
        <p:nvPicPr>
          <p:cNvPr id="9222" name="Picture 6" descr="http://screenshots.etvnet.com/000/055/401/b0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4786314" cy="3857628"/>
          </a:xfrm>
          <a:prstGeom prst="rect">
            <a:avLst/>
          </a:prstGeom>
          <a:noFill/>
        </p:spPr>
      </p:pic>
      <p:pic>
        <p:nvPicPr>
          <p:cNvPr id="9224" name="Picture 8" descr="Картинка 4 из 104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786190"/>
            <a:ext cx="4286248" cy="3071810"/>
          </a:xfrm>
          <a:prstGeom prst="rect">
            <a:avLst/>
          </a:prstGeom>
          <a:noFill/>
        </p:spPr>
      </p:pic>
      <p:pic>
        <p:nvPicPr>
          <p:cNvPr id="9226" name="Picture 10" descr="Картинка 427 из 2580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67200" y="3857628"/>
            <a:ext cx="4876800" cy="30003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7158" y="0"/>
            <a:ext cx="42862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r>
              <a:rPr lang="ru-RU" sz="2400" b="1" dirty="0" smtClean="0"/>
              <a:t>Мчатся тучи, вьются тучи;</a:t>
            </a:r>
          </a:p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Невидимкою луна</a:t>
            </a:r>
          </a:p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Освещает снег летучий;</a:t>
            </a:r>
          </a:p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Мутно небо, ночь мутна.</a:t>
            </a:r>
            <a:br>
              <a:rPr lang="ru-RU" sz="2400" b="1" dirty="0" smtClean="0"/>
            </a:b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bd7b2bc59c40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43800" y="4429132"/>
            <a:ext cx="1600200" cy="2103120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TextBox 1"/>
          <p:cNvSpPr txBox="1"/>
          <p:nvPr/>
        </p:nvSpPr>
        <p:spPr>
          <a:xfrm>
            <a:off x="0" y="428604"/>
            <a:ext cx="9533379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                                  </a:t>
            </a:r>
            <a:r>
              <a:rPr lang="ru-RU" sz="4400" i="1" dirty="0" smtClean="0"/>
              <a:t>Царь </a:t>
            </a:r>
            <a:r>
              <a:rPr lang="ru-RU" sz="4400" i="1" dirty="0" err="1" smtClean="0"/>
              <a:t>Дадон</a:t>
            </a:r>
            <a:r>
              <a:rPr lang="ru-RU" sz="4400" i="1" dirty="0" smtClean="0"/>
              <a:t>-</a:t>
            </a:r>
          </a:p>
          <a:p>
            <a:endParaRPr lang="ru-RU" sz="4400" dirty="0" smtClean="0"/>
          </a:p>
          <a:p>
            <a:r>
              <a:rPr lang="ru-RU" sz="4400" dirty="0" smtClean="0"/>
              <a:t>                                ( </a:t>
            </a:r>
            <a:r>
              <a:rPr lang="ru-RU" sz="3200" dirty="0" smtClean="0"/>
              <a:t>древнерусское</a:t>
            </a:r>
          </a:p>
          <a:p>
            <a:r>
              <a:rPr lang="ru-RU" sz="3200" dirty="0" smtClean="0"/>
              <a:t>                                                      слово означает</a:t>
            </a:r>
          </a:p>
          <a:p>
            <a:endParaRPr lang="ru-RU" sz="3200" dirty="0" smtClean="0"/>
          </a:p>
          <a:p>
            <a:r>
              <a:rPr lang="ru-RU" sz="4400" dirty="0" smtClean="0"/>
              <a:t>                                   </a:t>
            </a:r>
            <a:r>
              <a:rPr lang="en-US" sz="4400" dirty="0" smtClean="0"/>
              <a:t>“</a:t>
            </a:r>
            <a:r>
              <a:rPr lang="ru-RU" sz="4400" i="1" dirty="0" smtClean="0"/>
              <a:t>несуразный </a:t>
            </a:r>
          </a:p>
          <a:p>
            <a:r>
              <a:rPr lang="ru-RU" sz="4400" i="1" dirty="0" smtClean="0"/>
              <a:t>                                      человек</a:t>
            </a:r>
            <a:r>
              <a:rPr lang="en-US" sz="4400" i="1" dirty="0" smtClean="0"/>
              <a:t>”</a:t>
            </a:r>
            <a:r>
              <a:rPr lang="ru-RU" sz="4400" i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ru-RU" i="1" dirty="0" smtClean="0">
                <a:latin typeface="Monotype Corsiva" pitchFamily="66" charset="0"/>
              </a:rPr>
              <a:t>                                                                               </a:t>
            </a:r>
            <a:endParaRPr lang="ru-RU" b="1" i="1" spc="300" dirty="0" smtClean="0">
              <a:solidFill>
                <a:srgbClr val="FFFFCC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Monotype Corsiva" pitchFamily="66" charset="0"/>
            </a:endParaRPr>
          </a:p>
          <a:p>
            <a:endParaRPr lang="ru-RU" dirty="0"/>
          </a:p>
        </p:txBody>
      </p:sp>
      <p:pic>
        <p:nvPicPr>
          <p:cNvPr id="6" name="Рисунок 5" descr="5922a81dcce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429396"/>
            <a:ext cx="9144000" cy="428604"/>
          </a:xfrm>
          <a:prstGeom prst="rect">
            <a:avLst/>
          </a:prstGeom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Картинка 73 из 1453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57166"/>
            <a:ext cx="3929038" cy="57150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329</Words>
  <PresentationFormat>Экран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Апекс</vt:lpstr>
      <vt:lpstr>Тема Office</vt:lpstr>
      <vt:lpstr>Лишь на мгновенье умер…  или мгновенье жил?..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«Чёрный человек»</vt:lpstr>
      <vt:lpstr>самостоянье</vt:lpstr>
      <vt:lpstr>Лишь на мгновенье умер…  или мгновенье жил...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Лишь на мгновенье умер…   или мгновенье жил?..</dc:title>
  <cp:lastModifiedBy>Tata</cp:lastModifiedBy>
  <cp:revision>80</cp:revision>
  <dcterms:modified xsi:type="dcterms:W3CDTF">2013-04-28T16:35:31Z</dcterms:modified>
</cp:coreProperties>
</file>