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16" r:id="rId1"/>
  </p:sldMasterIdLst>
  <p:notesMasterIdLst>
    <p:notesMasterId r:id="rId37"/>
  </p:notesMasterIdLst>
  <p:sldIdLst>
    <p:sldId id="266" r:id="rId2"/>
    <p:sldId id="304" r:id="rId3"/>
    <p:sldId id="274" r:id="rId4"/>
    <p:sldId id="276" r:id="rId5"/>
    <p:sldId id="282" r:id="rId6"/>
    <p:sldId id="283" r:id="rId7"/>
    <p:sldId id="284" r:id="rId8"/>
    <p:sldId id="285" r:id="rId9"/>
    <p:sldId id="286" r:id="rId10"/>
    <p:sldId id="287" r:id="rId11"/>
    <p:sldId id="288" r:id="rId12"/>
    <p:sldId id="289" r:id="rId13"/>
    <p:sldId id="290" r:id="rId14"/>
    <p:sldId id="291" r:id="rId15"/>
    <p:sldId id="292" r:id="rId16"/>
    <p:sldId id="293" r:id="rId17"/>
    <p:sldId id="294" r:id="rId18"/>
    <p:sldId id="295" r:id="rId19"/>
    <p:sldId id="296" r:id="rId20"/>
    <p:sldId id="297" r:id="rId21"/>
    <p:sldId id="298" r:id="rId22"/>
    <p:sldId id="299" r:id="rId23"/>
    <p:sldId id="260" r:id="rId24"/>
    <p:sldId id="257" r:id="rId25"/>
    <p:sldId id="267" r:id="rId26"/>
    <p:sldId id="270" r:id="rId27"/>
    <p:sldId id="261" r:id="rId28"/>
    <p:sldId id="258" r:id="rId29"/>
    <p:sldId id="262" r:id="rId30"/>
    <p:sldId id="263" r:id="rId31"/>
    <p:sldId id="265" r:id="rId32"/>
    <p:sldId id="272" r:id="rId33"/>
    <p:sldId id="264" r:id="rId34"/>
    <p:sldId id="301" r:id="rId35"/>
    <p:sldId id="271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7E4FF"/>
    <a:srgbClr val="480000"/>
    <a:srgbClr val="680000"/>
    <a:srgbClr val="760000"/>
    <a:srgbClr val="6C0000"/>
    <a:srgbClr val="080808"/>
    <a:srgbClr val="2B0F2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94" autoAdjust="0"/>
    <p:restoredTop sz="94660"/>
  </p:normalViewPr>
  <p:slideViewPr>
    <p:cSldViewPr>
      <p:cViewPr varScale="1">
        <p:scale>
          <a:sx n="86" d="100"/>
          <a:sy n="86" d="100"/>
        </p:scale>
        <p:origin x="-108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DBBAF3-7664-4171-B06D-F67FF59190C7}" type="datetimeFigureOut">
              <a:rPr lang="ru-RU" smtClean="0"/>
              <a:pPr/>
              <a:t>20.04.2013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AF3AF0-AE0E-4801-B7EF-7216F4FA8A4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AF3AF0-AE0E-4801-B7EF-7216F4FA8A4E}" type="slidenum">
              <a:rPr lang="ru-RU" smtClean="0"/>
              <a:pPr/>
              <a:t>31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2E010-D029-46BD-9D13-B67C289A18D7}" type="datetimeFigureOut">
              <a:rPr lang="ru-RU" smtClean="0"/>
              <a:pPr/>
              <a:t>20.04.2013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553B02A-DF74-4B22-A51A-DA68C08968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2E010-D029-46BD-9D13-B67C289A18D7}" type="datetimeFigureOut">
              <a:rPr lang="ru-RU" smtClean="0"/>
              <a:pPr/>
              <a:t>20.04.2013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3B02A-DF74-4B22-A51A-DA68C08968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2E010-D029-46BD-9D13-B67C289A18D7}" type="datetimeFigureOut">
              <a:rPr lang="ru-RU" smtClean="0"/>
              <a:pPr/>
              <a:t>20.04.2013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3B02A-DF74-4B22-A51A-DA68C08968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2E010-D029-46BD-9D13-B67C289A18D7}" type="datetimeFigureOut">
              <a:rPr lang="ru-RU" smtClean="0"/>
              <a:pPr/>
              <a:t>20.04.2013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553B02A-DF74-4B22-A51A-DA68C08968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2E010-D029-46BD-9D13-B67C289A18D7}" type="datetimeFigureOut">
              <a:rPr lang="ru-RU" smtClean="0"/>
              <a:pPr/>
              <a:t>20.04.2013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3B02A-DF74-4B22-A51A-DA68C08968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2E010-D029-46BD-9D13-B67C289A18D7}" type="datetimeFigureOut">
              <a:rPr lang="ru-RU" smtClean="0"/>
              <a:pPr/>
              <a:t>20.04.2013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3B02A-DF74-4B22-A51A-DA68C08968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2E010-D029-46BD-9D13-B67C289A18D7}" type="datetimeFigureOut">
              <a:rPr lang="ru-RU" smtClean="0"/>
              <a:pPr/>
              <a:t>20.04.2013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553B02A-DF74-4B22-A51A-DA68C08968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2E010-D029-46BD-9D13-B67C289A18D7}" type="datetimeFigureOut">
              <a:rPr lang="ru-RU" smtClean="0"/>
              <a:pPr/>
              <a:t>20.04.2013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3B02A-DF74-4B22-A51A-DA68C08968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2E010-D029-46BD-9D13-B67C289A18D7}" type="datetimeFigureOut">
              <a:rPr lang="ru-RU" smtClean="0"/>
              <a:pPr/>
              <a:t>20.04.2013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3B02A-DF74-4B22-A51A-DA68C08968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2E010-D029-46BD-9D13-B67C289A18D7}" type="datetimeFigureOut">
              <a:rPr lang="ru-RU" smtClean="0"/>
              <a:pPr/>
              <a:t>20.04.2013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3B02A-DF74-4B22-A51A-DA68C08968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2E010-D029-46BD-9D13-B67C289A18D7}" type="datetimeFigureOut">
              <a:rPr lang="ru-RU" smtClean="0"/>
              <a:pPr/>
              <a:t>20.04.2013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3B02A-DF74-4B22-A51A-DA68C08968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9C2E010-D029-46BD-9D13-B67C289A18D7}" type="datetimeFigureOut">
              <a:rPr lang="ru-RU" smtClean="0"/>
              <a:pPr/>
              <a:t>20.04.2013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553B02A-DF74-4B22-A51A-DA68C08968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17" r:id="rId1"/>
    <p:sldLayoutId id="2147484118" r:id="rId2"/>
    <p:sldLayoutId id="2147484119" r:id="rId3"/>
    <p:sldLayoutId id="2147484120" r:id="rId4"/>
    <p:sldLayoutId id="2147484121" r:id="rId5"/>
    <p:sldLayoutId id="2147484122" r:id="rId6"/>
    <p:sldLayoutId id="2147484123" r:id="rId7"/>
    <p:sldLayoutId id="2147484124" r:id="rId8"/>
    <p:sldLayoutId id="2147484125" r:id="rId9"/>
    <p:sldLayoutId id="2147484126" r:id="rId10"/>
    <p:sldLayoutId id="214748412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G:\!!!Fest\!Fest_2323\638574\&#1055;&#1088;&#1077;&#1079;&#1077;&#1085;&#1090;&#1072;&#1094;&#1080;&#1103;\&#1084;&#1091;&#1083;&#1100;&#1090;&#1092;&#1080;&#1083;&#1100;&#1084;.wmv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pn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10" Type="http://schemas.openxmlformats.org/officeDocument/2006/relationships/image" Target="../media/image19.jpeg"/><Relationship Id="rId4" Type="http://schemas.openxmlformats.org/officeDocument/2006/relationships/image" Target="../media/image13.png"/><Relationship Id="rId9" Type="http://schemas.openxmlformats.org/officeDocument/2006/relationships/image" Target="../media/image18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носка-облако 3"/>
          <p:cNvSpPr/>
          <p:nvPr/>
        </p:nvSpPr>
        <p:spPr>
          <a:xfrm>
            <a:off x="611560" y="188640"/>
            <a:ext cx="8208912" cy="5616624"/>
          </a:xfrm>
          <a:prstGeom prst="cloudCallout">
            <a:avLst/>
          </a:prstGeom>
          <a:solidFill>
            <a:schemeClr val="accent1">
              <a:alpha val="3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4000" b="1" spc="50" dirty="0" smtClean="0">
              <a:ln w="11430"/>
              <a:solidFill>
                <a:schemeClr val="tx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 Antiqua" pitchFamily="18" charset="0"/>
            </a:endParaRPr>
          </a:p>
          <a:p>
            <a:pPr algn="ctr"/>
            <a:endParaRPr lang="ru-RU" sz="4000" b="1" spc="50" dirty="0" smtClean="0">
              <a:ln w="11430"/>
              <a:solidFill>
                <a:schemeClr val="tx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 Antiqua" pitchFamily="18" charset="0"/>
            </a:endParaRPr>
          </a:p>
          <a:p>
            <a:pPr algn="ctr"/>
            <a:r>
              <a:rPr lang="ru-RU" sz="4000" b="1" spc="50" dirty="0" smtClean="0">
                <a:ln w="11430"/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</a:rPr>
              <a:t>«</a:t>
            </a:r>
            <a:r>
              <a:rPr lang="ru-RU" sz="4000" b="1" spc="50" dirty="0" smtClean="0">
                <a:ln w="11430"/>
                <a:solidFill>
                  <a:srgbClr val="6C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</a:rPr>
              <a:t>АЛЬТРУИЗМ И ЭГОИЗМ»</a:t>
            </a:r>
          </a:p>
          <a:p>
            <a:pPr algn="ctr"/>
            <a:endParaRPr lang="ru-RU" sz="4000" b="1" spc="50" dirty="0" smtClean="0">
              <a:ln w="11430"/>
              <a:solidFill>
                <a:schemeClr val="tx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 Antiqua" pitchFamily="18" charset="0"/>
            </a:endParaRPr>
          </a:p>
          <a:p>
            <a:pPr algn="ctr"/>
            <a:endParaRPr lang="ru-RU" sz="4000" b="1" spc="50" dirty="0" smtClean="0">
              <a:ln w="11430"/>
              <a:solidFill>
                <a:schemeClr val="tx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 Antiqua" pitchFamily="18" charset="0"/>
            </a:endParaRPr>
          </a:p>
          <a:p>
            <a:pPr algn="ctr"/>
            <a:endParaRPr lang="ru-RU" sz="4000" b="1" spc="50" dirty="0" smtClean="0">
              <a:ln w="11430"/>
              <a:solidFill>
                <a:schemeClr val="tx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 Antiqua" pitchFamily="18" charset="0"/>
            </a:endParaRPr>
          </a:p>
          <a:p>
            <a:pPr algn="r"/>
            <a:r>
              <a:rPr lang="ru-RU" sz="1600" b="1" spc="50" dirty="0" err="1" smtClean="0">
                <a:ln w="11430"/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</a:rPr>
              <a:t>Яговкина</a:t>
            </a:r>
            <a:r>
              <a:rPr lang="ru-RU" sz="1600" b="1" spc="50" dirty="0" smtClean="0">
                <a:ln w="11430"/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</a:rPr>
              <a:t> Г.В.</a:t>
            </a:r>
          </a:p>
          <a:p>
            <a:pPr algn="r"/>
            <a:r>
              <a:rPr lang="ru-RU" sz="1600" b="1" spc="50" dirty="0" smtClean="0">
                <a:ln w="11430"/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</a:rPr>
              <a:t>МБОУ СОШ № 43</a:t>
            </a:r>
          </a:p>
          <a:p>
            <a:pPr algn="r"/>
            <a:r>
              <a:rPr lang="ru-RU" sz="1600" b="1" spc="50" dirty="0" smtClean="0">
                <a:ln w="11430"/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</a:rPr>
              <a:t>Г.Екатеринбург</a:t>
            </a:r>
          </a:p>
          <a:p>
            <a:pPr algn="ctr"/>
            <a:endParaRPr lang="ru-RU" sz="4000" b="1" spc="50" dirty="0">
              <a:ln w="11430"/>
              <a:solidFill>
                <a:schemeClr val="tx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51520" y="332656"/>
            <a:ext cx="8640960" cy="16561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  <a:latin typeface="Book Antiqua" pitchFamily="18" charset="0"/>
              </a:rPr>
              <a:t>Сознавать долг и не исполнять его – </a:t>
            </a:r>
            <a:r>
              <a:rPr lang="ru-RU" sz="4000" b="1" dirty="0" smtClean="0">
                <a:solidFill>
                  <a:schemeClr val="tx1"/>
                </a:solidFill>
                <a:latin typeface="Book Antiqua" pitchFamily="18" charset="0"/>
              </a:rPr>
              <a:t>это … </a:t>
            </a:r>
            <a:endParaRPr lang="ru-RU" sz="4000" b="1" dirty="0">
              <a:solidFill>
                <a:schemeClr val="tx1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одержимое 6"/>
          <p:cNvGraphicFramePr>
            <a:graphicFrameLocks noGrp="1"/>
          </p:cNvGraphicFramePr>
          <p:nvPr>
            <p:ph sz="half" idx="1"/>
          </p:nvPr>
        </p:nvGraphicFramePr>
        <p:xfrm>
          <a:off x="611552" y="908720"/>
          <a:ext cx="7848887" cy="568863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41293"/>
                <a:gridCol w="341218"/>
                <a:gridCol w="341256"/>
                <a:gridCol w="341256"/>
                <a:gridCol w="341256"/>
                <a:gridCol w="341256"/>
                <a:gridCol w="341256"/>
                <a:gridCol w="341256"/>
                <a:gridCol w="341256"/>
                <a:gridCol w="341256"/>
                <a:gridCol w="341256"/>
                <a:gridCol w="341711"/>
                <a:gridCol w="340801"/>
                <a:gridCol w="341256"/>
                <a:gridCol w="341256"/>
                <a:gridCol w="281769"/>
                <a:gridCol w="400743"/>
                <a:gridCol w="341256"/>
                <a:gridCol w="341256"/>
                <a:gridCol w="341256"/>
                <a:gridCol w="341256"/>
                <a:gridCol w="341256"/>
                <a:gridCol w="341256"/>
              </a:tblGrid>
              <a:tr h="63207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Book Antiqua" pitchFamily="18" charset="0"/>
                        </a:rPr>
                        <a:t>1</a:t>
                      </a:r>
                      <a:endParaRPr lang="ru-RU" sz="2000" dirty="0">
                        <a:solidFill>
                          <a:schemeClr val="tx1"/>
                        </a:solidFill>
                        <a:latin typeface="Book Antiqu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63207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Book Antiqua" pitchFamily="18" charset="0"/>
                        </a:rPr>
                        <a:t>2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Book Antiqu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3207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Book Antiqua" pitchFamily="18" charset="0"/>
                        </a:rPr>
                        <a:t>3</a:t>
                      </a:r>
                      <a:endParaRPr lang="ru-RU" sz="2000" b="1" dirty="0">
                        <a:latin typeface="Book Antiqu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3207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Book Antiqua" pitchFamily="18" charset="0"/>
                        </a:rPr>
                        <a:t>4</a:t>
                      </a:r>
                      <a:endParaRPr lang="ru-RU" sz="2000" b="1" dirty="0">
                        <a:latin typeface="Book Antiqu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3207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Book Antiqua" pitchFamily="18" charset="0"/>
                        </a:rPr>
                        <a:t>5</a:t>
                      </a:r>
                      <a:endParaRPr lang="ru-RU" sz="2000" b="1" dirty="0">
                        <a:latin typeface="Book Antiqu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3207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Book Antiqua" pitchFamily="18" charset="0"/>
                        </a:rPr>
                        <a:t>6</a:t>
                      </a:r>
                      <a:endParaRPr lang="ru-RU" sz="2000" b="1" dirty="0">
                        <a:latin typeface="Book Antiqu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3207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3207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Book Antiqua" pitchFamily="18" charset="0"/>
                        </a:rPr>
                        <a:t>8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Book Antiqu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3207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b="1" dirty="0">
                        <a:latin typeface="Book Antiqua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Book Antiqua" pitchFamily="18" charset="0"/>
                        </a:rPr>
                        <a:t>9</a:t>
                      </a:r>
                      <a:endParaRPr lang="ru-RU" sz="2000" b="1" dirty="0">
                        <a:latin typeface="Book Antiqu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39552" y="260648"/>
            <a:ext cx="83888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Book Antiqua" pitchFamily="18" charset="0"/>
              </a:rPr>
              <a:t>Разгадать кроссворд и назвать ключевое слово</a:t>
            </a:r>
            <a:endParaRPr lang="ru-RU" sz="2800" b="1" dirty="0">
              <a:latin typeface="Book Antiqu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4048" y="1052737"/>
            <a:ext cx="3600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spc="100" dirty="0" smtClean="0">
                <a:solidFill>
                  <a:srgbClr val="FF0000"/>
                </a:solidFill>
                <a:latin typeface="Book Antiqua" pitchFamily="18" charset="0"/>
              </a:rPr>
              <a:t>А</a:t>
            </a:r>
            <a:r>
              <a:rPr lang="ru-RU" sz="3200" b="1" spc="100" dirty="0" smtClean="0">
                <a:latin typeface="Book Antiqua" pitchFamily="18" charset="0"/>
              </a:rPr>
              <a:t>РИС ТОТ Е</a:t>
            </a:r>
            <a:r>
              <a:rPr lang="ru-RU" sz="1000" b="1" spc="100" dirty="0" smtClean="0">
                <a:latin typeface="Book Antiqua" pitchFamily="18" charset="0"/>
              </a:rPr>
              <a:t> </a:t>
            </a:r>
            <a:r>
              <a:rPr lang="ru-RU" sz="3200" b="1" spc="100" dirty="0" smtClean="0">
                <a:latin typeface="Book Antiqua" pitchFamily="18" charset="0"/>
              </a:rPr>
              <a:t>ЛЬ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979712" y="1628800"/>
            <a:ext cx="3960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Book Antiqua" pitchFamily="18" charset="0"/>
              </a:rPr>
              <a:t>ДОБ Р ОД Е ТЕ </a:t>
            </a:r>
            <a:r>
              <a:rPr lang="ru-RU" sz="3200" b="1" dirty="0" smtClean="0">
                <a:solidFill>
                  <a:srgbClr val="FF0000"/>
                </a:solidFill>
                <a:latin typeface="Book Antiqua" pitchFamily="18" charset="0"/>
              </a:rPr>
              <a:t>Л</a:t>
            </a:r>
            <a:r>
              <a:rPr lang="ru-RU" sz="3200" b="1" dirty="0" smtClean="0">
                <a:latin typeface="Book Antiqua" pitchFamily="18" charset="0"/>
              </a:rPr>
              <a:t>Ь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9552" y="2276872"/>
            <a:ext cx="52565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Book Antiqua" pitchFamily="18" charset="0"/>
              </a:rPr>
              <a:t>СПРАВ ЕДЛИВОСТ</a:t>
            </a:r>
            <a:r>
              <a:rPr lang="ru-RU" sz="3600" b="1" dirty="0" smtClean="0">
                <a:solidFill>
                  <a:srgbClr val="FF0000"/>
                </a:solidFill>
                <a:latin typeface="Book Antiqua" pitchFamily="18" charset="0"/>
              </a:rPr>
              <a:t>Ь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987824" y="2852936"/>
            <a:ext cx="31683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Book Antiqua" pitchFamily="18" charset="0"/>
              </a:rPr>
              <a:t>ТРУСОС</a:t>
            </a:r>
            <a:r>
              <a:rPr lang="ru-RU" sz="3600" b="1" dirty="0" smtClean="0">
                <a:solidFill>
                  <a:srgbClr val="FF0000"/>
                </a:solidFill>
                <a:latin typeface="Book Antiqua" pitchFamily="18" charset="0"/>
              </a:rPr>
              <a:t>Т</a:t>
            </a:r>
            <a:r>
              <a:rPr lang="ru-RU" sz="3600" b="1" dirty="0" smtClean="0">
                <a:latin typeface="Book Antiqua" pitchFamily="18" charset="0"/>
              </a:rPr>
              <a:t> 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251520" y="476672"/>
            <a:ext cx="8568952" cy="20162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  <a:latin typeface="Book Antiqua" pitchFamily="18" charset="0"/>
              </a:rPr>
              <a:t>Нравственная ценность, которая относится к человеческой деятельности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одержимое 6"/>
          <p:cNvGraphicFramePr>
            <a:graphicFrameLocks noGrp="1"/>
          </p:cNvGraphicFramePr>
          <p:nvPr>
            <p:ph sz="half" idx="1"/>
          </p:nvPr>
        </p:nvGraphicFramePr>
        <p:xfrm>
          <a:off x="611552" y="908720"/>
          <a:ext cx="7848887" cy="568863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41293"/>
                <a:gridCol w="341218"/>
                <a:gridCol w="341256"/>
                <a:gridCol w="341256"/>
                <a:gridCol w="341256"/>
                <a:gridCol w="341256"/>
                <a:gridCol w="341256"/>
                <a:gridCol w="341256"/>
                <a:gridCol w="341256"/>
                <a:gridCol w="341256"/>
                <a:gridCol w="341256"/>
                <a:gridCol w="341711"/>
                <a:gridCol w="340801"/>
                <a:gridCol w="341256"/>
                <a:gridCol w="341256"/>
                <a:gridCol w="281769"/>
                <a:gridCol w="400743"/>
                <a:gridCol w="341256"/>
                <a:gridCol w="341256"/>
                <a:gridCol w="341256"/>
                <a:gridCol w="341256"/>
                <a:gridCol w="341256"/>
                <a:gridCol w="341256"/>
              </a:tblGrid>
              <a:tr h="63207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Book Antiqua" pitchFamily="18" charset="0"/>
                        </a:rPr>
                        <a:t>1</a:t>
                      </a:r>
                      <a:endParaRPr lang="ru-RU" sz="2000" dirty="0">
                        <a:solidFill>
                          <a:schemeClr val="tx1"/>
                        </a:solidFill>
                        <a:latin typeface="Book Antiqu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63207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Book Antiqua" pitchFamily="18" charset="0"/>
                        </a:rPr>
                        <a:t>2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Book Antiqu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3207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Book Antiqua" pitchFamily="18" charset="0"/>
                        </a:rPr>
                        <a:t>3</a:t>
                      </a:r>
                      <a:endParaRPr lang="ru-RU" sz="2000" b="1" dirty="0">
                        <a:latin typeface="Book Antiqu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3207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Book Antiqua" pitchFamily="18" charset="0"/>
                        </a:rPr>
                        <a:t>4</a:t>
                      </a:r>
                      <a:endParaRPr lang="ru-RU" sz="2000" b="1" dirty="0">
                        <a:latin typeface="Book Antiqu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3207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Book Antiqua" pitchFamily="18" charset="0"/>
                        </a:rPr>
                        <a:t>5</a:t>
                      </a:r>
                      <a:endParaRPr lang="ru-RU" sz="2000" b="1" dirty="0">
                        <a:latin typeface="Book Antiqu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3207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Book Antiqua" pitchFamily="18" charset="0"/>
                        </a:rPr>
                        <a:t>6</a:t>
                      </a:r>
                      <a:endParaRPr lang="ru-RU" sz="2000" b="1" dirty="0">
                        <a:latin typeface="Book Antiqu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3207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3207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Book Antiqua" pitchFamily="18" charset="0"/>
                        </a:rPr>
                        <a:t>8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Book Antiqu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3207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b="1" dirty="0">
                        <a:latin typeface="Book Antiqua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Book Antiqua" pitchFamily="18" charset="0"/>
                        </a:rPr>
                        <a:t>9</a:t>
                      </a:r>
                      <a:endParaRPr lang="ru-RU" sz="2000" b="1" dirty="0">
                        <a:latin typeface="Book Antiqu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39552" y="260648"/>
            <a:ext cx="83888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Book Antiqua" pitchFamily="18" charset="0"/>
              </a:rPr>
              <a:t>Разгадать кроссворд и назвать ключевое слово</a:t>
            </a:r>
            <a:endParaRPr lang="ru-RU" sz="2800" b="1" dirty="0">
              <a:latin typeface="Book Antiqu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4048" y="1052737"/>
            <a:ext cx="3600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spc="100" dirty="0" smtClean="0">
                <a:solidFill>
                  <a:srgbClr val="FF0000"/>
                </a:solidFill>
                <a:latin typeface="Book Antiqua" pitchFamily="18" charset="0"/>
              </a:rPr>
              <a:t>А</a:t>
            </a:r>
            <a:r>
              <a:rPr lang="ru-RU" sz="3200" b="1" spc="100" dirty="0" smtClean="0">
                <a:latin typeface="Book Antiqua" pitchFamily="18" charset="0"/>
              </a:rPr>
              <a:t>РИС ТОТ Е</a:t>
            </a:r>
            <a:r>
              <a:rPr lang="ru-RU" sz="1000" b="1" spc="100" dirty="0" smtClean="0">
                <a:latin typeface="Book Antiqua" pitchFamily="18" charset="0"/>
              </a:rPr>
              <a:t> </a:t>
            </a:r>
            <a:r>
              <a:rPr lang="ru-RU" sz="3200" b="1" spc="100" dirty="0" smtClean="0">
                <a:latin typeface="Book Antiqua" pitchFamily="18" charset="0"/>
              </a:rPr>
              <a:t>ЛЬ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979712" y="1628800"/>
            <a:ext cx="3960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Book Antiqua" pitchFamily="18" charset="0"/>
              </a:rPr>
              <a:t>ДОБ Р ОД Е ТЕ </a:t>
            </a:r>
            <a:r>
              <a:rPr lang="ru-RU" sz="3200" b="1" dirty="0" smtClean="0">
                <a:solidFill>
                  <a:srgbClr val="FF0000"/>
                </a:solidFill>
                <a:latin typeface="Book Antiqua" pitchFamily="18" charset="0"/>
              </a:rPr>
              <a:t>Л</a:t>
            </a:r>
            <a:r>
              <a:rPr lang="ru-RU" sz="3200" b="1" dirty="0" smtClean="0">
                <a:latin typeface="Book Antiqua" pitchFamily="18" charset="0"/>
              </a:rPr>
              <a:t>Ь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9552" y="2276872"/>
            <a:ext cx="52565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Book Antiqua" pitchFamily="18" charset="0"/>
              </a:rPr>
              <a:t>СПРАВ ЕДЛИВОСТ</a:t>
            </a:r>
            <a:r>
              <a:rPr lang="ru-RU" sz="3600" b="1" dirty="0" smtClean="0">
                <a:solidFill>
                  <a:srgbClr val="FF0000"/>
                </a:solidFill>
                <a:latin typeface="Book Antiqua" pitchFamily="18" charset="0"/>
              </a:rPr>
              <a:t>Ь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995936" y="3573016"/>
            <a:ext cx="2160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Book Antiqua" pitchFamily="18" charset="0"/>
              </a:rPr>
              <a:t>ДОБ</a:t>
            </a:r>
            <a:r>
              <a:rPr lang="ru-RU" sz="3600" b="1" dirty="0" smtClean="0">
                <a:solidFill>
                  <a:srgbClr val="FF0000"/>
                </a:solidFill>
                <a:latin typeface="Book Antiqua" pitchFamily="18" charset="0"/>
              </a:rPr>
              <a:t>Р</a:t>
            </a:r>
            <a:r>
              <a:rPr lang="ru-RU" sz="3600" b="1" dirty="0" smtClean="0">
                <a:latin typeface="Book Antiqua" pitchFamily="18" charset="0"/>
              </a:rPr>
              <a:t>О</a:t>
            </a:r>
            <a:endParaRPr lang="ru-RU" sz="3600" dirty="0"/>
          </a:p>
        </p:txBody>
      </p:sp>
      <p:sp>
        <p:nvSpPr>
          <p:cNvPr id="16" name="TextBox 15"/>
          <p:cNvSpPr txBox="1"/>
          <p:nvPr/>
        </p:nvSpPr>
        <p:spPr>
          <a:xfrm>
            <a:off x="2987824" y="2852936"/>
            <a:ext cx="31683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Book Antiqua" pitchFamily="18" charset="0"/>
              </a:rPr>
              <a:t>ТРУСОС</a:t>
            </a:r>
            <a:r>
              <a:rPr lang="ru-RU" sz="3600" b="1" dirty="0" smtClean="0">
                <a:solidFill>
                  <a:srgbClr val="FF0000"/>
                </a:solidFill>
                <a:latin typeface="Book Antiqua" pitchFamily="18" charset="0"/>
              </a:rPr>
              <a:t>Т</a:t>
            </a:r>
            <a:r>
              <a:rPr lang="ru-RU" sz="3600" b="1" dirty="0" smtClean="0">
                <a:latin typeface="Book Antiqua" pitchFamily="18" charset="0"/>
              </a:rPr>
              <a:t> 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251520" y="548680"/>
            <a:ext cx="8712968" cy="18722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  <a:latin typeface="Book Antiqua" pitchFamily="18" charset="0"/>
              </a:rPr>
              <a:t>Добродетель</a:t>
            </a:r>
            <a:r>
              <a:rPr lang="ru-RU" sz="4000" b="1" dirty="0" smtClean="0">
                <a:solidFill>
                  <a:schemeClr val="tx1"/>
                </a:solidFill>
                <a:latin typeface="Book Antiqua" pitchFamily="18" charset="0"/>
              </a:rPr>
              <a:t>,</a:t>
            </a:r>
          </a:p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ru-RU" sz="4000" b="1" dirty="0">
                <a:solidFill>
                  <a:schemeClr val="tx1"/>
                </a:solidFill>
                <a:latin typeface="Book Antiqua" pitchFamily="18" charset="0"/>
              </a:rPr>
              <a:t>которая украшает душу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одержимое 6"/>
          <p:cNvGraphicFramePr>
            <a:graphicFrameLocks noGrp="1"/>
          </p:cNvGraphicFramePr>
          <p:nvPr>
            <p:ph sz="half" idx="1"/>
          </p:nvPr>
        </p:nvGraphicFramePr>
        <p:xfrm>
          <a:off x="611552" y="908720"/>
          <a:ext cx="7848887" cy="568863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41293"/>
                <a:gridCol w="341218"/>
                <a:gridCol w="341256"/>
                <a:gridCol w="341256"/>
                <a:gridCol w="341256"/>
                <a:gridCol w="341256"/>
                <a:gridCol w="341256"/>
                <a:gridCol w="341256"/>
                <a:gridCol w="341256"/>
                <a:gridCol w="341256"/>
                <a:gridCol w="341256"/>
                <a:gridCol w="341711"/>
                <a:gridCol w="340801"/>
                <a:gridCol w="341256"/>
                <a:gridCol w="341256"/>
                <a:gridCol w="281769"/>
                <a:gridCol w="400743"/>
                <a:gridCol w="341256"/>
                <a:gridCol w="341256"/>
                <a:gridCol w="341256"/>
                <a:gridCol w="341256"/>
                <a:gridCol w="341256"/>
                <a:gridCol w="341256"/>
              </a:tblGrid>
              <a:tr h="63207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Book Antiqua" pitchFamily="18" charset="0"/>
                        </a:rPr>
                        <a:t>1</a:t>
                      </a:r>
                      <a:endParaRPr lang="ru-RU" sz="2000" dirty="0">
                        <a:solidFill>
                          <a:schemeClr val="tx1"/>
                        </a:solidFill>
                        <a:latin typeface="Book Antiqu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63207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Book Antiqua" pitchFamily="18" charset="0"/>
                        </a:rPr>
                        <a:t>2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Book Antiqu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3207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Book Antiqua" pitchFamily="18" charset="0"/>
                        </a:rPr>
                        <a:t>3</a:t>
                      </a:r>
                      <a:endParaRPr lang="ru-RU" sz="2000" b="1" dirty="0">
                        <a:latin typeface="Book Antiqu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3207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Book Antiqua" pitchFamily="18" charset="0"/>
                        </a:rPr>
                        <a:t>4</a:t>
                      </a:r>
                      <a:endParaRPr lang="ru-RU" sz="2000" b="1" dirty="0">
                        <a:latin typeface="Book Antiqu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3207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Book Antiqua" pitchFamily="18" charset="0"/>
                        </a:rPr>
                        <a:t>5</a:t>
                      </a:r>
                      <a:endParaRPr lang="ru-RU" sz="2000" b="1" dirty="0">
                        <a:latin typeface="Book Antiqu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3207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Book Antiqua" pitchFamily="18" charset="0"/>
                        </a:rPr>
                        <a:t>6</a:t>
                      </a:r>
                      <a:endParaRPr lang="ru-RU" sz="2000" b="1" dirty="0">
                        <a:latin typeface="Book Antiqu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3207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3207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Book Antiqua" pitchFamily="18" charset="0"/>
                        </a:rPr>
                        <a:t>8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Book Antiqu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3207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b="1" dirty="0">
                        <a:latin typeface="Book Antiqua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Book Antiqua" pitchFamily="18" charset="0"/>
                        </a:rPr>
                        <a:t>9</a:t>
                      </a:r>
                      <a:endParaRPr lang="ru-RU" sz="2000" b="1" dirty="0">
                        <a:latin typeface="Book Antiqu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39552" y="260648"/>
            <a:ext cx="83888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Book Antiqua" pitchFamily="18" charset="0"/>
              </a:rPr>
              <a:t>Разгадать кроссворд и назвать ключевое слово</a:t>
            </a:r>
            <a:endParaRPr lang="ru-RU" sz="2800" b="1" dirty="0">
              <a:latin typeface="Book Antiqu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4048" y="1052737"/>
            <a:ext cx="3600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spc="100" dirty="0" smtClean="0">
                <a:solidFill>
                  <a:srgbClr val="FF0000"/>
                </a:solidFill>
                <a:latin typeface="Book Antiqua" pitchFamily="18" charset="0"/>
              </a:rPr>
              <a:t>А</a:t>
            </a:r>
            <a:r>
              <a:rPr lang="ru-RU" sz="3200" b="1" spc="100" dirty="0" smtClean="0">
                <a:latin typeface="Book Antiqua" pitchFamily="18" charset="0"/>
              </a:rPr>
              <a:t>РИС ТОТ Е</a:t>
            </a:r>
            <a:r>
              <a:rPr lang="ru-RU" sz="1000" b="1" spc="100" dirty="0" smtClean="0">
                <a:latin typeface="Book Antiqua" pitchFamily="18" charset="0"/>
              </a:rPr>
              <a:t> </a:t>
            </a:r>
            <a:r>
              <a:rPr lang="ru-RU" sz="3200" b="1" spc="100" dirty="0" smtClean="0">
                <a:latin typeface="Book Antiqua" pitchFamily="18" charset="0"/>
              </a:rPr>
              <a:t>ЛЬ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979712" y="1628800"/>
            <a:ext cx="3960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Book Antiqua" pitchFamily="18" charset="0"/>
              </a:rPr>
              <a:t>ДОБ Р ОД Е ТЕ </a:t>
            </a:r>
            <a:r>
              <a:rPr lang="ru-RU" sz="3200" b="1" dirty="0" smtClean="0">
                <a:solidFill>
                  <a:srgbClr val="FF0000"/>
                </a:solidFill>
                <a:latin typeface="Book Antiqua" pitchFamily="18" charset="0"/>
              </a:rPr>
              <a:t>Л</a:t>
            </a:r>
            <a:r>
              <a:rPr lang="ru-RU" sz="3200" b="1" dirty="0" smtClean="0">
                <a:latin typeface="Book Antiqua" pitchFamily="18" charset="0"/>
              </a:rPr>
              <a:t>Ь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9552" y="2276872"/>
            <a:ext cx="52565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Book Antiqua" pitchFamily="18" charset="0"/>
              </a:rPr>
              <a:t>СПРАВ ЕДЛИВОСТ</a:t>
            </a:r>
            <a:r>
              <a:rPr lang="ru-RU" sz="3600" b="1" dirty="0" smtClean="0">
                <a:solidFill>
                  <a:srgbClr val="FF0000"/>
                </a:solidFill>
                <a:latin typeface="Book Antiqua" pitchFamily="18" charset="0"/>
              </a:rPr>
              <a:t>Ь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995936" y="3573016"/>
            <a:ext cx="2160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Book Antiqua" pitchFamily="18" charset="0"/>
              </a:rPr>
              <a:t>ДОБ</a:t>
            </a:r>
            <a:r>
              <a:rPr lang="ru-RU" sz="3600" b="1" dirty="0" smtClean="0">
                <a:solidFill>
                  <a:srgbClr val="FF0000"/>
                </a:solidFill>
                <a:latin typeface="Book Antiqua" pitchFamily="18" charset="0"/>
              </a:rPr>
              <a:t>Р</a:t>
            </a:r>
            <a:r>
              <a:rPr lang="ru-RU" sz="3600" b="1" dirty="0" smtClean="0">
                <a:latin typeface="Book Antiqua" pitchFamily="18" charset="0"/>
              </a:rPr>
              <a:t>О</a:t>
            </a:r>
            <a:endParaRPr lang="ru-RU" sz="3600" dirty="0"/>
          </a:p>
        </p:txBody>
      </p:sp>
      <p:sp>
        <p:nvSpPr>
          <p:cNvPr id="11" name="TextBox 10"/>
          <p:cNvSpPr txBox="1"/>
          <p:nvPr/>
        </p:nvSpPr>
        <p:spPr>
          <a:xfrm>
            <a:off x="4572000" y="4149080"/>
            <a:ext cx="3456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Book Antiqua" pitchFamily="18" charset="0"/>
              </a:rPr>
              <a:t>М</a:t>
            </a:r>
            <a:r>
              <a:rPr lang="ru-RU" sz="3600" b="1" dirty="0" smtClean="0">
                <a:solidFill>
                  <a:srgbClr val="FF0000"/>
                </a:solidFill>
                <a:latin typeface="Book Antiqua" pitchFamily="18" charset="0"/>
              </a:rPr>
              <a:t>У</a:t>
            </a:r>
            <a:r>
              <a:rPr lang="ru-RU" sz="3600" b="1" dirty="0" smtClean="0">
                <a:latin typeface="Book Antiqua" pitchFamily="18" charset="0"/>
              </a:rPr>
              <a:t>ДРОСТЬ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987824" y="2852936"/>
            <a:ext cx="31683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Book Antiqua" pitchFamily="18" charset="0"/>
              </a:rPr>
              <a:t>ТРУСОС</a:t>
            </a:r>
            <a:r>
              <a:rPr lang="ru-RU" sz="3600" b="1" dirty="0" smtClean="0">
                <a:solidFill>
                  <a:srgbClr val="FF0000"/>
                </a:solidFill>
                <a:latin typeface="Book Antiqua" pitchFamily="18" charset="0"/>
              </a:rPr>
              <a:t>Т</a:t>
            </a:r>
            <a:r>
              <a:rPr lang="ru-RU" sz="3600" b="1" dirty="0" smtClean="0">
                <a:latin typeface="Book Antiqua" pitchFamily="18" charset="0"/>
              </a:rPr>
              <a:t> 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179512" y="332656"/>
            <a:ext cx="8784976" cy="2304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ru-RU" sz="4000" b="1" dirty="0">
                <a:solidFill>
                  <a:schemeClr val="tx1"/>
                </a:solidFill>
                <a:latin typeface="Book Antiqua" pitchFamily="18" charset="0"/>
              </a:rPr>
              <a:t>Кому принадлежат эти слова</a:t>
            </a:r>
            <a:r>
              <a:rPr lang="ru-RU" sz="4000" b="1" dirty="0" smtClean="0">
                <a:solidFill>
                  <a:schemeClr val="tx1"/>
                </a:solidFill>
                <a:latin typeface="Book Antiqua" pitchFamily="18" charset="0"/>
              </a:rPr>
              <a:t>?</a:t>
            </a:r>
          </a:p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ru-RU" sz="4000" b="1" dirty="0">
                <a:solidFill>
                  <a:schemeClr val="tx1"/>
                </a:solidFill>
                <a:latin typeface="Book Antiqua" pitchFamily="18" charset="0"/>
              </a:rPr>
              <a:t>«Любовь к родителям – основа всех добродетелей»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одержимое 6"/>
          <p:cNvGraphicFramePr>
            <a:graphicFrameLocks noGrp="1"/>
          </p:cNvGraphicFramePr>
          <p:nvPr>
            <p:ph sz="half" idx="1"/>
          </p:nvPr>
        </p:nvGraphicFramePr>
        <p:xfrm>
          <a:off x="611552" y="908720"/>
          <a:ext cx="7848887" cy="568863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41293"/>
                <a:gridCol w="341218"/>
                <a:gridCol w="341256"/>
                <a:gridCol w="341256"/>
                <a:gridCol w="341256"/>
                <a:gridCol w="341256"/>
                <a:gridCol w="341256"/>
                <a:gridCol w="341256"/>
                <a:gridCol w="341256"/>
                <a:gridCol w="341256"/>
                <a:gridCol w="341256"/>
                <a:gridCol w="341711"/>
                <a:gridCol w="340801"/>
                <a:gridCol w="341256"/>
                <a:gridCol w="341256"/>
                <a:gridCol w="281769"/>
                <a:gridCol w="400743"/>
                <a:gridCol w="341256"/>
                <a:gridCol w="341256"/>
                <a:gridCol w="341256"/>
                <a:gridCol w="341256"/>
                <a:gridCol w="341256"/>
                <a:gridCol w="341256"/>
              </a:tblGrid>
              <a:tr h="63207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Book Antiqua" pitchFamily="18" charset="0"/>
                        </a:rPr>
                        <a:t>1</a:t>
                      </a:r>
                      <a:endParaRPr lang="ru-RU" sz="2000" dirty="0">
                        <a:solidFill>
                          <a:schemeClr val="tx1"/>
                        </a:solidFill>
                        <a:latin typeface="Book Antiqu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63207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Book Antiqua" pitchFamily="18" charset="0"/>
                        </a:rPr>
                        <a:t>2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Book Antiqu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3207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Book Antiqua" pitchFamily="18" charset="0"/>
                        </a:rPr>
                        <a:t>3</a:t>
                      </a:r>
                      <a:endParaRPr lang="ru-RU" sz="2000" b="1" dirty="0">
                        <a:latin typeface="Book Antiqu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3207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Book Antiqua" pitchFamily="18" charset="0"/>
                        </a:rPr>
                        <a:t>4</a:t>
                      </a:r>
                      <a:endParaRPr lang="ru-RU" sz="2000" b="1" dirty="0">
                        <a:latin typeface="Book Antiqu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3207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Book Antiqua" pitchFamily="18" charset="0"/>
                        </a:rPr>
                        <a:t>5</a:t>
                      </a:r>
                      <a:endParaRPr lang="ru-RU" sz="2000" b="1" dirty="0">
                        <a:latin typeface="Book Antiqu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3207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Book Antiqua" pitchFamily="18" charset="0"/>
                        </a:rPr>
                        <a:t>6</a:t>
                      </a:r>
                      <a:endParaRPr lang="ru-RU" sz="2000" b="1" dirty="0">
                        <a:latin typeface="Book Antiqu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3207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3207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Book Antiqua" pitchFamily="18" charset="0"/>
                        </a:rPr>
                        <a:t>8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Book Antiqu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3207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b="1" dirty="0">
                        <a:latin typeface="Book Antiqua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Book Antiqua" pitchFamily="18" charset="0"/>
                        </a:rPr>
                        <a:t>9</a:t>
                      </a:r>
                      <a:endParaRPr lang="ru-RU" sz="2000" b="1" dirty="0">
                        <a:latin typeface="Book Antiqu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39552" y="260648"/>
            <a:ext cx="83888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Book Antiqua" pitchFamily="18" charset="0"/>
              </a:rPr>
              <a:t>Разгадать кроссворд и назвать ключевое слово</a:t>
            </a:r>
            <a:endParaRPr lang="ru-RU" sz="2800" b="1" dirty="0">
              <a:latin typeface="Book Antiqu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4048" y="1052737"/>
            <a:ext cx="3600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spc="100" dirty="0" smtClean="0">
                <a:solidFill>
                  <a:srgbClr val="FF0000"/>
                </a:solidFill>
                <a:latin typeface="Book Antiqua" pitchFamily="18" charset="0"/>
              </a:rPr>
              <a:t>А</a:t>
            </a:r>
            <a:r>
              <a:rPr lang="ru-RU" sz="3200" b="1" spc="100" dirty="0" smtClean="0">
                <a:latin typeface="Book Antiqua" pitchFamily="18" charset="0"/>
              </a:rPr>
              <a:t>РИС ТОТ Е</a:t>
            </a:r>
            <a:r>
              <a:rPr lang="ru-RU" sz="1000" b="1" spc="100" dirty="0" smtClean="0">
                <a:latin typeface="Book Antiqua" pitchFamily="18" charset="0"/>
              </a:rPr>
              <a:t> </a:t>
            </a:r>
            <a:r>
              <a:rPr lang="ru-RU" sz="3200" b="1" spc="100" dirty="0" smtClean="0">
                <a:latin typeface="Book Antiqua" pitchFamily="18" charset="0"/>
              </a:rPr>
              <a:t>ЛЬ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979712" y="1628800"/>
            <a:ext cx="3960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Book Antiqua" pitchFamily="18" charset="0"/>
              </a:rPr>
              <a:t>ДОБ Р ОД Е ТЕ </a:t>
            </a:r>
            <a:r>
              <a:rPr lang="ru-RU" sz="3200" b="1" dirty="0" smtClean="0">
                <a:solidFill>
                  <a:srgbClr val="FF0000"/>
                </a:solidFill>
                <a:latin typeface="Book Antiqua" pitchFamily="18" charset="0"/>
              </a:rPr>
              <a:t>Л</a:t>
            </a:r>
            <a:r>
              <a:rPr lang="ru-RU" sz="3200" b="1" dirty="0" smtClean="0">
                <a:latin typeface="Book Antiqua" pitchFamily="18" charset="0"/>
              </a:rPr>
              <a:t>Ь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9552" y="2276872"/>
            <a:ext cx="52565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Book Antiqua" pitchFamily="18" charset="0"/>
              </a:rPr>
              <a:t>СПРАВ ЕДЛИВОСТ</a:t>
            </a:r>
            <a:r>
              <a:rPr lang="ru-RU" sz="3600" b="1" dirty="0" smtClean="0">
                <a:solidFill>
                  <a:srgbClr val="FF0000"/>
                </a:solidFill>
                <a:latin typeface="Book Antiqua" pitchFamily="18" charset="0"/>
              </a:rPr>
              <a:t>Ь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995936" y="3573016"/>
            <a:ext cx="2160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Book Antiqua" pitchFamily="18" charset="0"/>
              </a:rPr>
              <a:t>ДОБ</a:t>
            </a:r>
            <a:r>
              <a:rPr lang="ru-RU" sz="3600" b="1" dirty="0" smtClean="0">
                <a:solidFill>
                  <a:srgbClr val="FF0000"/>
                </a:solidFill>
                <a:latin typeface="Book Antiqua" pitchFamily="18" charset="0"/>
              </a:rPr>
              <a:t>Р</a:t>
            </a:r>
            <a:r>
              <a:rPr lang="ru-RU" sz="3600" b="1" dirty="0" smtClean="0">
                <a:latin typeface="Book Antiqua" pitchFamily="18" charset="0"/>
              </a:rPr>
              <a:t>О</a:t>
            </a:r>
            <a:endParaRPr lang="ru-RU" sz="3600" dirty="0"/>
          </a:p>
        </p:txBody>
      </p:sp>
      <p:sp>
        <p:nvSpPr>
          <p:cNvPr id="11" name="TextBox 10"/>
          <p:cNvSpPr txBox="1"/>
          <p:nvPr/>
        </p:nvSpPr>
        <p:spPr>
          <a:xfrm>
            <a:off x="4572000" y="4149080"/>
            <a:ext cx="3456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Book Antiqua" pitchFamily="18" charset="0"/>
              </a:rPr>
              <a:t>М</a:t>
            </a:r>
            <a:r>
              <a:rPr lang="ru-RU" sz="3600" b="1" dirty="0" smtClean="0">
                <a:solidFill>
                  <a:srgbClr val="FF0000"/>
                </a:solidFill>
                <a:latin typeface="Book Antiqua" pitchFamily="18" charset="0"/>
              </a:rPr>
              <a:t>У</a:t>
            </a:r>
            <a:r>
              <a:rPr lang="ru-RU" sz="3600" b="1" dirty="0" smtClean="0">
                <a:latin typeface="Book Antiqua" pitchFamily="18" charset="0"/>
              </a:rPr>
              <a:t>ДРОСТЬ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572000" y="4797152"/>
            <a:ext cx="28083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Book Antiqua" pitchFamily="18" charset="0"/>
              </a:rPr>
              <a:t>Ц</a:t>
            </a:r>
            <a:r>
              <a:rPr lang="ru-RU" sz="3600" b="1" dirty="0" smtClean="0">
                <a:solidFill>
                  <a:srgbClr val="FF0000"/>
                </a:solidFill>
                <a:latin typeface="Book Antiqua" pitchFamily="18" charset="0"/>
              </a:rPr>
              <a:t>И</a:t>
            </a:r>
            <a:r>
              <a:rPr lang="ru-RU" sz="3600" b="1" dirty="0" smtClean="0">
                <a:latin typeface="Book Antiqua" pitchFamily="18" charset="0"/>
              </a:rPr>
              <a:t>ЦЕРОН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987824" y="2852936"/>
            <a:ext cx="31683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Book Antiqua" pitchFamily="18" charset="0"/>
              </a:rPr>
              <a:t>ТРУСОС</a:t>
            </a:r>
            <a:r>
              <a:rPr lang="ru-RU" sz="3600" b="1" dirty="0" smtClean="0">
                <a:solidFill>
                  <a:srgbClr val="FF0000"/>
                </a:solidFill>
                <a:latin typeface="Book Antiqua" pitchFamily="18" charset="0"/>
              </a:rPr>
              <a:t>Т</a:t>
            </a:r>
            <a:r>
              <a:rPr lang="ru-RU" sz="3600" b="1" dirty="0" smtClean="0">
                <a:latin typeface="Book Antiqua" pitchFamily="18" charset="0"/>
              </a:rPr>
              <a:t> 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323528" y="332656"/>
            <a:ext cx="8640960" cy="20882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Book Antiqua" pitchFamily="18" charset="0"/>
              </a:rPr>
              <a:t>Первый</a:t>
            </a:r>
            <a:r>
              <a:rPr lang="ru-RU" sz="4000" b="1" dirty="0">
                <a:solidFill>
                  <a:schemeClr val="tx1"/>
                </a:solidFill>
                <a:latin typeface="Book Antiqua" pitchFamily="18" charset="0"/>
              </a:rPr>
              <a:t>, самый благородный путь у человека, чтобы разумно поступать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одержимое 6"/>
          <p:cNvGraphicFramePr>
            <a:graphicFrameLocks noGrp="1"/>
          </p:cNvGraphicFramePr>
          <p:nvPr>
            <p:ph sz="half" idx="1"/>
          </p:nvPr>
        </p:nvGraphicFramePr>
        <p:xfrm>
          <a:off x="611552" y="908720"/>
          <a:ext cx="7848887" cy="568863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41293"/>
                <a:gridCol w="341218"/>
                <a:gridCol w="341256"/>
                <a:gridCol w="341256"/>
                <a:gridCol w="341256"/>
                <a:gridCol w="341256"/>
                <a:gridCol w="341256"/>
                <a:gridCol w="341256"/>
                <a:gridCol w="341256"/>
                <a:gridCol w="341256"/>
                <a:gridCol w="341256"/>
                <a:gridCol w="341711"/>
                <a:gridCol w="340801"/>
                <a:gridCol w="341256"/>
                <a:gridCol w="341256"/>
                <a:gridCol w="281769"/>
                <a:gridCol w="400743"/>
                <a:gridCol w="341256"/>
                <a:gridCol w="341256"/>
                <a:gridCol w="341256"/>
                <a:gridCol w="341256"/>
                <a:gridCol w="341256"/>
                <a:gridCol w="341256"/>
              </a:tblGrid>
              <a:tr h="63207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Book Antiqua" pitchFamily="18" charset="0"/>
                        </a:rPr>
                        <a:t>1</a:t>
                      </a:r>
                      <a:endParaRPr lang="ru-RU" sz="2000" dirty="0">
                        <a:solidFill>
                          <a:schemeClr val="tx1"/>
                        </a:solidFill>
                        <a:latin typeface="Book Antiqu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63207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Book Antiqua" pitchFamily="18" charset="0"/>
                        </a:rPr>
                        <a:t>2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Book Antiqu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3207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Book Antiqua" pitchFamily="18" charset="0"/>
                        </a:rPr>
                        <a:t>3</a:t>
                      </a:r>
                      <a:endParaRPr lang="ru-RU" sz="2000" b="1" dirty="0">
                        <a:latin typeface="Book Antiqu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3207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Book Antiqua" pitchFamily="18" charset="0"/>
                        </a:rPr>
                        <a:t>4</a:t>
                      </a:r>
                      <a:endParaRPr lang="ru-RU" sz="2000" b="1" dirty="0">
                        <a:latin typeface="Book Antiqu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3207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Book Antiqua" pitchFamily="18" charset="0"/>
                        </a:rPr>
                        <a:t>5</a:t>
                      </a:r>
                      <a:endParaRPr lang="ru-RU" sz="2000" b="1" dirty="0">
                        <a:latin typeface="Book Antiqu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3207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Book Antiqua" pitchFamily="18" charset="0"/>
                        </a:rPr>
                        <a:t>6</a:t>
                      </a:r>
                      <a:endParaRPr lang="ru-RU" sz="2000" b="1" dirty="0">
                        <a:latin typeface="Book Antiqu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3207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3207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Book Antiqua" pitchFamily="18" charset="0"/>
                        </a:rPr>
                        <a:t>8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Book Antiqu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3207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b="1" dirty="0">
                        <a:latin typeface="Book Antiqua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Book Antiqua" pitchFamily="18" charset="0"/>
                        </a:rPr>
                        <a:t>9</a:t>
                      </a:r>
                      <a:endParaRPr lang="ru-RU" sz="2000" b="1" dirty="0">
                        <a:latin typeface="Book Antiqu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39552" y="260648"/>
            <a:ext cx="83888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Book Antiqua" pitchFamily="18" charset="0"/>
              </a:rPr>
              <a:t>Разгадать кроссворд и назвать ключевое слово</a:t>
            </a:r>
            <a:endParaRPr lang="ru-RU" sz="2800" b="1" dirty="0">
              <a:latin typeface="Book Antiqu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4048" y="1052737"/>
            <a:ext cx="3600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spc="100" dirty="0" smtClean="0">
                <a:solidFill>
                  <a:srgbClr val="FF0000"/>
                </a:solidFill>
                <a:latin typeface="Book Antiqua" pitchFamily="18" charset="0"/>
              </a:rPr>
              <a:t>А</a:t>
            </a:r>
            <a:r>
              <a:rPr lang="ru-RU" sz="3200" b="1" spc="100" dirty="0" smtClean="0">
                <a:latin typeface="Book Antiqua" pitchFamily="18" charset="0"/>
              </a:rPr>
              <a:t>РИС ТОТ Е</a:t>
            </a:r>
            <a:r>
              <a:rPr lang="ru-RU" sz="1000" b="1" spc="100" dirty="0" smtClean="0">
                <a:latin typeface="Book Antiqua" pitchFamily="18" charset="0"/>
              </a:rPr>
              <a:t> </a:t>
            </a:r>
            <a:r>
              <a:rPr lang="ru-RU" sz="3200" b="1" spc="100" dirty="0" smtClean="0">
                <a:latin typeface="Book Antiqua" pitchFamily="18" charset="0"/>
              </a:rPr>
              <a:t>ЛЬ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979712" y="1628800"/>
            <a:ext cx="3960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Book Antiqua" pitchFamily="18" charset="0"/>
              </a:rPr>
              <a:t>ДОБ Р ОД Е ТЕ </a:t>
            </a:r>
            <a:r>
              <a:rPr lang="ru-RU" sz="3200" b="1" dirty="0" smtClean="0">
                <a:solidFill>
                  <a:srgbClr val="FF0000"/>
                </a:solidFill>
                <a:latin typeface="Book Antiqua" pitchFamily="18" charset="0"/>
              </a:rPr>
              <a:t>Л</a:t>
            </a:r>
            <a:r>
              <a:rPr lang="ru-RU" sz="3200" b="1" dirty="0" smtClean="0">
                <a:latin typeface="Book Antiqua" pitchFamily="18" charset="0"/>
              </a:rPr>
              <a:t>Ь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9552" y="2276872"/>
            <a:ext cx="52565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Book Antiqua" pitchFamily="18" charset="0"/>
              </a:rPr>
              <a:t>СПРАВ ЕДЛИВОСТ</a:t>
            </a:r>
            <a:r>
              <a:rPr lang="ru-RU" sz="3600" b="1" dirty="0" smtClean="0">
                <a:solidFill>
                  <a:srgbClr val="FF0000"/>
                </a:solidFill>
                <a:latin typeface="Book Antiqua" pitchFamily="18" charset="0"/>
              </a:rPr>
              <a:t>Ь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995936" y="3573016"/>
            <a:ext cx="2160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Book Antiqua" pitchFamily="18" charset="0"/>
              </a:rPr>
              <a:t>ДОБ</a:t>
            </a:r>
            <a:r>
              <a:rPr lang="ru-RU" sz="3600" b="1" dirty="0" smtClean="0">
                <a:solidFill>
                  <a:srgbClr val="FF0000"/>
                </a:solidFill>
                <a:latin typeface="Book Antiqua" pitchFamily="18" charset="0"/>
              </a:rPr>
              <a:t>Р</a:t>
            </a:r>
            <a:r>
              <a:rPr lang="ru-RU" sz="3600" b="1" dirty="0" smtClean="0">
                <a:latin typeface="Book Antiqua" pitchFamily="18" charset="0"/>
              </a:rPr>
              <a:t>О</a:t>
            </a:r>
            <a:endParaRPr lang="ru-RU" sz="3600" dirty="0"/>
          </a:p>
        </p:txBody>
      </p:sp>
      <p:sp>
        <p:nvSpPr>
          <p:cNvPr id="11" name="TextBox 10"/>
          <p:cNvSpPr txBox="1"/>
          <p:nvPr/>
        </p:nvSpPr>
        <p:spPr>
          <a:xfrm>
            <a:off x="4572000" y="4149080"/>
            <a:ext cx="3456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Book Antiqua" pitchFamily="18" charset="0"/>
              </a:rPr>
              <a:t>М</a:t>
            </a:r>
            <a:r>
              <a:rPr lang="ru-RU" sz="3600" b="1" dirty="0" smtClean="0">
                <a:solidFill>
                  <a:srgbClr val="FF0000"/>
                </a:solidFill>
                <a:latin typeface="Book Antiqua" pitchFamily="18" charset="0"/>
              </a:rPr>
              <a:t>У</a:t>
            </a:r>
            <a:r>
              <a:rPr lang="ru-RU" sz="3600" b="1" dirty="0" smtClean="0">
                <a:latin typeface="Book Antiqua" pitchFamily="18" charset="0"/>
              </a:rPr>
              <a:t>ДРОСТЬ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572000" y="4797152"/>
            <a:ext cx="28083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Book Antiqua" pitchFamily="18" charset="0"/>
              </a:rPr>
              <a:t>Ц</a:t>
            </a:r>
            <a:r>
              <a:rPr lang="ru-RU" sz="3600" b="1" dirty="0" smtClean="0">
                <a:solidFill>
                  <a:srgbClr val="FF0000"/>
                </a:solidFill>
                <a:latin typeface="Book Antiqua" pitchFamily="18" charset="0"/>
              </a:rPr>
              <a:t>И</a:t>
            </a:r>
            <a:r>
              <a:rPr lang="ru-RU" sz="3600" b="1" dirty="0" smtClean="0">
                <a:latin typeface="Book Antiqua" pitchFamily="18" charset="0"/>
              </a:rPr>
              <a:t>ЦЕРОН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427984" y="5445224"/>
            <a:ext cx="42484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Book Antiqua" pitchFamily="18" charset="0"/>
              </a:rPr>
              <a:t>РА</a:t>
            </a:r>
            <a:r>
              <a:rPr lang="ru-RU" sz="3200" b="1" dirty="0" smtClean="0">
                <a:solidFill>
                  <a:srgbClr val="FF0000"/>
                </a:solidFill>
                <a:latin typeface="Book Antiqua" pitchFamily="18" charset="0"/>
              </a:rPr>
              <a:t>З</a:t>
            </a:r>
            <a:r>
              <a:rPr lang="ru-RU" sz="3200" b="1" dirty="0" smtClean="0">
                <a:latin typeface="Book Antiqua" pitchFamily="18" charset="0"/>
              </a:rPr>
              <a:t>МЫШЛЕНИЕ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987824" y="2852936"/>
            <a:ext cx="31683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Book Antiqua" pitchFamily="18" charset="0"/>
              </a:rPr>
              <a:t>ТРУСОС</a:t>
            </a:r>
            <a:r>
              <a:rPr lang="ru-RU" sz="3600" b="1" dirty="0" smtClean="0">
                <a:solidFill>
                  <a:srgbClr val="FF0000"/>
                </a:solidFill>
                <a:latin typeface="Book Antiqua" pitchFamily="18" charset="0"/>
              </a:rPr>
              <a:t>Т</a:t>
            </a:r>
            <a:r>
              <a:rPr lang="ru-RU" sz="3600" b="1" dirty="0" smtClean="0">
                <a:latin typeface="Book Antiqua" pitchFamily="18" charset="0"/>
              </a:rPr>
              <a:t> 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мультфильм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79512" y="620688"/>
            <a:ext cx="8774850" cy="493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485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179512" y="332656"/>
            <a:ext cx="8784976" cy="180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latin typeface="Book Antiqua" pitchFamily="18" charset="0"/>
              </a:rPr>
              <a:t> </a:t>
            </a:r>
            <a:r>
              <a:rPr lang="ru-RU" sz="4000" b="1" dirty="0" smtClean="0">
                <a:solidFill>
                  <a:schemeClr val="tx1"/>
                </a:solidFill>
                <a:latin typeface="Book Antiqua" pitchFamily="18" charset="0"/>
              </a:rPr>
              <a:t>Система </a:t>
            </a:r>
            <a:r>
              <a:rPr lang="ru-RU" sz="4000" b="1" dirty="0">
                <a:solidFill>
                  <a:schemeClr val="tx1"/>
                </a:solidFill>
                <a:latin typeface="Book Antiqua" pitchFamily="18" charset="0"/>
              </a:rPr>
              <a:t>норм </a:t>
            </a:r>
            <a:r>
              <a:rPr lang="ru-RU" sz="4000" b="1" dirty="0" smtClean="0">
                <a:solidFill>
                  <a:schemeClr val="tx1"/>
                </a:solidFill>
                <a:latin typeface="Book Antiqua" pitchFamily="18" charset="0"/>
              </a:rPr>
              <a:t>и ценностей</a:t>
            </a:r>
            <a:r>
              <a:rPr lang="ru-RU" sz="4000" b="1" dirty="0">
                <a:solidFill>
                  <a:schemeClr val="tx1"/>
                </a:solidFill>
                <a:latin typeface="Book Antiqua" pitchFamily="18" charset="0"/>
              </a:rPr>
              <a:t>, регулирующих поведение людей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одержимое 6"/>
          <p:cNvGraphicFramePr>
            <a:graphicFrameLocks noGrp="1"/>
          </p:cNvGraphicFramePr>
          <p:nvPr>
            <p:ph sz="half" idx="1"/>
          </p:nvPr>
        </p:nvGraphicFramePr>
        <p:xfrm>
          <a:off x="611552" y="908720"/>
          <a:ext cx="7848887" cy="568863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41293"/>
                <a:gridCol w="341218"/>
                <a:gridCol w="341256"/>
                <a:gridCol w="341256"/>
                <a:gridCol w="341256"/>
                <a:gridCol w="341256"/>
                <a:gridCol w="341256"/>
                <a:gridCol w="341256"/>
                <a:gridCol w="341256"/>
                <a:gridCol w="341256"/>
                <a:gridCol w="341256"/>
                <a:gridCol w="341711"/>
                <a:gridCol w="340801"/>
                <a:gridCol w="341256"/>
                <a:gridCol w="341256"/>
                <a:gridCol w="281769"/>
                <a:gridCol w="400743"/>
                <a:gridCol w="341256"/>
                <a:gridCol w="341256"/>
                <a:gridCol w="341256"/>
                <a:gridCol w="341256"/>
                <a:gridCol w="341256"/>
                <a:gridCol w="341256"/>
              </a:tblGrid>
              <a:tr h="63207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Book Antiqua" pitchFamily="18" charset="0"/>
                        </a:rPr>
                        <a:t>1</a:t>
                      </a:r>
                      <a:endParaRPr lang="ru-RU" sz="2000" dirty="0">
                        <a:solidFill>
                          <a:schemeClr val="tx1"/>
                        </a:solidFill>
                        <a:latin typeface="Book Antiqu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63207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Book Antiqua" pitchFamily="18" charset="0"/>
                        </a:rPr>
                        <a:t>2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Book Antiqu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3207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Book Antiqua" pitchFamily="18" charset="0"/>
                        </a:rPr>
                        <a:t>3</a:t>
                      </a:r>
                      <a:endParaRPr lang="ru-RU" sz="2000" b="1" dirty="0">
                        <a:latin typeface="Book Antiqu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3207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Book Antiqua" pitchFamily="18" charset="0"/>
                        </a:rPr>
                        <a:t>4</a:t>
                      </a:r>
                      <a:endParaRPr lang="ru-RU" sz="2000" b="1" dirty="0">
                        <a:latin typeface="Book Antiqu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3207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Book Antiqua" pitchFamily="18" charset="0"/>
                        </a:rPr>
                        <a:t>5</a:t>
                      </a:r>
                      <a:endParaRPr lang="ru-RU" sz="2000" b="1" dirty="0">
                        <a:latin typeface="Book Antiqu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3207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Book Antiqua" pitchFamily="18" charset="0"/>
                        </a:rPr>
                        <a:t>6</a:t>
                      </a:r>
                      <a:endParaRPr lang="ru-RU" sz="2000" b="1" dirty="0">
                        <a:latin typeface="Book Antiqu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3207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3207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Book Antiqua" pitchFamily="18" charset="0"/>
                        </a:rPr>
                        <a:t>8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Book Antiqu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3207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b="1" dirty="0">
                        <a:latin typeface="Book Antiqua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Book Antiqua" pitchFamily="18" charset="0"/>
                        </a:rPr>
                        <a:t>9</a:t>
                      </a:r>
                      <a:endParaRPr lang="ru-RU" sz="2000" b="1" dirty="0">
                        <a:latin typeface="Book Antiqu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39552" y="260648"/>
            <a:ext cx="83888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Book Antiqua" pitchFamily="18" charset="0"/>
              </a:rPr>
              <a:t>Разгадать кроссворд и назвать ключевое слово</a:t>
            </a:r>
            <a:endParaRPr lang="ru-RU" sz="2800" b="1" dirty="0">
              <a:latin typeface="Book Antiqu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4048" y="1052737"/>
            <a:ext cx="3600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spc="100" dirty="0" smtClean="0">
                <a:solidFill>
                  <a:srgbClr val="FF0000"/>
                </a:solidFill>
                <a:latin typeface="Book Antiqua" pitchFamily="18" charset="0"/>
              </a:rPr>
              <a:t>А</a:t>
            </a:r>
            <a:r>
              <a:rPr lang="ru-RU" sz="3200" b="1" spc="100" dirty="0" smtClean="0">
                <a:latin typeface="Book Antiqua" pitchFamily="18" charset="0"/>
              </a:rPr>
              <a:t>РИС ТОТ Е</a:t>
            </a:r>
            <a:r>
              <a:rPr lang="ru-RU" sz="1000" b="1" spc="100" dirty="0" smtClean="0">
                <a:latin typeface="Book Antiqua" pitchFamily="18" charset="0"/>
              </a:rPr>
              <a:t> </a:t>
            </a:r>
            <a:r>
              <a:rPr lang="ru-RU" sz="3200" b="1" spc="100" dirty="0" smtClean="0">
                <a:latin typeface="Book Antiqua" pitchFamily="18" charset="0"/>
              </a:rPr>
              <a:t>ЛЬ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979712" y="1628800"/>
            <a:ext cx="3960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Book Antiqua" pitchFamily="18" charset="0"/>
              </a:rPr>
              <a:t>ДОБ Р ОД Е ТЕ </a:t>
            </a:r>
            <a:r>
              <a:rPr lang="ru-RU" sz="3200" b="1" dirty="0" smtClean="0">
                <a:solidFill>
                  <a:srgbClr val="FF0000"/>
                </a:solidFill>
                <a:latin typeface="Book Antiqua" pitchFamily="18" charset="0"/>
              </a:rPr>
              <a:t>Л</a:t>
            </a:r>
            <a:r>
              <a:rPr lang="ru-RU" sz="3200" b="1" dirty="0" smtClean="0">
                <a:latin typeface="Book Antiqua" pitchFamily="18" charset="0"/>
              </a:rPr>
              <a:t>Ь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9552" y="2276872"/>
            <a:ext cx="52565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Book Antiqua" pitchFamily="18" charset="0"/>
              </a:rPr>
              <a:t>СПРАВ ЕДЛИВОСТ</a:t>
            </a:r>
            <a:r>
              <a:rPr lang="ru-RU" sz="3600" b="1" dirty="0" smtClean="0">
                <a:solidFill>
                  <a:srgbClr val="FF0000"/>
                </a:solidFill>
                <a:latin typeface="Book Antiqua" pitchFamily="18" charset="0"/>
              </a:rPr>
              <a:t>Ь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995936" y="3573016"/>
            <a:ext cx="2160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Book Antiqua" pitchFamily="18" charset="0"/>
              </a:rPr>
              <a:t>ДОБ</a:t>
            </a:r>
            <a:r>
              <a:rPr lang="ru-RU" sz="3600" b="1" dirty="0" smtClean="0">
                <a:solidFill>
                  <a:srgbClr val="FF0000"/>
                </a:solidFill>
                <a:latin typeface="Book Antiqua" pitchFamily="18" charset="0"/>
              </a:rPr>
              <a:t>Р</a:t>
            </a:r>
            <a:r>
              <a:rPr lang="ru-RU" sz="3600" b="1" dirty="0" smtClean="0">
                <a:latin typeface="Book Antiqua" pitchFamily="18" charset="0"/>
              </a:rPr>
              <a:t>О</a:t>
            </a:r>
            <a:endParaRPr lang="ru-RU" sz="3600" dirty="0"/>
          </a:p>
        </p:txBody>
      </p:sp>
      <p:sp>
        <p:nvSpPr>
          <p:cNvPr id="11" name="TextBox 10"/>
          <p:cNvSpPr txBox="1"/>
          <p:nvPr/>
        </p:nvSpPr>
        <p:spPr>
          <a:xfrm>
            <a:off x="4572000" y="4149080"/>
            <a:ext cx="3456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Book Antiqua" pitchFamily="18" charset="0"/>
              </a:rPr>
              <a:t>М</a:t>
            </a:r>
            <a:r>
              <a:rPr lang="ru-RU" sz="3600" b="1" dirty="0" smtClean="0">
                <a:solidFill>
                  <a:srgbClr val="FF0000"/>
                </a:solidFill>
                <a:latin typeface="Book Antiqua" pitchFamily="18" charset="0"/>
              </a:rPr>
              <a:t>У</a:t>
            </a:r>
            <a:r>
              <a:rPr lang="ru-RU" sz="3600" b="1" dirty="0" smtClean="0">
                <a:latin typeface="Book Antiqua" pitchFamily="18" charset="0"/>
              </a:rPr>
              <a:t>ДРОСТЬ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572000" y="4797152"/>
            <a:ext cx="28083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Book Antiqua" pitchFamily="18" charset="0"/>
              </a:rPr>
              <a:t>Ц</a:t>
            </a:r>
            <a:r>
              <a:rPr lang="ru-RU" sz="3600" b="1" dirty="0" smtClean="0">
                <a:solidFill>
                  <a:srgbClr val="FF0000"/>
                </a:solidFill>
                <a:latin typeface="Book Antiqua" pitchFamily="18" charset="0"/>
              </a:rPr>
              <a:t>И</a:t>
            </a:r>
            <a:r>
              <a:rPr lang="ru-RU" sz="3600" b="1" dirty="0" smtClean="0">
                <a:latin typeface="Book Antiqua" pitchFamily="18" charset="0"/>
              </a:rPr>
              <a:t>ЦЕРОН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427984" y="5445224"/>
            <a:ext cx="42484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Book Antiqua" pitchFamily="18" charset="0"/>
              </a:rPr>
              <a:t>РА</a:t>
            </a:r>
            <a:r>
              <a:rPr lang="ru-RU" sz="3200" b="1" dirty="0" smtClean="0">
                <a:solidFill>
                  <a:srgbClr val="FF0000"/>
                </a:solidFill>
                <a:latin typeface="Book Antiqua" pitchFamily="18" charset="0"/>
              </a:rPr>
              <a:t>З</a:t>
            </a:r>
            <a:r>
              <a:rPr lang="ru-RU" sz="3200" b="1" dirty="0" smtClean="0">
                <a:latin typeface="Book Antiqua" pitchFamily="18" charset="0"/>
              </a:rPr>
              <a:t>МЫШЛЕНИЕ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932040" y="6021288"/>
            <a:ext cx="24482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Book Antiqua" pitchFamily="18" charset="0"/>
              </a:rPr>
              <a:t>М</a:t>
            </a:r>
            <a:r>
              <a:rPr lang="ru-RU" sz="3200" b="1" dirty="0" smtClean="0">
                <a:latin typeface="Book Antiqua" pitchFamily="18" charset="0"/>
              </a:rPr>
              <a:t>ОРА ЛЬ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987824" y="2852936"/>
            <a:ext cx="31683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Book Antiqua" pitchFamily="18" charset="0"/>
              </a:rPr>
              <a:t>ТРУСОС</a:t>
            </a:r>
            <a:r>
              <a:rPr lang="ru-RU" sz="3600" b="1" dirty="0" smtClean="0">
                <a:solidFill>
                  <a:srgbClr val="FF0000"/>
                </a:solidFill>
                <a:latin typeface="Book Antiqua" pitchFamily="18" charset="0"/>
              </a:rPr>
              <a:t>Т</a:t>
            </a:r>
            <a:r>
              <a:rPr lang="ru-RU" sz="3600" b="1" dirty="0" smtClean="0">
                <a:latin typeface="Book Antiqua" pitchFamily="18" charset="0"/>
              </a:rPr>
              <a:t> 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одержимое 6"/>
          <p:cNvGraphicFramePr>
            <a:graphicFrameLocks noGrp="1"/>
          </p:cNvGraphicFramePr>
          <p:nvPr>
            <p:ph sz="half" idx="1"/>
          </p:nvPr>
        </p:nvGraphicFramePr>
        <p:xfrm>
          <a:off x="611552" y="908720"/>
          <a:ext cx="7848887" cy="568863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41293"/>
                <a:gridCol w="341218"/>
                <a:gridCol w="341256"/>
                <a:gridCol w="341256"/>
                <a:gridCol w="341256"/>
                <a:gridCol w="341256"/>
                <a:gridCol w="341256"/>
                <a:gridCol w="341256"/>
                <a:gridCol w="341256"/>
                <a:gridCol w="341256"/>
                <a:gridCol w="341256"/>
                <a:gridCol w="341711"/>
                <a:gridCol w="340801"/>
                <a:gridCol w="341256"/>
                <a:gridCol w="341256"/>
                <a:gridCol w="281769"/>
                <a:gridCol w="400743"/>
                <a:gridCol w="341256"/>
                <a:gridCol w="341256"/>
                <a:gridCol w="341256"/>
                <a:gridCol w="341256"/>
                <a:gridCol w="341256"/>
                <a:gridCol w="341256"/>
              </a:tblGrid>
              <a:tr h="63207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Book Antiqua" pitchFamily="18" charset="0"/>
                        </a:rPr>
                        <a:t>1</a:t>
                      </a:r>
                      <a:endParaRPr lang="ru-RU" sz="2000" dirty="0">
                        <a:solidFill>
                          <a:schemeClr val="tx1"/>
                        </a:solidFill>
                        <a:latin typeface="Book Antiqu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63207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Book Antiqua" pitchFamily="18" charset="0"/>
                        </a:rPr>
                        <a:t>2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Book Antiqu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3207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Book Antiqua" pitchFamily="18" charset="0"/>
                        </a:rPr>
                        <a:t>3</a:t>
                      </a:r>
                      <a:endParaRPr lang="ru-RU" sz="2000" b="1" dirty="0">
                        <a:latin typeface="Book Antiqu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3207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Book Antiqua" pitchFamily="18" charset="0"/>
                        </a:rPr>
                        <a:t>4</a:t>
                      </a:r>
                      <a:endParaRPr lang="ru-RU" sz="2000" b="1" dirty="0">
                        <a:latin typeface="Book Antiqu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3207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Book Antiqua" pitchFamily="18" charset="0"/>
                        </a:rPr>
                        <a:t>5</a:t>
                      </a:r>
                      <a:endParaRPr lang="ru-RU" sz="2000" b="1" dirty="0">
                        <a:latin typeface="Book Antiqu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3207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Book Antiqua" pitchFamily="18" charset="0"/>
                        </a:rPr>
                        <a:t>6</a:t>
                      </a:r>
                      <a:endParaRPr lang="ru-RU" sz="2000" b="1" dirty="0">
                        <a:latin typeface="Book Antiqu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3207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3207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Book Antiqua" pitchFamily="18" charset="0"/>
                        </a:rPr>
                        <a:t>8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Book Antiqu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3207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b="1" dirty="0">
                        <a:latin typeface="Book Antiqua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Book Antiqua" pitchFamily="18" charset="0"/>
                        </a:rPr>
                        <a:t>9</a:t>
                      </a:r>
                      <a:endParaRPr lang="ru-RU" sz="2000" b="1" dirty="0">
                        <a:latin typeface="Book Antiqu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39552" y="260648"/>
            <a:ext cx="83888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Book Antiqua" pitchFamily="18" charset="0"/>
              </a:rPr>
              <a:t>Разгадать кроссворд и назвать ключевое слово</a:t>
            </a:r>
            <a:endParaRPr lang="ru-RU" sz="2800" b="1" dirty="0">
              <a:latin typeface="Book Antiqu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4048" y="1052737"/>
            <a:ext cx="3600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spc="100" dirty="0" smtClean="0">
                <a:solidFill>
                  <a:srgbClr val="FF0000"/>
                </a:solidFill>
                <a:latin typeface="Book Antiqua" pitchFamily="18" charset="0"/>
              </a:rPr>
              <a:t>А</a:t>
            </a:r>
            <a:r>
              <a:rPr lang="ru-RU" sz="3200" b="1" spc="100" dirty="0" smtClean="0">
                <a:latin typeface="Book Antiqua" pitchFamily="18" charset="0"/>
              </a:rPr>
              <a:t>РИС ТОТ Е</a:t>
            </a:r>
            <a:r>
              <a:rPr lang="ru-RU" sz="1000" b="1" spc="100" dirty="0" smtClean="0">
                <a:latin typeface="Book Antiqua" pitchFamily="18" charset="0"/>
              </a:rPr>
              <a:t> </a:t>
            </a:r>
            <a:r>
              <a:rPr lang="ru-RU" sz="3200" b="1" spc="100" dirty="0" smtClean="0">
                <a:latin typeface="Book Antiqua" pitchFamily="18" charset="0"/>
              </a:rPr>
              <a:t>ЛЬ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979712" y="1628800"/>
            <a:ext cx="3960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Book Antiqua" pitchFamily="18" charset="0"/>
              </a:rPr>
              <a:t>ДОБ Р ОД Е ТЕ </a:t>
            </a:r>
            <a:r>
              <a:rPr lang="ru-RU" sz="3200" b="1" dirty="0" smtClean="0">
                <a:solidFill>
                  <a:srgbClr val="FF0000"/>
                </a:solidFill>
                <a:latin typeface="Book Antiqua" pitchFamily="18" charset="0"/>
              </a:rPr>
              <a:t>Л</a:t>
            </a:r>
            <a:r>
              <a:rPr lang="ru-RU" sz="3200" b="1" dirty="0" smtClean="0">
                <a:latin typeface="Book Antiqua" pitchFamily="18" charset="0"/>
              </a:rPr>
              <a:t>Ь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9552" y="2276872"/>
            <a:ext cx="52565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Book Antiqua" pitchFamily="18" charset="0"/>
              </a:rPr>
              <a:t>СПРАВ ЕДЛИВОСТ</a:t>
            </a:r>
            <a:r>
              <a:rPr lang="ru-RU" sz="3600" b="1" dirty="0" smtClean="0">
                <a:solidFill>
                  <a:srgbClr val="FF0000"/>
                </a:solidFill>
                <a:latin typeface="Book Antiqua" pitchFamily="18" charset="0"/>
              </a:rPr>
              <a:t>Ь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987824" y="2852936"/>
            <a:ext cx="31683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Book Antiqua" pitchFamily="18" charset="0"/>
              </a:rPr>
              <a:t>ТРУСОС</a:t>
            </a:r>
            <a:r>
              <a:rPr lang="ru-RU" sz="3600" b="1" dirty="0" smtClean="0">
                <a:solidFill>
                  <a:srgbClr val="FF0000"/>
                </a:solidFill>
                <a:latin typeface="Book Antiqua" pitchFamily="18" charset="0"/>
              </a:rPr>
              <a:t>Т</a:t>
            </a:r>
            <a:r>
              <a:rPr lang="ru-RU" sz="3600" b="1" dirty="0" smtClean="0">
                <a:latin typeface="Book Antiqua" pitchFamily="18" charset="0"/>
              </a:rPr>
              <a:t> Ь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995936" y="3573016"/>
            <a:ext cx="2160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Book Antiqua" pitchFamily="18" charset="0"/>
              </a:rPr>
              <a:t>ДОБ</a:t>
            </a:r>
            <a:r>
              <a:rPr lang="ru-RU" sz="3600" b="1" dirty="0" smtClean="0">
                <a:solidFill>
                  <a:srgbClr val="FF0000"/>
                </a:solidFill>
                <a:latin typeface="Book Antiqua" pitchFamily="18" charset="0"/>
              </a:rPr>
              <a:t>Р</a:t>
            </a:r>
            <a:r>
              <a:rPr lang="ru-RU" sz="3600" b="1" dirty="0" smtClean="0">
                <a:latin typeface="Book Antiqua" pitchFamily="18" charset="0"/>
              </a:rPr>
              <a:t>О</a:t>
            </a:r>
            <a:endParaRPr lang="ru-RU" sz="3600" dirty="0"/>
          </a:p>
        </p:txBody>
      </p:sp>
      <p:sp>
        <p:nvSpPr>
          <p:cNvPr id="11" name="TextBox 10"/>
          <p:cNvSpPr txBox="1"/>
          <p:nvPr/>
        </p:nvSpPr>
        <p:spPr>
          <a:xfrm>
            <a:off x="4572000" y="4149080"/>
            <a:ext cx="3456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Book Antiqua" pitchFamily="18" charset="0"/>
              </a:rPr>
              <a:t>М</a:t>
            </a:r>
            <a:r>
              <a:rPr lang="ru-RU" sz="3600" b="1" dirty="0" smtClean="0">
                <a:solidFill>
                  <a:srgbClr val="FF0000"/>
                </a:solidFill>
                <a:latin typeface="Book Antiqua" pitchFamily="18" charset="0"/>
              </a:rPr>
              <a:t>У</a:t>
            </a:r>
            <a:r>
              <a:rPr lang="ru-RU" sz="3600" b="1" dirty="0" smtClean="0">
                <a:latin typeface="Book Antiqua" pitchFamily="18" charset="0"/>
              </a:rPr>
              <a:t>ДРОСТЬ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572000" y="4797152"/>
            <a:ext cx="28083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Book Antiqua" pitchFamily="18" charset="0"/>
              </a:rPr>
              <a:t>Ц</a:t>
            </a:r>
            <a:r>
              <a:rPr lang="ru-RU" sz="3600" b="1" dirty="0" smtClean="0">
                <a:solidFill>
                  <a:srgbClr val="FF0000"/>
                </a:solidFill>
                <a:latin typeface="Book Antiqua" pitchFamily="18" charset="0"/>
              </a:rPr>
              <a:t>И</a:t>
            </a:r>
            <a:r>
              <a:rPr lang="ru-RU" sz="3600" b="1" dirty="0" smtClean="0">
                <a:latin typeface="Book Antiqua" pitchFamily="18" charset="0"/>
              </a:rPr>
              <a:t>ЦЕРОН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427984" y="5445224"/>
            <a:ext cx="42484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Book Antiqua" pitchFamily="18" charset="0"/>
              </a:rPr>
              <a:t>РА</a:t>
            </a:r>
            <a:r>
              <a:rPr lang="ru-RU" sz="3200" b="1" dirty="0" smtClean="0">
                <a:solidFill>
                  <a:srgbClr val="FF0000"/>
                </a:solidFill>
                <a:latin typeface="Book Antiqua" pitchFamily="18" charset="0"/>
              </a:rPr>
              <a:t>З</a:t>
            </a:r>
            <a:r>
              <a:rPr lang="ru-RU" sz="3200" b="1" dirty="0" smtClean="0">
                <a:latin typeface="Book Antiqua" pitchFamily="18" charset="0"/>
              </a:rPr>
              <a:t>МЫШЛЕНИЕ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932040" y="6021288"/>
            <a:ext cx="24482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Book Antiqua" pitchFamily="18" charset="0"/>
              </a:rPr>
              <a:t>М</a:t>
            </a:r>
            <a:r>
              <a:rPr lang="ru-RU" sz="3200" b="1" dirty="0" smtClean="0">
                <a:latin typeface="Book Antiqua" pitchFamily="18" charset="0"/>
              </a:rPr>
              <a:t>ОРА ЛЬ</a:t>
            </a:r>
          </a:p>
        </p:txBody>
      </p:sp>
      <p:sp>
        <p:nvSpPr>
          <p:cNvPr id="15" name="Овал 14"/>
          <p:cNvSpPr/>
          <p:nvPr/>
        </p:nvSpPr>
        <p:spPr>
          <a:xfrm>
            <a:off x="5004048" y="692696"/>
            <a:ext cx="504056" cy="6165304"/>
          </a:xfrm>
          <a:prstGeom prst="ellipse">
            <a:avLst/>
          </a:prstGeom>
          <a:noFill/>
          <a:ln w="63500" cmpd="sng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4" descr="C:\Users\Виталий\Desktop\Картинки 2\65cfe6c6d93bb3626e351b7d13323e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8640"/>
            <a:ext cx="8640960" cy="6474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214312" y="332655"/>
            <a:ext cx="839013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680000"/>
                </a:solidFill>
                <a:latin typeface="Book Antiqua" pitchFamily="18" charset="0"/>
              </a:rPr>
              <a:t>АЛЬТРУИЗМ</a:t>
            </a:r>
          </a:p>
        </p:txBody>
      </p:sp>
      <p:sp>
        <p:nvSpPr>
          <p:cNvPr id="6149" name="TextBox 7"/>
          <p:cNvSpPr txBox="1">
            <a:spLocks noChangeArrowheads="1"/>
          </p:cNvSpPr>
          <p:nvPr/>
        </p:nvSpPr>
        <p:spPr bwMode="auto">
          <a:xfrm>
            <a:off x="4714875" y="214313"/>
            <a:ext cx="442912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 b="1" dirty="0">
                <a:solidFill>
                  <a:schemeClr val="bg1"/>
                </a:solidFill>
                <a:latin typeface="Calibri" pitchFamily="34" charset="0"/>
              </a:rPr>
              <a:t>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2771800" y="2564904"/>
            <a:ext cx="3960440" cy="1296144"/>
          </a:xfrm>
          <a:prstGeom prst="ellipse">
            <a:avLst/>
          </a:prstGeom>
          <a:solidFill>
            <a:schemeClr val="accent2">
              <a:lumMod val="75000"/>
              <a:alpha val="6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Book Antiqua" pitchFamily="18" charset="0"/>
              </a:rPr>
              <a:t>АЛЬТРУИЗМ</a:t>
            </a:r>
            <a:endParaRPr lang="ru-RU" sz="2800" b="1" dirty="0">
              <a:latin typeface="Book Antiqua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483768" y="5373216"/>
            <a:ext cx="2880320" cy="1224136"/>
          </a:xfrm>
          <a:prstGeom prst="ellipse">
            <a:avLst/>
          </a:prstGeom>
          <a:solidFill>
            <a:schemeClr val="accent2">
              <a:lumMod val="60000"/>
              <a:lumOff val="40000"/>
              <a:alpha val="3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Book Antiqua" pitchFamily="18" charset="0"/>
              </a:rPr>
              <a:t>милосердие</a:t>
            </a:r>
            <a:endParaRPr lang="ru-RU" sz="2400" b="1" dirty="0">
              <a:solidFill>
                <a:schemeClr val="tx1"/>
              </a:solidFill>
              <a:latin typeface="Book Antiqua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6084168" y="4941168"/>
            <a:ext cx="2880320" cy="1224136"/>
          </a:xfrm>
          <a:prstGeom prst="ellipse">
            <a:avLst/>
          </a:prstGeom>
          <a:solidFill>
            <a:schemeClr val="accent2">
              <a:lumMod val="60000"/>
              <a:lumOff val="40000"/>
              <a:alpha val="3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Book Antiqua" pitchFamily="18" charset="0"/>
              </a:rPr>
              <a:t>забота</a:t>
            </a:r>
            <a:endParaRPr lang="ru-RU" sz="2800" b="1" dirty="0">
              <a:solidFill>
                <a:schemeClr val="tx1"/>
              </a:solidFill>
              <a:latin typeface="Book Antiqua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0" y="1052736"/>
            <a:ext cx="3528392" cy="1224136"/>
          </a:xfrm>
          <a:prstGeom prst="ellipse">
            <a:avLst/>
          </a:prstGeom>
          <a:solidFill>
            <a:schemeClr val="accent2">
              <a:lumMod val="60000"/>
              <a:lumOff val="40000"/>
              <a:alpha val="3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Book Antiqua" pitchFamily="18" charset="0"/>
              </a:rPr>
              <a:t>бескорыстие</a:t>
            </a:r>
            <a:endParaRPr lang="ru-RU" sz="2400" b="1" dirty="0">
              <a:solidFill>
                <a:schemeClr val="tx1">
                  <a:lumMod val="85000"/>
                  <a:lumOff val="15000"/>
                </a:schemeClr>
              </a:solidFill>
              <a:latin typeface="Book Antiqua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3059832" y="188640"/>
            <a:ext cx="2880320" cy="1224136"/>
          </a:xfrm>
          <a:prstGeom prst="ellipse">
            <a:avLst/>
          </a:prstGeom>
          <a:solidFill>
            <a:schemeClr val="accent2">
              <a:lumMod val="60000"/>
              <a:lumOff val="40000"/>
              <a:alpha val="3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Book Antiqua" pitchFamily="18" charset="0"/>
              </a:rPr>
              <a:t>доброта</a:t>
            </a:r>
            <a:endParaRPr lang="ru-RU" sz="3200" b="1" dirty="0">
              <a:solidFill>
                <a:schemeClr val="tx1">
                  <a:lumMod val="85000"/>
                  <a:lumOff val="15000"/>
                </a:schemeClr>
              </a:solidFill>
              <a:latin typeface="Book Antiqua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5292080" y="1052736"/>
            <a:ext cx="3851920" cy="1224136"/>
          </a:xfrm>
          <a:prstGeom prst="ellipse">
            <a:avLst/>
          </a:prstGeom>
          <a:solidFill>
            <a:schemeClr val="accent2">
              <a:lumMod val="60000"/>
              <a:lumOff val="40000"/>
              <a:alpha val="3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Book Antiqua" pitchFamily="18" charset="0"/>
              </a:rPr>
              <a:t>самопожертвование</a:t>
            </a:r>
            <a:endParaRPr lang="ru-RU" sz="2000" b="1" dirty="0">
              <a:solidFill>
                <a:schemeClr val="tx1"/>
              </a:solidFill>
              <a:latin typeface="Book Antiqua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179512" y="4077072"/>
            <a:ext cx="2880320" cy="1224136"/>
          </a:xfrm>
          <a:prstGeom prst="ellipse">
            <a:avLst/>
          </a:prstGeom>
          <a:solidFill>
            <a:schemeClr val="accent2">
              <a:lumMod val="60000"/>
              <a:lumOff val="40000"/>
              <a:alpha val="3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Book Antiqua" pitchFamily="18" charset="0"/>
              </a:rPr>
              <a:t>щедрость</a:t>
            </a:r>
            <a:endParaRPr lang="ru-RU" sz="2800" b="1" dirty="0">
              <a:solidFill>
                <a:schemeClr val="tx1"/>
              </a:solidFill>
              <a:latin typeface="Book Antiqua" pitchFamily="18" charset="0"/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 flipH="1" flipV="1">
            <a:off x="4644008" y="1412776"/>
            <a:ext cx="0" cy="1080120"/>
          </a:xfrm>
          <a:prstGeom prst="straightConnector1">
            <a:avLst/>
          </a:prstGeom>
          <a:ln w="6350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H="1" flipV="1">
            <a:off x="2411761" y="2276872"/>
            <a:ext cx="504055" cy="576064"/>
          </a:xfrm>
          <a:prstGeom prst="straightConnector1">
            <a:avLst/>
          </a:prstGeom>
          <a:ln w="6350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endCxn id="11" idx="7"/>
          </p:cNvCxnSpPr>
          <p:nvPr/>
        </p:nvCxnSpPr>
        <p:spPr>
          <a:xfrm flipH="1">
            <a:off x="2638019" y="3717032"/>
            <a:ext cx="601325" cy="539310"/>
          </a:xfrm>
          <a:prstGeom prst="straightConnector1">
            <a:avLst/>
          </a:prstGeom>
          <a:ln w="6350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V="1">
            <a:off x="6516216" y="2348880"/>
            <a:ext cx="504056" cy="504056"/>
          </a:xfrm>
          <a:prstGeom prst="straightConnector1">
            <a:avLst/>
          </a:prstGeom>
          <a:ln w="6350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5940152" y="3789040"/>
            <a:ext cx="1224136" cy="1152128"/>
          </a:xfrm>
          <a:prstGeom prst="straightConnector1">
            <a:avLst/>
          </a:prstGeom>
          <a:ln w="6350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rot="5400000">
            <a:off x="3527884" y="4329100"/>
            <a:ext cx="1368152" cy="576064"/>
          </a:xfrm>
          <a:prstGeom prst="straightConnector1">
            <a:avLst/>
          </a:prstGeom>
          <a:ln w="6350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Галя\Desktop\ValMole02.jpg"/>
          <p:cNvPicPr>
            <a:picLocks noChangeAspect="1" noChangeArrowheads="1"/>
          </p:cNvPicPr>
          <p:nvPr/>
        </p:nvPicPr>
        <p:blipFill>
          <a:blip r:embed="rId2" cstate="print"/>
          <a:srcRect l="21233"/>
          <a:stretch>
            <a:fillRect/>
          </a:stretch>
        </p:blipFill>
        <p:spPr bwMode="auto">
          <a:xfrm>
            <a:off x="179512" y="692696"/>
            <a:ext cx="3435809" cy="4068000"/>
          </a:xfrm>
          <a:prstGeom prst="rect">
            <a:avLst/>
          </a:prstGeom>
          <a:noFill/>
          <a:scene3d>
            <a:camera prst="orthographicFront">
              <a:rot lat="0" lon="300000" rev="0"/>
            </a:camera>
            <a:lightRig rig="threePt" dir="t"/>
          </a:scene3d>
        </p:spPr>
      </p:pic>
      <p:pic>
        <p:nvPicPr>
          <p:cNvPr id="1031" name="Picture 7" descr="C:\Users\Галя\Desktop\i.jpeg"/>
          <p:cNvPicPr>
            <a:picLocks noChangeAspect="1" noChangeArrowheads="1"/>
          </p:cNvPicPr>
          <p:nvPr/>
        </p:nvPicPr>
        <p:blipFill>
          <a:blip r:embed="rId3" cstate="print">
            <a:lum bright="17000" contrast="39000"/>
          </a:blip>
          <a:srcRect/>
          <a:stretch>
            <a:fillRect/>
          </a:stretch>
        </p:blipFill>
        <p:spPr bwMode="auto">
          <a:xfrm>
            <a:off x="5868000" y="2177996"/>
            <a:ext cx="3276000" cy="4680004"/>
          </a:xfrm>
          <a:prstGeom prst="rect">
            <a:avLst/>
          </a:prstGeom>
          <a:noFill/>
        </p:spPr>
      </p:pic>
      <p:sp>
        <p:nvSpPr>
          <p:cNvPr id="12" name="Овальная выноска 11"/>
          <p:cNvSpPr/>
          <p:nvPr/>
        </p:nvSpPr>
        <p:spPr>
          <a:xfrm>
            <a:off x="3419872" y="0"/>
            <a:ext cx="5328592" cy="1628800"/>
          </a:xfrm>
          <a:prstGeom prst="wedgeEllipseCallout">
            <a:avLst>
              <a:gd name="adj1" fmla="val -57497"/>
              <a:gd name="adj2" fmla="val 6801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tx1"/>
                </a:solidFill>
                <a:latin typeface="Book Antiqua" pitchFamily="18" charset="0"/>
              </a:rPr>
              <a:t>Почему ты пашешь людям? Пусть каждый работает на себя. </a:t>
            </a:r>
            <a:endParaRPr lang="ru-RU" sz="2400" b="1" dirty="0">
              <a:solidFill>
                <a:schemeClr val="tx1"/>
              </a:solidFill>
              <a:latin typeface="Book Antiqua" pitchFamily="18" charset="0"/>
            </a:endParaRPr>
          </a:p>
        </p:txBody>
      </p:sp>
      <p:sp>
        <p:nvSpPr>
          <p:cNvPr id="13" name="Овальная выноска 12"/>
          <p:cNvSpPr/>
          <p:nvPr/>
        </p:nvSpPr>
        <p:spPr>
          <a:xfrm>
            <a:off x="3347864" y="2060848"/>
            <a:ext cx="3146648" cy="1584176"/>
          </a:xfrm>
          <a:prstGeom prst="wedgeEllipseCallout">
            <a:avLst>
              <a:gd name="adj1" fmla="val 65451"/>
              <a:gd name="adj2" fmla="val 122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Book Antiqua" pitchFamily="18" charset="0"/>
              </a:rPr>
              <a:t>Я пашу не только себе, но и людям!</a:t>
            </a:r>
            <a:endParaRPr lang="ru-RU" sz="2400" b="1" dirty="0">
              <a:solidFill>
                <a:schemeClr val="tx1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5115198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r>
              <a:rPr lang="ru-RU" b="1" dirty="0" smtClean="0">
                <a:solidFill>
                  <a:srgbClr val="480000"/>
                </a:solidFill>
                <a:latin typeface="Book Antiqua" pitchFamily="18" charset="0"/>
              </a:rPr>
              <a:t>Добро                                           порок</a:t>
            </a:r>
          </a:p>
          <a:p>
            <a:pPr>
              <a:buNone/>
            </a:pPr>
            <a:r>
              <a:rPr lang="ru-RU" b="1" dirty="0" smtClean="0">
                <a:solidFill>
                  <a:srgbClr val="480000"/>
                </a:solidFill>
                <a:latin typeface="Book Antiqua" pitchFamily="18" charset="0"/>
              </a:rPr>
              <a:t> Хорошо                               несправедливость</a:t>
            </a:r>
          </a:p>
          <a:p>
            <a:pPr>
              <a:buNone/>
            </a:pPr>
            <a:r>
              <a:rPr lang="ru-RU" b="1" dirty="0" smtClean="0">
                <a:solidFill>
                  <a:srgbClr val="480000"/>
                </a:solidFill>
                <a:latin typeface="Book Antiqua" pitchFamily="18" charset="0"/>
              </a:rPr>
              <a:t> Добродетель                               зло</a:t>
            </a:r>
          </a:p>
          <a:p>
            <a:pPr>
              <a:buNone/>
            </a:pPr>
            <a:r>
              <a:rPr lang="ru-RU" b="1" dirty="0" smtClean="0">
                <a:solidFill>
                  <a:srgbClr val="480000"/>
                </a:solidFill>
                <a:latin typeface="Book Antiqua" pitchFamily="18" charset="0"/>
              </a:rPr>
              <a:t> Трудолюбие                               плохо</a:t>
            </a:r>
          </a:p>
          <a:p>
            <a:pPr>
              <a:buNone/>
            </a:pPr>
            <a:r>
              <a:rPr lang="ru-RU" b="1" dirty="0" smtClean="0">
                <a:solidFill>
                  <a:srgbClr val="480000"/>
                </a:solidFill>
                <a:latin typeface="Book Antiqua" pitchFamily="18" charset="0"/>
              </a:rPr>
              <a:t> Справедливость                        лень</a:t>
            </a:r>
          </a:p>
          <a:p>
            <a:pPr>
              <a:buNone/>
            </a:pPr>
            <a:r>
              <a:rPr lang="ru-RU" b="1" dirty="0" smtClean="0">
                <a:solidFill>
                  <a:srgbClr val="480000"/>
                </a:solidFill>
                <a:latin typeface="Book Antiqua" pitchFamily="18" charset="0"/>
              </a:rPr>
              <a:t> Альтруизм                                    </a:t>
            </a:r>
          </a:p>
          <a:p>
            <a:pPr>
              <a:buNone/>
            </a:pPr>
            <a:r>
              <a:rPr lang="ru-RU" b="1" dirty="0" smtClean="0">
                <a:solidFill>
                  <a:srgbClr val="480000"/>
                </a:solidFill>
                <a:latin typeface="Book Antiqua" pitchFamily="18" charset="0"/>
              </a:rPr>
              <a:t>                                                            </a:t>
            </a:r>
            <a:r>
              <a:rPr lang="ru-RU" sz="4400" b="1" dirty="0" smtClean="0">
                <a:solidFill>
                  <a:srgbClr val="480000"/>
                </a:solidFill>
                <a:latin typeface="Book Antiqua" pitchFamily="18" charset="0"/>
              </a:rPr>
              <a:t>эгоизм  </a:t>
            </a:r>
            <a:r>
              <a:rPr lang="ru-RU" b="1" dirty="0" smtClean="0">
                <a:solidFill>
                  <a:srgbClr val="480000"/>
                </a:solidFill>
                <a:latin typeface="Book Antiqua" pitchFamily="18" charset="0"/>
              </a:rPr>
              <a:t>                                             </a:t>
            </a:r>
            <a:r>
              <a:rPr lang="ru-RU" dirty="0" smtClean="0"/>
              <a:t>                        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188640"/>
            <a:ext cx="784887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6C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Подбери</a:t>
            </a:r>
            <a:r>
              <a:rPr lang="ru-RU" sz="5400" b="1" cap="none" spc="0" dirty="0" smtClean="0">
                <a:ln w="11430"/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5400" b="1" cap="none" spc="0" dirty="0" smtClean="0">
                <a:ln w="11430"/>
                <a:solidFill>
                  <a:srgbClr val="6C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антонимы</a:t>
            </a:r>
            <a:endParaRPr lang="ru-RU" sz="5400" b="1" cap="none" spc="0" dirty="0">
              <a:ln w="11430"/>
              <a:solidFill>
                <a:srgbClr val="6C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6" name="Picture 2" descr="C:\Users\Галя\Desktop\question-mark.18792503_st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4208" y="4725144"/>
            <a:ext cx="2016224" cy="1872000"/>
          </a:xfrm>
          <a:prstGeom prst="rect">
            <a:avLst/>
          </a:prstGeom>
          <a:noFill/>
        </p:spPr>
      </p:pic>
      <p:cxnSp>
        <p:nvCxnSpPr>
          <p:cNvPr id="7" name="Прямая со стрелкой 6"/>
          <p:cNvCxnSpPr/>
          <p:nvPr/>
        </p:nvCxnSpPr>
        <p:spPr>
          <a:xfrm>
            <a:off x="1763688" y="1916832"/>
            <a:ext cx="4320480" cy="1152128"/>
          </a:xfrm>
          <a:prstGeom prst="straightConnector1">
            <a:avLst/>
          </a:prstGeom>
          <a:ln w="635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2123728" y="2492896"/>
            <a:ext cx="4032448" cy="1152128"/>
          </a:xfrm>
          <a:prstGeom prst="straightConnector1">
            <a:avLst/>
          </a:prstGeom>
          <a:ln w="635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V="1">
            <a:off x="3203848" y="1844824"/>
            <a:ext cx="2808312" cy="1224136"/>
          </a:xfrm>
          <a:prstGeom prst="straightConnector1">
            <a:avLst/>
          </a:prstGeom>
          <a:ln w="635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3059832" y="3645024"/>
            <a:ext cx="3024336" cy="576064"/>
          </a:xfrm>
          <a:prstGeom prst="straightConnector1">
            <a:avLst/>
          </a:prstGeom>
          <a:ln w="635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3779912" y="2492896"/>
            <a:ext cx="1440160" cy="1728192"/>
          </a:xfrm>
          <a:prstGeom prst="straightConnector1">
            <a:avLst/>
          </a:prstGeom>
          <a:ln w="635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2843808" y="4797152"/>
            <a:ext cx="3600400" cy="720080"/>
          </a:xfrm>
          <a:prstGeom prst="straightConnector1">
            <a:avLst/>
          </a:prstGeom>
          <a:ln w="635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60648"/>
            <a:ext cx="8686800" cy="1584176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 smtClean="0">
                <a:solidFill>
                  <a:srgbClr val="2B0F26"/>
                </a:solidFill>
                <a:latin typeface="Book Antiqua" pitchFamily="18" charset="0"/>
              </a:rPr>
              <a:t>ЭГОИЗМ</a:t>
            </a:r>
            <a:br>
              <a:rPr lang="ru-RU" sz="5400" b="1" dirty="0" smtClean="0">
                <a:solidFill>
                  <a:srgbClr val="2B0F26"/>
                </a:solidFill>
                <a:latin typeface="Book Antiqua" pitchFamily="18" charset="0"/>
              </a:rPr>
            </a:br>
            <a:endParaRPr lang="ru-RU" sz="5400" dirty="0">
              <a:solidFill>
                <a:srgbClr val="2B0F26"/>
              </a:solidFill>
              <a:latin typeface="Book Antiqua" pitchFamily="18" charset="0"/>
            </a:endParaRPr>
          </a:p>
        </p:txBody>
      </p:sp>
      <p:pic>
        <p:nvPicPr>
          <p:cNvPr id="4" name="Picture 3" descr="C:\Users\Виталий\Desktop\картинки3\56729893_av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124744"/>
            <a:ext cx="36576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C:\Users\Виталий\Desktop\картинки3\1050864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47296" y="2276872"/>
            <a:ext cx="4296704" cy="43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2987824" y="1916832"/>
            <a:ext cx="3312368" cy="1440160"/>
          </a:xfrm>
          <a:prstGeom prst="ellipse">
            <a:avLst/>
          </a:prstGeom>
          <a:solidFill>
            <a:schemeClr val="accent1">
              <a:alpha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2B0F26"/>
                </a:solidFill>
                <a:latin typeface="Book Antiqua" pitchFamily="18" charset="0"/>
              </a:rPr>
              <a:t>ЭГОИЗМ</a:t>
            </a:r>
            <a:endParaRPr lang="ru-RU" sz="3200" b="1" dirty="0">
              <a:solidFill>
                <a:srgbClr val="2B0F26"/>
              </a:solidFill>
              <a:latin typeface="Book Antiqua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323528" y="3212976"/>
            <a:ext cx="2988840" cy="1224136"/>
          </a:xfrm>
          <a:prstGeom prst="ellipse">
            <a:avLst/>
          </a:prstGeom>
          <a:solidFill>
            <a:schemeClr val="accent1">
              <a:alpha val="6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2B0F26"/>
                </a:solidFill>
                <a:latin typeface="Book Antiqua" pitchFamily="18" charset="0"/>
              </a:rPr>
              <a:t>себялюбие</a:t>
            </a:r>
            <a:endParaRPr lang="ru-RU" sz="2800" b="1" dirty="0">
              <a:solidFill>
                <a:srgbClr val="2B0F26"/>
              </a:solidFill>
              <a:latin typeface="Book Antiqua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4499992" y="5229200"/>
            <a:ext cx="3312368" cy="1440160"/>
          </a:xfrm>
          <a:prstGeom prst="ellipse">
            <a:avLst/>
          </a:prstGeom>
          <a:solidFill>
            <a:schemeClr val="accent1">
              <a:alpha val="6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2B0F26"/>
                </a:solidFill>
                <a:latin typeface="Book Antiqua" pitchFamily="18" charset="0"/>
              </a:rPr>
              <a:t>выгода</a:t>
            </a:r>
            <a:endParaRPr lang="ru-RU" sz="2800" b="1" dirty="0">
              <a:solidFill>
                <a:srgbClr val="2B0F26"/>
              </a:solidFill>
              <a:latin typeface="Book Antiqua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5652120" y="260648"/>
            <a:ext cx="3312368" cy="1440160"/>
          </a:xfrm>
          <a:prstGeom prst="ellipse">
            <a:avLst/>
          </a:prstGeom>
          <a:solidFill>
            <a:schemeClr val="accent1">
              <a:alpha val="6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2B0F26"/>
                </a:solidFill>
                <a:latin typeface="Book Antiqua" pitchFamily="18" charset="0"/>
              </a:rPr>
              <a:t>эгоцентризм</a:t>
            </a:r>
            <a:endParaRPr lang="ru-RU" sz="2400" b="1" dirty="0">
              <a:solidFill>
                <a:srgbClr val="2B0F26"/>
              </a:solidFill>
              <a:latin typeface="Book Antiqua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323528" y="188640"/>
            <a:ext cx="3312368" cy="1440160"/>
          </a:xfrm>
          <a:prstGeom prst="ellipse">
            <a:avLst/>
          </a:prstGeom>
          <a:solidFill>
            <a:schemeClr val="accent1">
              <a:alpha val="6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2B0F26"/>
                </a:solidFill>
                <a:latin typeface="Book Antiqua" pitchFamily="18" charset="0"/>
              </a:rPr>
              <a:t>своекорыстие</a:t>
            </a:r>
            <a:endParaRPr lang="ru-RU" sz="2400" b="1" dirty="0">
              <a:solidFill>
                <a:srgbClr val="2B0F26"/>
              </a:solidFill>
              <a:latin typeface="Book Antiqua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251520" y="5157192"/>
            <a:ext cx="3312368" cy="1440160"/>
          </a:xfrm>
          <a:prstGeom prst="ellipse">
            <a:avLst/>
          </a:prstGeom>
          <a:solidFill>
            <a:schemeClr val="accent1">
              <a:alpha val="6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2B0F26"/>
                </a:solidFill>
                <a:latin typeface="Book Antiqua" pitchFamily="18" charset="0"/>
              </a:rPr>
              <a:t>самолюбие</a:t>
            </a:r>
            <a:endParaRPr lang="ru-RU" sz="2800" b="1" dirty="0">
              <a:solidFill>
                <a:srgbClr val="2B0F26"/>
              </a:solidFill>
              <a:latin typeface="Book Antiqua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5652120" y="3645024"/>
            <a:ext cx="3491880" cy="1440160"/>
          </a:xfrm>
          <a:prstGeom prst="ellipse">
            <a:avLst/>
          </a:prstGeom>
          <a:solidFill>
            <a:schemeClr val="accent1">
              <a:alpha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2B0F26"/>
                </a:solidFill>
                <a:latin typeface="Book Antiqua" pitchFamily="18" charset="0"/>
              </a:rPr>
              <a:t>расчетливость</a:t>
            </a:r>
            <a:endParaRPr lang="ru-RU" sz="2400" b="1" dirty="0">
              <a:solidFill>
                <a:srgbClr val="2B0F26"/>
              </a:solidFill>
              <a:latin typeface="Book Antiqua" pitchFamily="18" charset="0"/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>
            <a:off x="2987824" y="1628800"/>
            <a:ext cx="576064" cy="432048"/>
          </a:xfrm>
          <a:prstGeom prst="straightConnector1">
            <a:avLst/>
          </a:prstGeom>
          <a:ln w="635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2123728" y="2924944"/>
            <a:ext cx="936104" cy="216024"/>
          </a:xfrm>
          <a:prstGeom prst="straightConnector1">
            <a:avLst/>
          </a:prstGeom>
          <a:ln w="635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V="1">
            <a:off x="2771800" y="3501008"/>
            <a:ext cx="1296144" cy="1656184"/>
          </a:xfrm>
          <a:prstGeom prst="straightConnector1">
            <a:avLst/>
          </a:prstGeom>
          <a:ln w="635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H="1">
            <a:off x="6084168" y="1772816"/>
            <a:ext cx="792088" cy="432048"/>
          </a:xfrm>
          <a:prstGeom prst="straightConnector1">
            <a:avLst/>
          </a:prstGeom>
          <a:ln w="635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H="1" flipV="1">
            <a:off x="6012160" y="3140968"/>
            <a:ext cx="936104" cy="432048"/>
          </a:xfrm>
          <a:prstGeom prst="straightConnector1">
            <a:avLst/>
          </a:prstGeom>
          <a:ln w="635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H="1" flipV="1">
            <a:off x="5004048" y="3429000"/>
            <a:ext cx="504056" cy="1656184"/>
          </a:xfrm>
          <a:prstGeom prst="straightConnector1">
            <a:avLst/>
          </a:prstGeom>
          <a:ln w="635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124744"/>
            <a:ext cx="8784976" cy="573325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b="1" u="sng" dirty="0" smtClean="0">
                <a:latin typeface="Book Antiqua" pitchFamily="18" charset="0"/>
              </a:rPr>
              <a:t>Альтруизм</a:t>
            </a:r>
            <a:r>
              <a:rPr lang="ru-RU" sz="2000" b="1" dirty="0" smtClean="0">
                <a:latin typeface="Book Antiqua" pitchFamily="18" charset="0"/>
              </a:rPr>
              <a:t>       </a:t>
            </a:r>
            <a:r>
              <a:rPr lang="ru-RU" sz="2000" b="1" dirty="0" smtClean="0">
                <a:solidFill>
                  <a:srgbClr val="760000"/>
                </a:solidFill>
                <a:latin typeface="Book Antiqua" pitchFamily="18" charset="0"/>
              </a:rPr>
              <a:t>Человек исполнил просьбу незнакомого ребенка.</a:t>
            </a:r>
          </a:p>
          <a:p>
            <a:endParaRPr lang="ru-RU" sz="2000" b="1" dirty="0" smtClean="0">
              <a:latin typeface="Book Antiqua" pitchFamily="18" charset="0"/>
            </a:endParaRPr>
          </a:p>
          <a:p>
            <a:endParaRPr lang="ru-RU" sz="2000" b="1" dirty="0" smtClean="0">
              <a:latin typeface="Book Antiqua" pitchFamily="18" charset="0"/>
            </a:endParaRPr>
          </a:p>
          <a:p>
            <a:pPr>
              <a:buNone/>
            </a:pPr>
            <a:r>
              <a:rPr lang="ru-RU" sz="2000" b="1" dirty="0" smtClean="0">
                <a:latin typeface="Book Antiqua" pitchFamily="18" charset="0"/>
              </a:rPr>
              <a:t>                                          </a:t>
            </a:r>
            <a:r>
              <a:rPr lang="ru-RU" sz="2000" b="1" dirty="0" smtClean="0">
                <a:solidFill>
                  <a:srgbClr val="C00000"/>
                </a:solidFill>
                <a:latin typeface="Book Antiqua" pitchFamily="18" charset="0"/>
              </a:rPr>
              <a:t>Одноклассник не передал домашнее задание.</a:t>
            </a:r>
          </a:p>
          <a:p>
            <a:endParaRPr lang="ru-RU" sz="2000" b="1" dirty="0" smtClean="0">
              <a:latin typeface="Book Antiqua" pitchFamily="18" charset="0"/>
            </a:endParaRPr>
          </a:p>
          <a:p>
            <a:pPr>
              <a:buNone/>
            </a:pPr>
            <a:endParaRPr lang="ru-RU" sz="2000" b="1" dirty="0" smtClean="0">
              <a:latin typeface="Book Antiqua" pitchFamily="18" charset="0"/>
            </a:endParaRPr>
          </a:p>
          <a:p>
            <a:pPr>
              <a:buNone/>
            </a:pPr>
            <a:r>
              <a:rPr lang="ru-RU" sz="2800" b="1" u="sng" dirty="0" smtClean="0">
                <a:latin typeface="Book Antiqua" pitchFamily="18" charset="0"/>
              </a:rPr>
              <a:t>Эгоизм  </a:t>
            </a:r>
            <a:r>
              <a:rPr lang="ru-RU" sz="2800" b="1" dirty="0" smtClean="0">
                <a:latin typeface="Book Antiqua" pitchFamily="18" charset="0"/>
              </a:rPr>
              <a:t> </a:t>
            </a:r>
            <a:r>
              <a:rPr lang="ru-RU" sz="2000" b="1" dirty="0" smtClean="0">
                <a:latin typeface="Book Antiqua" pitchFamily="18" charset="0"/>
              </a:rPr>
              <a:t>          </a:t>
            </a:r>
            <a:r>
              <a:rPr lang="ru-RU" sz="2000" b="1" dirty="0" smtClean="0">
                <a:solidFill>
                  <a:srgbClr val="6C0000"/>
                </a:solidFill>
                <a:latin typeface="Book Antiqua" pitchFamily="18" charset="0"/>
              </a:rPr>
              <a:t>Мальчик не поделился подаренными конфетами.</a:t>
            </a:r>
          </a:p>
          <a:p>
            <a:endParaRPr lang="ru-RU" sz="2000" b="1" dirty="0" smtClean="0">
              <a:latin typeface="Book Antiqua" pitchFamily="18" charset="0"/>
            </a:endParaRPr>
          </a:p>
          <a:p>
            <a:pPr>
              <a:buNone/>
            </a:pPr>
            <a:r>
              <a:rPr lang="ru-RU" sz="2000" b="1" dirty="0" smtClean="0">
                <a:latin typeface="Book Antiqua" pitchFamily="18" charset="0"/>
              </a:rPr>
              <a:t>                              </a:t>
            </a:r>
            <a:r>
              <a:rPr lang="ru-RU" sz="2000" b="1" dirty="0" smtClean="0">
                <a:solidFill>
                  <a:srgbClr val="FF0000"/>
                </a:solidFill>
                <a:latin typeface="Book Antiqua" pitchFamily="18" charset="0"/>
              </a:rPr>
              <a:t>Человек бесплатно отремонтировал квартиру соседа</a:t>
            </a:r>
            <a:r>
              <a:rPr lang="ru-RU" sz="2000" b="1" dirty="0" smtClean="0">
                <a:latin typeface="Book Antiqua" pitchFamily="18" charset="0"/>
              </a:rPr>
              <a:t>.</a:t>
            </a:r>
          </a:p>
          <a:p>
            <a:endParaRPr lang="ru-RU" sz="2000" b="1" dirty="0" smtClean="0">
              <a:latin typeface="Book Antiqua" pitchFamily="18" charset="0"/>
            </a:endParaRPr>
          </a:p>
          <a:p>
            <a:endParaRPr lang="ru-RU" dirty="0"/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2267744" y="1484784"/>
            <a:ext cx="360040" cy="0"/>
          </a:xfrm>
          <a:prstGeom prst="straightConnector1">
            <a:avLst/>
          </a:prstGeom>
          <a:ln w="635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1835696" y="1628800"/>
            <a:ext cx="432048" cy="2808312"/>
          </a:xfrm>
          <a:prstGeom prst="straightConnector1">
            <a:avLst/>
          </a:prstGeom>
          <a:ln w="635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V="1">
            <a:off x="1619672" y="3717032"/>
            <a:ext cx="792088" cy="72008"/>
          </a:xfrm>
          <a:prstGeom prst="straightConnector1">
            <a:avLst/>
          </a:prstGeom>
          <a:ln w="635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V="1">
            <a:off x="1547664" y="2636912"/>
            <a:ext cx="1296144" cy="936104"/>
          </a:xfrm>
          <a:prstGeom prst="straightConnector1">
            <a:avLst/>
          </a:prstGeom>
          <a:ln w="635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395536" y="188640"/>
            <a:ext cx="8280920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Book Antiqua" pitchFamily="18" charset="0"/>
              </a:rPr>
              <a:t>Соотнеси понятия и примеры</a:t>
            </a:r>
            <a:endParaRPr lang="ru-RU" sz="3600" b="1" dirty="0">
              <a:solidFill>
                <a:schemeClr val="tx1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одержимое 6"/>
          <p:cNvGraphicFramePr>
            <a:graphicFrameLocks noGrp="1"/>
          </p:cNvGraphicFramePr>
          <p:nvPr>
            <p:ph sz="half" idx="1"/>
          </p:nvPr>
        </p:nvGraphicFramePr>
        <p:xfrm>
          <a:off x="611552" y="908720"/>
          <a:ext cx="7848887" cy="568863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41293"/>
                <a:gridCol w="341218"/>
                <a:gridCol w="341256"/>
                <a:gridCol w="341256"/>
                <a:gridCol w="341256"/>
                <a:gridCol w="341256"/>
                <a:gridCol w="341256"/>
                <a:gridCol w="341256"/>
                <a:gridCol w="341256"/>
                <a:gridCol w="341256"/>
                <a:gridCol w="341256"/>
                <a:gridCol w="341711"/>
                <a:gridCol w="340801"/>
                <a:gridCol w="341256"/>
                <a:gridCol w="341256"/>
                <a:gridCol w="353777"/>
                <a:gridCol w="328735"/>
                <a:gridCol w="341256"/>
                <a:gridCol w="341256"/>
                <a:gridCol w="341256"/>
                <a:gridCol w="341256"/>
                <a:gridCol w="341256"/>
                <a:gridCol w="341256"/>
              </a:tblGrid>
              <a:tr h="63207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Book Antiqua" pitchFamily="18" charset="0"/>
                        </a:rPr>
                        <a:t>1</a:t>
                      </a:r>
                      <a:endParaRPr lang="ru-RU" sz="2000" dirty="0">
                        <a:solidFill>
                          <a:schemeClr val="tx1"/>
                        </a:solidFill>
                        <a:latin typeface="Book Antiqu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63207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Book Antiqua" pitchFamily="18" charset="0"/>
                        </a:rPr>
                        <a:t>2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Book Antiqu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3207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Book Antiqua" pitchFamily="18" charset="0"/>
                        </a:rPr>
                        <a:t>3</a:t>
                      </a:r>
                      <a:endParaRPr lang="ru-RU" sz="2000" b="1" dirty="0">
                        <a:latin typeface="Book Antiqu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  <a:alpha val="3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  <a:alpha val="3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  <a:alpha val="3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  <a:alpha val="3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  <a:alpha val="3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  <a:alpha val="3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  <a:alpha val="3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  <a:alpha val="3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  <a:alpha val="3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  <a:alpha val="3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  <a:alpha val="3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  <a:alpha val="3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  <a:alpha val="3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  <a:alpha val="3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3207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Book Antiqua" pitchFamily="18" charset="0"/>
                        </a:rPr>
                        <a:t>4</a:t>
                      </a:r>
                      <a:endParaRPr lang="ru-RU" sz="2000" b="1" dirty="0">
                        <a:latin typeface="Book Antiqu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3207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Book Antiqua" pitchFamily="18" charset="0"/>
                        </a:rPr>
                        <a:t>5</a:t>
                      </a:r>
                      <a:endParaRPr lang="ru-RU" sz="2000" b="1" dirty="0">
                        <a:latin typeface="Book Antiqu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3207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Book Antiqua" pitchFamily="18" charset="0"/>
                        </a:rPr>
                        <a:t>6</a:t>
                      </a:r>
                      <a:endParaRPr lang="ru-RU" sz="2000" b="1" dirty="0">
                        <a:latin typeface="Book Antiqu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  <a:alpha val="3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  <a:alpha val="3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  <a:alpha val="3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  <a:alpha val="3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  <a:alpha val="3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  <a:alpha val="3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  <a:alpha val="3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  <a:alpha val="3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3207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3207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Book Antiqua" pitchFamily="18" charset="0"/>
                        </a:rPr>
                        <a:t>8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Book Antiqu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3207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b="1" dirty="0">
                        <a:latin typeface="Book Antiqua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Book Antiqua" pitchFamily="18" charset="0"/>
                        </a:rPr>
                        <a:t>9</a:t>
                      </a:r>
                      <a:endParaRPr lang="ru-RU" sz="2000" b="1" dirty="0">
                        <a:latin typeface="Book Antiqu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  <a:alpha val="3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  <a:alpha val="3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  <a:alpha val="3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  <a:alpha val="3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  <a:alpha val="3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  <a:alpha val="3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39552" y="260648"/>
            <a:ext cx="83888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Book Antiqua" pitchFamily="18" charset="0"/>
              </a:rPr>
              <a:t>Разгадать кроссворд и назвать ключевое слово</a:t>
            </a:r>
            <a:endParaRPr lang="ru-RU" sz="2800" b="1" dirty="0"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196752"/>
            <a:ext cx="8812088" cy="532859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400" b="1" dirty="0" smtClean="0">
                <a:latin typeface="Book Antiqua" pitchFamily="18" charset="0"/>
              </a:rPr>
              <a:t>Альтруизм -  разумный эгоизм  - </a:t>
            </a:r>
            <a:r>
              <a:rPr lang="ru-RU" sz="3400" b="1" dirty="0" err="1" smtClean="0">
                <a:latin typeface="Book Antiqua" pitchFamily="18" charset="0"/>
              </a:rPr>
              <a:t>эгоизм</a:t>
            </a:r>
            <a:endParaRPr lang="ru-RU" sz="3400" b="1" dirty="0">
              <a:latin typeface="Book Antiqua" pitchFamily="18" charset="0"/>
            </a:endParaRPr>
          </a:p>
        </p:txBody>
      </p:sp>
      <p:pic>
        <p:nvPicPr>
          <p:cNvPr id="4" name="Picture 2" descr="C:\Users\Виталий\Desktop\Картинки 2\b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060848"/>
            <a:ext cx="4464000" cy="33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C:\Users\Виталий\Desktop\картинки3\5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883" y="2924944"/>
            <a:ext cx="4357117" cy="3718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95536" y="260648"/>
            <a:ext cx="8352928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Book Antiqua" pitchFamily="18" charset="0"/>
              </a:rPr>
              <a:t>Объясни следующую схему</a:t>
            </a:r>
            <a:endParaRPr lang="ru-RU" sz="3200" b="1" dirty="0">
              <a:solidFill>
                <a:schemeClr val="tx1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548680"/>
            <a:ext cx="7192800" cy="58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342000"/>
            <a:ext cx="8774880" cy="6255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332656"/>
            <a:ext cx="8784976" cy="6525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332656"/>
            <a:ext cx="8712968" cy="6525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C:\Users\Галя\Desktop\5593.jpg"/>
          <p:cNvPicPr>
            <a:picLocks noChangeAspect="1" noChangeArrowheads="1"/>
          </p:cNvPicPr>
          <p:nvPr/>
        </p:nvPicPr>
        <p:blipFill>
          <a:blip r:embed="rId7" cstate="print"/>
          <a:stretch>
            <a:fillRect/>
          </a:stretch>
        </p:blipFill>
        <p:spPr bwMode="auto">
          <a:xfrm>
            <a:off x="179512" y="306000"/>
            <a:ext cx="8712968" cy="6363360"/>
          </a:xfrm>
          <a:prstGeom prst="rect">
            <a:avLst/>
          </a:prstGeom>
          <a:noFill/>
        </p:spPr>
      </p:pic>
      <p:pic>
        <p:nvPicPr>
          <p:cNvPr id="7" name="Picture 5" descr="C:\Users\Галя\Desktop\4170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1520" y="342000"/>
            <a:ext cx="8640960" cy="6327360"/>
          </a:xfrm>
          <a:prstGeom prst="rect">
            <a:avLst/>
          </a:prstGeom>
          <a:noFill/>
        </p:spPr>
      </p:pic>
      <p:pic>
        <p:nvPicPr>
          <p:cNvPr id="8" name="Picture 3" descr="C:\Users\Галя\Desktop\karlson.vernulsya.0-05-181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79512" y="306000"/>
            <a:ext cx="8736000" cy="6291352"/>
          </a:xfrm>
          <a:prstGeom prst="rect">
            <a:avLst/>
          </a:prstGeom>
          <a:noFill/>
        </p:spPr>
      </p:pic>
      <p:pic>
        <p:nvPicPr>
          <p:cNvPr id="9" name="Picture 4" descr="C:\Users\Галя\Desktop\stojkii.olovyannyi.soldatik.avi.image2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79513" y="188640"/>
            <a:ext cx="8784975" cy="6624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251520" y="906505"/>
            <a:ext cx="8712968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Я сегодня узнал(а)…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4400" b="1" dirty="0" smtClean="0">
              <a:latin typeface="Book Antiqua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Самым сложным для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меня было…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  <a:cs typeface="Arial" pitchFamily="34" charset="0"/>
            </a:endParaRPr>
          </a:p>
        </p:txBody>
      </p:sp>
      <p:pic>
        <p:nvPicPr>
          <p:cNvPr id="2050" name="Picture 2" descr="C:\Users\Галя\Desktop\money-question4_02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573016"/>
            <a:ext cx="1929541" cy="3060000"/>
          </a:xfrm>
          <a:prstGeom prst="rect">
            <a:avLst/>
          </a:prstGeom>
          <a:noFill/>
        </p:spPr>
      </p:pic>
      <p:pic>
        <p:nvPicPr>
          <p:cNvPr id="2051" name="Picture 3" descr="C:\Users\Галя\Desktop\whats-wrong-with-mlm-300x3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188640"/>
            <a:ext cx="2534048" cy="280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ятно 1 1"/>
          <p:cNvSpPr/>
          <p:nvPr/>
        </p:nvSpPr>
        <p:spPr>
          <a:xfrm>
            <a:off x="1115616" y="188640"/>
            <a:ext cx="3203848" cy="2664296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6C0000"/>
                </a:solidFill>
                <a:latin typeface="Book Antiqua" pitchFamily="18" charset="0"/>
              </a:rPr>
              <a:t>Ж</a:t>
            </a:r>
            <a:r>
              <a:rPr lang="ru-RU" sz="2800" b="1" dirty="0" smtClean="0">
                <a:solidFill>
                  <a:srgbClr val="6C0000"/>
                </a:solidFill>
                <a:latin typeface="Book Antiqua" pitchFamily="18" charset="0"/>
              </a:rPr>
              <a:t>ИЗНЬ</a:t>
            </a:r>
            <a:endParaRPr lang="ru-RU" sz="2800" b="1" dirty="0">
              <a:solidFill>
                <a:srgbClr val="6C0000"/>
              </a:solidFill>
              <a:latin typeface="Book Antiqua" pitchFamily="18" charset="0"/>
            </a:endParaRPr>
          </a:p>
        </p:txBody>
      </p:sp>
      <p:sp>
        <p:nvSpPr>
          <p:cNvPr id="3" name="Пятно 1 2"/>
          <p:cNvSpPr/>
          <p:nvPr/>
        </p:nvSpPr>
        <p:spPr>
          <a:xfrm>
            <a:off x="5220072" y="188640"/>
            <a:ext cx="2952328" cy="2520280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6C0000"/>
                </a:solidFill>
                <a:latin typeface="Book Antiqua" pitchFamily="18" charset="0"/>
              </a:rPr>
              <a:t>ДАНА</a:t>
            </a:r>
            <a:endParaRPr lang="ru-RU" sz="2800" b="1" dirty="0">
              <a:solidFill>
                <a:srgbClr val="6C0000"/>
              </a:solidFill>
              <a:latin typeface="Book Antiqua" pitchFamily="18" charset="0"/>
            </a:endParaRPr>
          </a:p>
        </p:txBody>
      </p:sp>
      <p:sp>
        <p:nvSpPr>
          <p:cNvPr id="4" name="Пятно 1 3"/>
          <p:cNvSpPr/>
          <p:nvPr/>
        </p:nvSpPr>
        <p:spPr>
          <a:xfrm>
            <a:off x="2843808" y="3068960"/>
            <a:ext cx="3347864" cy="2520280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6C0000"/>
                </a:solidFill>
                <a:latin typeface="Book Antiqua" pitchFamily="18" charset="0"/>
              </a:rPr>
              <a:t>ДОБРЫЕ</a:t>
            </a:r>
            <a:endParaRPr lang="ru-RU" sz="2800" b="1" dirty="0">
              <a:solidFill>
                <a:srgbClr val="6C0000"/>
              </a:solidFill>
              <a:latin typeface="Book Antiqua" pitchFamily="18" charset="0"/>
            </a:endParaRPr>
          </a:p>
        </p:txBody>
      </p:sp>
      <p:sp>
        <p:nvSpPr>
          <p:cNvPr id="6" name="Пятно 1 5"/>
          <p:cNvSpPr/>
          <p:nvPr/>
        </p:nvSpPr>
        <p:spPr>
          <a:xfrm>
            <a:off x="6516216" y="2996952"/>
            <a:ext cx="2627784" cy="2520280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6C0000"/>
                </a:solidFill>
                <a:latin typeface="Book Antiqua" pitchFamily="18" charset="0"/>
              </a:rPr>
              <a:t>ДЕЛА!</a:t>
            </a:r>
            <a:endParaRPr lang="ru-RU" sz="2800" b="1" dirty="0">
              <a:solidFill>
                <a:srgbClr val="6C0000"/>
              </a:solidFill>
              <a:latin typeface="Book Antiqua" pitchFamily="18" charset="0"/>
            </a:endParaRPr>
          </a:p>
        </p:txBody>
      </p:sp>
      <p:sp>
        <p:nvSpPr>
          <p:cNvPr id="7" name="Пятно 1 6"/>
          <p:cNvSpPr/>
          <p:nvPr/>
        </p:nvSpPr>
        <p:spPr>
          <a:xfrm>
            <a:off x="179512" y="3356992"/>
            <a:ext cx="2339752" cy="1800200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6C0000"/>
                </a:solidFill>
                <a:latin typeface="Book Antiqua" pitchFamily="18" charset="0"/>
              </a:rPr>
              <a:t>НА</a:t>
            </a:r>
            <a:endParaRPr lang="ru-RU" sz="2800" b="1" dirty="0">
              <a:solidFill>
                <a:srgbClr val="6C0000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6" grpId="0" animBg="1"/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Мои документы2\картинки\74.gif">
            <a:hlinkClick r:id="" action="ppaction://noaction">
              <a:snd r:embed="rId2" name="chimes.wav"/>
            </a:hlinkClick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95513" y="2060575"/>
            <a:ext cx="4695825" cy="460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3733" name="WordArt 5"/>
          <p:cNvSpPr>
            <a:spLocks noChangeArrowheads="1" noChangeShapeType="1" noTextEdit="1"/>
          </p:cNvSpPr>
          <p:nvPr/>
        </p:nvSpPr>
        <p:spPr bwMode="auto">
          <a:xfrm>
            <a:off x="1258888" y="260350"/>
            <a:ext cx="6624637" cy="160337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Звенит звонок!</a:t>
            </a:r>
          </a:p>
          <a:p>
            <a:pPr algn="ctr"/>
            <a:r>
              <a:rPr lang="ru-RU" sz="3600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Спасибо за урок!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3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980728"/>
            <a:ext cx="8712968" cy="5688631"/>
          </a:xfrm>
        </p:spPr>
        <p:txBody>
          <a:bodyPr/>
          <a:lstStyle/>
          <a:p>
            <a:r>
              <a:rPr lang="ru-RU" sz="1800" dirty="0" smtClean="0">
                <a:latin typeface="Book Antiqua" pitchFamily="18" charset="0"/>
              </a:rPr>
              <a:t>1.</a:t>
            </a:r>
            <a:r>
              <a:rPr lang="en-US" sz="1800" b="1" dirty="0" smtClean="0">
                <a:latin typeface="Book Antiqua" pitchFamily="18" charset="0"/>
              </a:rPr>
              <a:t>images.yandex.ru</a:t>
            </a:r>
            <a:r>
              <a:rPr lang="ru-RU" sz="1800" dirty="0" smtClean="0">
                <a:latin typeface="Book Antiqua" pitchFamily="18" charset="0"/>
              </a:rPr>
              <a:t> </a:t>
            </a:r>
            <a:r>
              <a:rPr lang="ru-RU" dirty="0" smtClean="0"/>
              <a:t>(</a:t>
            </a:r>
            <a:r>
              <a:rPr lang="ru-RU" sz="1600" dirty="0" smtClean="0">
                <a:latin typeface="Book Antiqua" pitchFamily="18" charset="0"/>
              </a:rPr>
              <a:t>картинки с изображением  сказочных героев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332656"/>
            <a:ext cx="8458200" cy="504056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2800" b="1" dirty="0" smtClean="0">
                <a:latin typeface="Book Antiqua" pitchFamily="18" charset="0"/>
              </a:rPr>
              <a:t>Источники</a:t>
            </a:r>
            <a:endParaRPr lang="ru-RU" sz="2800" b="1" dirty="0"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51520" y="404664"/>
            <a:ext cx="8712968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  <a:latin typeface="Book Antiqua" pitchFamily="18" charset="0"/>
                <a:cs typeface="Times New Roman" pitchFamily="18" charset="0"/>
              </a:rPr>
              <a:t>Основатель науки этики</a:t>
            </a:r>
            <a:endParaRPr lang="ru-RU" sz="4400" b="1" dirty="0">
              <a:solidFill>
                <a:schemeClr val="tx1"/>
              </a:solidFill>
              <a:latin typeface="Book Antiqua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одержимое 6"/>
          <p:cNvGraphicFramePr>
            <a:graphicFrameLocks noGrp="1"/>
          </p:cNvGraphicFramePr>
          <p:nvPr>
            <p:ph sz="half" idx="1"/>
          </p:nvPr>
        </p:nvGraphicFramePr>
        <p:xfrm>
          <a:off x="611552" y="908720"/>
          <a:ext cx="7848887" cy="568863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41293"/>
                <a:gridCol w="341218"/>
                <a:gridCol w="341256"/>
                <a:gridCol w="341256"/>
                <a:gridCol w="341256"/>
                <a:gridCol w="341256"/>
                <a:gridCol w="341256"/>
                <a:gridCol w="341256"/>
                <a:gridCol w="341256"/>
                <a:gridCol w="341256"/>
                <a:gridCol w="341256"/>
                <a:gridCol w="341711"/>
                <a:gridCol w="340801"/>
                <a:gridCol w="341256"/>
                <a:gridCol w="341256"/>
                <a:gridCol w="281769"/>
                <a:gridCol w="400743"/>
                <a:gridCol w="341256"/>
                <a:gridCol w="341256"/>
                <a:gridCol w="341256"/>
                <a:gridCol w="341256"/>
                <a:gridCol w="341256"/>
                <a:gridCol w="341256"/>
              </a:tblGrid>
              <a:tr h="63207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Book Antiqua" pitchFamily="18" charset="0"/>
                        </a:rPr>
                        <a:t>1</a:t>
                      </a:r>
                      <a:endParaRPr lang="ru-RU" sz="2000" dirty="0">
                        <a:solidFill>
                          <a:schemeClr val="tx1"/>
                        </a:solidFill>
                        <a:latin typeface="Book Antiqu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63207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Book Antiqua" pitchFamily="18" charset="0"/>
                        </a:rPr>
                        <a:t>2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Book Antiqu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3207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Book Antiqua" pitchFamily="18" charset="0"/>
                        </a:rPr>
                        <a:t>3</a:t>
                      </a:r>
                      <a:endParaRPr lang="ru-RU" sz="2000" b="1" dirty="0">
                        <a:latin typeface="Book Antiqu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3207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Book Antiqua" pitchFamily="18" charset="0"/>
                        </a:rPr>
                        <a:t>4</a:t>
                      </a:r>
                      <a:endParaRPr lang="ru-RU" sz="2000" b="1" dirty="0">
                        <a:latin typeface="Book Antiqu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3207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Book Antiqua" pitchFamily="18" charset="0"/>
                        </a:rPr>
                        <a:t>5</a:t>
                      </a:r>
                      <a:endParaRPr lang="ru-RU" sz="2000" b="1" dirty="0">
                        <a:latin typeface="Book Antiqu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3207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Book Antiqua" pitchFamily="18" charset="0"/>
                        </a:rPr>
                        <a:t>6</a:t>
                      </a:r>
                      <a:endParaRPr lang="ru-RU" sz="2000" b="1" dirty="0">
                        <a:latin typeface="Book Antiqu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3207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3207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Book Antiqua" pitchFamily="18" charset="0"/>
                        </a:rPr>
                        <a:t>8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Book Antiqu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3207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b="1" dirty="0">
                        <a:latin typeface="Book Antiqua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Book Antiqua" pitchFamily="18" charset="0"/>
                        </a:rPr>
                        <a:t>9</a:t>
                      </a:r>
                      <a:endParaRPr lang="ru-RU" sz="2000" b="1" dirty="0">
                        <a:latin typeface="Book Antiqu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39552" y="260648"/>
            <a:ext cx="83888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Book Antiqua" pitchFamily="18" charset="0"/>
              </a:rPr>
              <a:t>Разгадать кроссворд и назвать ключевое слово</a:t>
            </a:r>
            <a:endParaRPr lang="ru-RU" sz="2800" b="1" dirty="0">
              <a:latin typeface="Book Antiqu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4048" y="1052737"/>
            <a:ext cx="3600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spc="100" dirty="0" smtClean="0">
                <a:solidFill>
                  <a:srgbClr val="FF0000"/>
                </a:solidFill>
                <a:latin typeface="Book Antiqua" pitchFamily="18" charset="0"/>
              </a:rPr>
              <a:t>А</a:t>
            </a:r>
            <a:r>
              <a:rPr lang="ru-RU" sz="3200" b="1" spc="100" dirty="0" smtClean="0">
                <a:latin typeface="Book Antiqua" pitchFamily="18" charset="0"/>
              </a:rPr>
              <a:t>РИС ТОТ Е</a:t>
            </a:r>
            <a:r>
              <a:rPr lang="ru-RU" sz="1000" b="1" spc="100" dirty="0" smtClean="0">
                <a:latin typeface="Book Antiqua" pitchFamily="18" charset="0"/>
              </a:rPr>
              <a:t> </a:t>
            </a:r>
            <a:r>
              <a:rPr lang="ru-RU" sz="3200" b="1" spc="100" dirty="0" smtClean="0">
                <a:latin typeface="Book Antiqua" pitchFamily="18" charset="0"/>
              </a:rPr>
              <a:t>ЛЬ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51520" y="404664"/>
            <a:ext cx="8604448" cy="20882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tx1"/>
                </a:solidFill>
                <a:latin typeface="Book Antiqua" pitchFamily="18" charset="0"/>
                <a:cs typeface="Times New Roman" pitchFamily="18" charset="0"/>
              </a:rPr>
              <a:t>Стремление человека  к добру</a:t>
            </a:r>
            <a:r>
              <a:rPr lang="ru-RU" sz="3600" b="1" dirty="0" smtClean="0">
                <a:solidFill>
                  <a:schemeClr val="tx1"/>
                </a:solidFill>
                <a:latin typeface="Book Antiqua" pitchFamily="18" charset="0"/>
                <a:cs typeface="Times New Roman" pitchFamily="18" charset="0"/>
              </a:rPr>
              <a:t>;</a:t>
            </a:r>
          </a:p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Book Antiqua" pitchFamily="18" charset="0"/>
                <a:cs typeface="Times New Roman" pitchFamily="18" charset="0"/>
              </a:rPr>
              <a:t> </a:t>
            </a:r>
            <a:r>
              <a:rPr lang="ru-RU" sz="3600" b="1" dirty="0">
                <a:solidFill>
                  <a:schemeClr val="tx1"/>
                </a:solidFill>
                <a:latin typeface="Book Antiqua" pitchFamily="18" charset="0"/>
                <a:cs typeface="Times New Roman" pitchFamily="18" charset="0"/>
              </a:rPr>
              <a:t>положительное качество человека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одержимое 6"/>
          <p:cNvGraphicFramePr>
            <a:graphicFrameLocks noGrp="1"/>
          </p:cNvGraphicFramePr>
          <p:nvPr>
            <p:ph sz="half" idx="1"/>
          </p:nvPr>
        </p:nvGraphicFramePr>
        <p:xfrm>
          <a:off x="611552" y="908720"/>
          <a:ext cx="7848887" cy="568863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41293"/>
                <a:gridCol w="341218"/>
                <a:gridCol w="341256"/>
                <a:gridCol w="341256"/>
                <a:gridCol w="341256"/>
                <a:gridCol w="341256"/>
                <a:gridCol w="341256"/>
                <a:gridCol w="341256"/>
                <a:gridCol w="341256"/>
                <a:gridCol w="341256"/>
                <a:gridCol w="341256"/>
                <a:gridCol w="341711"/>
                <a:gridCol w="340801"/>
                <a:gridCol w="341256"/>
                <a:gridCol w="341256"/>
                <a:gridCol w="281769"/>
                <a:gridCol w="400743"/>
                <a:gridCol w="341256"/>
                <a:gridCol w="341256"/>
                <a:gridCol w="341256"/>
                <a:gridCol w="341256"/>
                <a:gridCol w="341256"/>
                <a:gridCol w="341256"/>
              </a:tblGrid>
              <a:tr h="63207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Book Antiqua" pitchFamily="18" charset="0"/>
                        </a:rPr>
                        <a:t>1</a:t>
                      </a:r>
                      <a:endParaRPr lang="ru-RU" sz="2000" dirty="0">
                        <a:solidFill>
                          <a:schemeClr val="tx1"/>
                        </a:solidFill>
                        <a:latin typeface="Book Antiqu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63207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Book Antiqua" pitchFamily="18" charset="0"/>
                        </a:rPr>
                        <a:t>2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Book Antiqu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3207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Book Antiqua" pitchFamily="18" charset="0"/>
                        </a:rPr>
                        <a:t>3</a:t>
                      </a:r>
                      <a:endParaRPr lang="ru-RU" sz="2000" b="1" dirty="0">
                        <a:latin typeface="Book Antiqu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3207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Book Antiqua" pitchFamily="18" charset="0"/>
                        </a:rPr>
                        <a:t>4</a:t>
                      </a:r>
                      <a:endParaRPr lang="ru-RU" sz="2000" b="1" dirty="0">
                        <a:latin typeface="Book Antiqu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3207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Book Antiqua" pitchFamily="18" charset="0"/>
                        </a:rPr>
                        <a:t>5</a:t>
                      </a:r>
                      <a:endParaRPr lang="ru-RU" sz="2000" b="1" dirty="0">
                        <a:latin typeface="Book Antiqu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3207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Book Antiqua" pitchFamily="18" charset="0"/>
                        </a:rPr>
                        <a:t>6</a:t>
                      </a:r>
                      <a:endParaRPr lang="ru-RU" sz="2000" b="1" dirty="0">
                        <a:latin typeface="Book Antiqu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3207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3207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Book Antiqua" pitchFamily="18" charset="0"/>
                        </a:rPr>
                        <a:t>8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Book Antiqu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3207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b="1" dirty="0">
                        <a:latin typeface="Book Antiqua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Book Antiqua" pitchFamily="18" charset="0"/>
                        </a:rPr>
                        <a:t>9</a:t>
                      </a:r>
                      <a:endParaRPr lang="ru-RU" sz="2000" b="1" dirty="0">
                        <a:latin typeface="Book Antiqu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39552" y="260648"/>
            <a:ext cx="83888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Book Antiqua" pitchFamily="18" charset="0"/>
              </a:rPr>
              <a:t>Разгадать кроссворд и назвать ключевое слово</a:t>
            </a:r>
            <a:endParaRPr lang="ru-RU" sz="2800" b="1" dirty="0">
              <a:latin typeface="Book Antiqu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4048" y="1052737"/>
            <a:ext cx="3600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spc="100" dirty="0" smtClean="0">
                <a:solidFill>
                  <a:srgbClr val="FF0000"/>
                </a:solidFill>
                <a:latin typeface="Book Antiqua" pitchFamily="18" charset="0"/>
              </a:rPr>
              <a:t>А</a:t>
            </a:r>
            <a:r>
              <a:rPr lang="ru-RU" sz="3200" b="1" spc="100" dirty="0" smtClean="0">
                <a:latin typeface="Book Antiqua" pitchFamily="18" charset="0"/>
              </a:rPr>
              <a:t>РИС ТОТ Е</a:t>
            </a:r>
            <a:r>
              <a:rPr lang="ru-RU" sz="1000" b="1" spc="100" dirty="0" smtClean="0">
                <a:latin typeface="Book Antiqua" pitchFamily="18" charset="0"/>
              </a:rPr>
              <a:t> </a:t>
            </a:r>
            <a:r>
              <a:rPr lang="ru-RU" sz="3200" b="1" spc="100" dirty="0" smtClean="0">
                <a:latin typeface="Book Antiqua" pitchFamily="18" charset="0"/>
              </a:rPr>
              <a:t>ЛЬ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979712" y="1628800"/>
            <a:ext cx="3960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Book Antiqua" pitchFamily="18" charset="0"/>
              </a:rPr>
              <a:t>ДОБ Р ОДЕ Т Е </a:t>
            </a:r>
            <a:r>
              <a:rPr lang="ru-RU" sz="3200" b="1" dirty="0" smtClean="0">
                <a:solidFill>
                  <a:srgbClr val="FF0000"/>
                </a:solidFill>
                <a:latin typeface="Book Antiqua" pitchFamily="18" charset="0"/>
              </a:rPr>
              <a:t>Л</a:t>
            </a:r>
            <a:r>
              <a:rPr lang="ru-RU" sz="3200" b="1" dirty="0" smtClean="0">
                <a:latin typeface="Book Antiqua" pitchFamily="18" charset="0"/>
              </a:rPr>
              <a:t>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51520" y="404664"/>
            <a:ext cx="8640960" cy="19442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  <a:latin typeface="Book Antiqua" pitchFamily="18" charset="0"/>
                <a:cs typeface="Times New Roman" pitchFamily="18" charset="0"/>
              </a:rPr>
              <a:t>Аристотель назвал ее совершенной добродетелью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одержимое 6"/>
          <p:cNvGraphicFramePr>
            <a:graphicFrameLocks noGrp="1"/>
          </p:cNvGraphicFramePr>
          <p:nvPr>
            <p:ph sz="half" idx="1"/>
          </p:nvPr>
        </p:nvGraphicFramePr>
        <p:xfrm>
          <a:off x="611552" y="908720"/>
          <a:ext cx="7848887" cy="568863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41293"/>
                <a:gridCol w="341218"/>
                <a:gridCol w="341256"/>
                <a:gridCol w="341256"/>
                <a:gridCol w="341256"/>
                <a:gridCol w="341256"/>
                <a:gridCol w="341256"/>
                <a:gridCol w="341256"/>
                <a:gridCol w="341256"/>
                <a:gridCol w="341256"/>
                <a:gridCol w="341256"/>
                <a:gridCol w="341711"/>
                <a:gridCol w="340801"/>
                <a:gridCol w="341256"/>
                <a:gridCol w="341256"/>
                <a:gridCol w="281769"/>
                <a:gridCol w="400743"/>
                <a:gridCol w="341256"/>
                <a:gridCol w="341256"/>
                <a:gridCol w="341256"/>
                <a:gridCol w="341256"/>
                <a:gridCol w="341256"/>
                <a:gridCol w="341256"/>
              </a:tblGrid>
              <a:tr h="63207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Book Antiqua" pitchFamily="18" charset="0"/>
                        </a:rPr>
                        <a:t>1</a:t>
                      </a:r>
                      <a:endParaRPr lang="ru-RU" sz="2000" dirty="0">
                        <a:solidFill>
                          <a:schemeClr val="tx1"/>
                        </a:solidFill>
                        <a:latin typeface="Book Antiqu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63207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Book Antiqua" pitchFamily="18" charset="0"/>
                        </a:rPr>
                        <a:t>2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Book Antiqu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3207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Book Antiqua" pitchFamily="18" charset="0"/>
                        </a:rPr>
                        <a:t>3</a:t>
                      </a:r>
                      <a:endParaRPr lang="ru-RU" sz="2000" b="1" dirty="0">
                        <a:latin typeface="Book Antiqu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3207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Book Antiqua" pitchFamily="18" charset="0"/>
                        </a:rPr>
                        <a:t>4</a:t>
                      </a:r>
                      <a:endParaRPr lang="ru-RU" sz="2000" b="1" dirty="0">
                        <a:latin typeface="Book Antiqu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3207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Book Antiqua" pitchFamily="18" charset="0"/>
                        </a:rPr>
                        <a:t>5</a:t>
                      </a:r>
                      <a:endParaRPr lang="ru-RU" sz="2000" b="1" dirty="0">
                        <a:latin typeface="Book Antiqu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3207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Book Antiqua" pitchFamily="18" charset="0"/>
                        </a:rPr>
                        <a:t>6</a:t>
                      </a:r>
                      <a:endParaRPr lang="ru-RU" sz="2000" b="1" dirty="0">
                        <a:latin typeface="Book Antiqu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3207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3207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Book Antiqua" pitchFamily="18" charset="0"/>
                        </a:rPr>
                        <a:t>8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Book Antiqu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3207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b="1" dirty="0">
                        <a:latin typeface="Book Antiqua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Book Antiqua" pitchFamily="18" charset="0"/>
                        </a:rPr>
                        <a:t>9</a:t>
                      </a:r>
                      <a:endParaRPr lang="ru-RU" sz="2000" b="1" dirty="0">
                        <a:latin typeface="Book Antiqu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39552" y="260648"/>
            <a:ext cx="83888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Book Antiqua" pitchFamily="18" charset="0"/>
              </a:rPr>
              <a:t>Разгадать кроссворд и назвать ключевое слово</a:t>
            </a:r>
            <a:endParaRPr lang="ru-RU" sz="2800" b="1" dirty="0">
              <a:latin typeface="Book Antiqu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4048" y="1052737"/>
            <a:ext cx="3600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spc="100" dirty="0" smtClean="0">
                <a:solidFill>
                  <a:srgbClr val="FF0000"/>
                </a:solidFill>
                <a:latin typeface="Book Antiqua" pitchFamily="18" charset="0"/>
              </a:rPr>
              <a:t>А</a:t>
            </a:r>
            <a:r>
              <a:rPr lang="ru-RU" sz="3200" b="1" spc="100" dirty="0" smtClean="0">
                <a:latin typeface="Book Antiqua" pitchFamily="18" charset="0"/>
              </a:rPr>
              <a:t>РИС ТОТ Е</a:t>
            </a:r>
            <a:r>
              <a:rPr lang="ru-RU" sz="1000" b="1" spc="100" dirty="0" smtClean="0">
                <a:latin typeface="Book Antiqua" pitchFamily="18" charset="0"/>
              </a:rPr>
              <a:t> </a:t>
            </a:r>
            <a:r>
              <a:rPr lang="ru-RU" sz="3200" b="1" spc="100" dirty="0" smtClean="0">
                <a:latin typeface="Book Antiqua" pitchFamily="18" charset="0"/>
              </a:rPr>
              <a:t>ЛЬ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979712" y="1628800"/>
            <a:ext cx="3960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Book Antiqua" pitchFamily="18" charset="0"/>
              </a:rPr>
              <a:t>ДОБ Р ОДЕ Т Е </a:t>
            </a:r>
            <a:r>
              <a:rPr lang="ru-RU" sz="3200" b="1" dirty="0" smtClean="0">
                <a:solidFill>
                  <a:srgbClr val="FF0000"/>
                </a:solidFill>
                <a:latin typeface="Book Antiqua" pitchFamily="18" charset="0"/>
              </a:rPr>
              <a:t>Л</a:t>
            </a:r>
            <a:r>
              <a:rPr lang="ru-RU" sz="3200" b="1" dirty="0" smtClean="0">
                <a:latin typeface="Book Antiqua" pitchFamily="18" charset="0"/>
              </a:rPr>
              <a:t>Ь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9552" y="2276872"/>
            <a:ext cx="52565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Book Antiqua" pitchFamily="18" charset="0"/>
              </a:rPr>
              <a:t>СПРАВ ЕДЛИВОСТ</a:t>
            </a:r>
            <a:r>
              <a:rPr lang="ru-RU" sz="3600" b="1" dirty="0" smtClean="0">
                <a:solidFill>
                  <a:srgbClr val="FF0000"/>
                </a:solidFill>
                <a:latin typeface="Book Antiqua" pitchFamily="18" charset="0"/>
              </a:rPr>
              <a:t>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366</TotalTime>
  <Words>535</Words>
  <Application>Microsoft Office PowerPoint</Application>
  <PresentationFormat>Экран (4:3)</PresentationFormat>
  <Paragraphs>238</Paragraphs>
  <Slides>35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ЭГОИЗМ 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1.images.yandex.ru (картинки с изображением  сказочных героев)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Галя</dc:creator>
  <cp:lastModifiedBy>Roman</cp:lastModifiedBy>
  <cp:revision>78</cp:revision>
  <dcterms:created xsi:type="dcterms:W3CDTF">2013-01-03T09:55:53Z</dcterms:created>
  <dcterms:modified xsi:type="dcterms:W3CDTF">2013-04-20T18:39:38Z</dcterms:modified>
</cp:coreProperties>
</file>