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2"/>
  </p:notesMasterIdLst>
  <p:sldIdLst>
    <p:sldId id="257" r:id="rId2"/>
    <p:sldId id="258" r:id="rId3"/>
    <p:sldId id="272" r:id="rId4"/>
    <p:sldId id="269" r:id="rId5"/>
    <p:sldId id="267" r:id="rId6"/>
    <p:sldId id="286" r:id="rId7"/>
    <p:sldId id="279" r:id="rId8"/>
    <p:sldId id="270" r:id="rId9"/>
    <p:sldId id="271" r:id="rId10"/>
    <p:sldId id="280" r:id="rId11"/>
    <p:sldId id="281" r:id="rId12"/>
    <p:sldId id="256" r:id="rId13"/>
    <p:sldId id="275" r:id="rId14"/>
    <p:sldId id="277" r:id="rId15"/>
    <p:sldId id="288" r:id="rId16"/>
    <p:sldId id="289" r:id="rId17"/>
    <p:sldId id="290" r:id="rId18"/>
    <p:sldId id="285" r:id="rId19"/>
    <p:sldId id="282" r:id="rId20"/>
    <p:sldId id="29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974" autoAdjust="0"/>
    <p:restoredTop sz="94660"/>
  </p:normalViewPr>
  <p:slideViewPr>
    <p:cSldViewPr>
      <p:cViewPr varScale="1">
        <p:scale>
          <a:sx n="77" d="100"/>
          <a:sy n="77" d="100"/>
        </p:scale>
        <p:origin x="-2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Form 11 AB (21 interviewees)</c:v>
                </c:pt>
              </c:strCache>
            </c:strRef>
          </c:tx>
          <c:explosion val="25"/>
          <c:dPt>
            <c:idx val="0"/>
            <c:spPr>
              <a:solidFill>
                <a:srgbClr val="C00000"/>
              </a:solidFill>
            </c:spPr>
          </c:dPt>
          <c:dPt>
            <c:idx val="1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2"/>
            <c:spPr>
              <a:solidFill>
                <a:schemeClr val="bg2">
                  <a:lumMod val="25000"/>
                </a:schemeClr>
              </a:solidFill>
            </c:spPr>
          </c:dPt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No</c:v>
                </c:pt>
                <c:pt idx="1">
                  <c:v>Yes</c:v>
                </c:pt>
                <c:pt idx="2">
                  <c:v>Not sure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11</c:v>
                </c:pt>
                <c:pt idx="1">
                  <c:v>6</c:v>
                </c:pt>
                <c:pt idx="2">
                  <c:v>4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Form 11 AB (21 interviewees)</c:v>
                </c:pt>
              </c:strCache>
            </c:strRef>
          </c:tx>
          <c:explosion val="25"/>
          <c:dPt>
            <c:idx val="0"/>
            <c:spPr>
              <a:solidFill>
                <a:schemeClr val="accent4">
                  <a:lumMod val="75000"/>
                </a:schemeClr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chemeClr val="tx2">
                  <a:lumMod val="75000"/>
                </a:schemeClr>
              </a:solidFill>
            </c:spPr>
          </c:dPt>
          <c:dLbls>
            <c:showPercent val="1"/>
          </c:dLbls>
          <c:cat>
            <c:strRef>
              <c:f>Лист1!$A$2:$A$4</c:f>
              <c:strCache>
                <c:ptCount val="3"/>
                <c:pt idx="0">
                  <c:v>Yes</c:v>
                </c:pt>
                <c:pt idx="1">
                  <c:v>No</c:v>
                </c:pt>
                <c:pt idx="2">
                  <c:v>Not sure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  <c:pt idx="1">
                  <c:v>6</c:v>
                </c:pt>
                <c:pt idx="2">
                  <c:v>5</c:v>
                </c:pt>
              </c:numCache>
            </c:numRef>
          </c:val>
        </c:ser>
        <c:dLbls>
          <c:showPercent val="1"/>
        </c:dLbls>
      </c:pie3DChart>
    </c:plotArea>
    <c:legend>
      <c:legendPos val="t"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112C92-003F-489E-9E4C-EDDCD0E61F4F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EBE42-1142-415E-84A9-E0CA64907C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06636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8EBE42-1142-415E-84A9-E0CA64907C8F}" type="slidenum">
              <a:rPr lang="ru-RU" smtClean="0"/>
              <a:pPr/>
              <a:t>7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22590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22.04.2013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!!!Festival\__Temp\638587\&#1055;&#1088;&#1077;&#1079;&#1077;&#1085;&#1090;&#1072;&#1094;&#1080;&#1103;\Shooting%20man.wmv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P105047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6768752" cy="460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121018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908720"/>
            <a:ext cx="8820472" cy="10081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Survey Results</a:t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31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Do you feel </a:t>
            </a:r>
            <a:r>
              <a:rPr lang="en-US" sz="3100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safe and secure </a:t>
            </a:r>
            <a:r>
              <a:rPr lang="en-US" sz="31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in our </a:t>
            </a:r>
            <a:r>
              <a:rPr lang="en-US" sz="3100" dirty="0" err="1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neighbourhood</a:t>
            </a:r>
            <a:r>
              <a:rPr lang="en-US" sz="31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?</a:t>
            </a:r>
            <a:br>
              <a:rPr lang="en-US" sz="31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</a:br>
            <a:endParaRPr lang="ru-RU" sz="3100" dirty="0">
              <a:solidFill>
                <a:schemeClr val="bg2">
                  <a:lumMod val="25000"/>
                </a:schemeClr>
              </a:solidFill>
              <a:cs typeface="Aharoni" pitchFamily="2" charset="-79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7704856" cy="42484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359936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27957616"/>
              </p:ext>
            </p:extLst>
          </p:nvPr>
        </p:nvGraphicFramePr>
        <p:xfrm>
          <a:off x="179512" y="1628800"/>
          <a:ext cx="8798340" cy="5117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8820472" cy="86409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31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Do you feel </a:t>
            </a:r>
            <a:r>
              <a:rPr lang="en-US" sz="3100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safe and secure </a:t>
            </a:r>
            <a:r>
              <a:rPr lang="en-US" sz="31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in our </a:t>
            </a:r>
            <a:r>
              <a:rPr lang="en-US" sz="3100" dirty="0" err="1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neighbourhood</a:t>
            </a:r>
            <a:r>
              <a:rPr lang="en-US" sz="31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?</a:t>
            </a:r>
            <a:br>
              <a:rPr lang="en-US" sz="31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</a:br>
            <a:endParaRPr lang="ru-RU" sz="3100" dirty="0">
              <a:solidFill>
                <a:schemeClr val="bg2">
                  <a:lumMod val="25000"/>
                </a:schemeClr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65395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5084" y="1124744"/>
            <a:ext cx="6781649" cy="788887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accent2">
                    <a:lumMod val="75000"/>
                  </a:schemeClr>
                </a:solidFill>
              </a:rPr>
              <a:t>School Crime, Safety, Security</a:t>
            </a:r>
            <a:endParaRPr lang="ru-RU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5369719" cy="3572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5084" y="1902610"/>
            <a:ext cx="1958763" cy="14543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944937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17582"/>
            <a:ext cx="7776863" cy="131527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>Survey Results</a:t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Do you feel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safe and secure </a:t>
            </a: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in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our school?</a:t>
            </a: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/>
            </a:r>
            <a:br>
              <a:rPr lang="en-US" sz="36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</a:br>
            <a:endParaRPr lang="ru-RU" sz="3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632848" cy="4286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30546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05223727"/>
              </p:ext>
            </p:extLst>
          </p:nvPr>
        </p:nvGraphicFramePr>
        <p:xfrm>
          <a:off x="179512" y="1556792"/>
          <a:ext cx="8813275" cy="5125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776863" cy="936104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dirty="0">
                <a:solidFill>
                  <a:schemeClr val="accent2">
                    <a:lumMod val="50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Do you feel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safe and secure </a:t>
            </a: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in </a:t>
            </a: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our school?</a:t>
            </a: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/>
            </a:r>
            <a:br>
              <a:rPr lang="en-US" sz="3600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</a:b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5239873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908720"/>
            <a:ext cx="3600400" cy="511256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  <a:latin typeface="Goudy Stout" pitchFamily="18" charset="0"/>
              </a:rPr>
              <a:t>What crimes are possible </a:t>
            </a:r>
            <a:br>
              <a:rPr lang="en-US" sz="2800" i="1" dirty="0" smtClean="0">
                <a:solidFill>
                  <a:schemeClr val="accent2">
                    <a:lumMod val="75000"/>
                  </a:schemeClr>
                </a:solidFill>
                <a:latin typeface="Goudy Stout" pitchFamily="18" charset="0"/>
              </a:rPr>
            </a:br>
            <a:r>
              <a:rPr lang="en-US" sz="2800" i="1" dirty="0" smtClean="0">
                <a:solidFill>
                  <a:schemeClr val="accent2">
                    <a:lumMod val="75000"/>
                  </a:schemeClr>
                </a:solidFill>
                <a:latin typeface="Goudy Stout" pitchFamily="18" charset="0"/>
              </a:rPr>
              <a:t>at school?</a:t>
            </a:r>
            <a:endParaRPr lang="ru-RU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14" y="922919"/>
            <a:ext cx="4498765" cy="4735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30706720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42339"/>
            <a:ext cx="6965245" cy="1202485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  <a:cs typeface="Aharoni" pitchFamily="2" charset="-79"/>
              </a:rPr>
              <a:t>KIDNAPPED!</a:t>
            </a:r>
            <a:endParaRPr lang="ru-RU" dirty="0">
              <a:solidFill>
                <a:schemeClr val="bg2">
                  <a:lumMod val="25000"/>
                </a:schemeClr>
              </a:solidFill>
              <a:cs typeface="Aharoni" pitchFamily="2" charset="-79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5676900" cy="36957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217857"/>
            <a:ext cx="1745933" cy="2984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9346540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9"/>
            <a:ext cx="6965245" cy="864096"/>
          </a:xfrm>
        </p:spPr>
        <p:txBody>
          <a:bodyPr/>
          <a:lstStyle/>
          <a:p>
            <a:r>
              <a:rPr lang="en-US" dirty="0">
                <a:solidFill>
                  <a:srgbClr val="C00000"/>
                </a:solidFill>
                <a:latin typeface="Goudy Stout" pitchFamily="18" charset="0"/>
              </a:rPr>
              <a:t>KEYS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484784"/>
            <a:ext cx="6912768" cy="453650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WEALTHY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INFORMATION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CRIMINALS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RELATIVES/RELATIONS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DANGEROUS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JOURNALISTS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UNKNOWN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LAWYER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NEGOTIATIONS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AGREEMENT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6175" y="3717032"/>
            <a:ext cx="1534954" cy="22631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25497880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971" y="620688"/>
            <a:ext cx="7232684" cy="115212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How to protect yourself from some types of crime?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696426" cy="42776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344554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817582"/>
            <a:ext cx="7200800" cy="120248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Security Rules </a:t>
            </a:r>
            <a:b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</a:b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for School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592730"/>
            <a:ext cx="6541809" cy="10081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Security </a:t>
            </a:r>
            <a:r>
              <a:rPr lang="en-US" sz="3600" dirty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Rules for </a:t>
            </a:r>
            <a:endParaRPr lang="en-US" sz="3600" dirty="0" smtClean="0">
              <a:solidFill>
                <a:schemeClr val="bg2">
                  <a:lumMod val="25000"/>
                </a:schemeClr>
              </a:solidFill>
              <a:latin typeface="Elephant" pitchFamily="18" charset="0"/>
            </a:endParaRPr>
          </a:p>
          <a:p>
            <a:pPr marL="0" indent="0">
              <a:buNone/>
            </a:pPr>
            <a:r>
              <a:rPr lang="en-US" sz="3600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Transport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27984" y="4888993"/>
            <a:ext cx="4032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Security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Rules for 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  <a:latin typeface="Elephant" pitchFamily="18" charset="0"/>
            </a:endParaRPr>
          </a:p>
          <a:p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Street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Walking</a:t>
            </a:r>
            <a:endParaRPr lang="ru-RU" sz="32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931" y="836709"/>
            <a:ext cx="2226469" cy="14773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9817" y="2636912"/>
            <a:ext cx="2200275" cy="19278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6931" y="4113319"/>
            <a:ext cx="2905125" cy="1981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57931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hooting ma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57224" y="696496"/>
            <a:ext cx="7358114" cy="55185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13559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Thank You for Your Work !</a:t>
            </a:r>
            <a:endParaRPr lang="ru-RU" dirty="0">
              <a:solidFill>
                <a:schemeClr val="accent2">
                  <a:lumMod val="75000"/>
                </a:schemeClr>
              </a:solidFill>
              <a:cs typeface="Aharoni" pitchFamily="2" charset="-79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213" y="1844824"/>
            <a:ext cx="6096000" cy="40481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6184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119" y="724543"/>
            <a:ext cx="2819400" cy="2910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08389" cy="995395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Crime Security Safety</a:t>
            </a:r>
            <a:endParaRPr lang="ru-RU" dirty="0">
              <a:solidFill>
                <a:schemeClr val="bg2">
                  <a:lumMod val="25000"/>
                </a:schemeClr>
              </a:solidFill>
              <a:cs typeface="Aharoni" pitchFamily="2" charset="-79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637038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77440"/>
            <a:ext cx="3195638" cy="20693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04800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620" y="2179963"/>
            <a:ext cx="1428750" cy="1200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1128335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764702"/>
            <a:ext cx="6353175" cy="4764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0" t="28902" r="-390"/>
          <a:stretch/>
        </p:blipFill>
        <p:spPr bwMode="auto">
          <a:xfrm>
            <a:off x="539552" y="4581128"/>
            <a:ext cx="2781300" cy="2024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437249"/>
            <a:ext cx="3901440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5347793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7"/>
            <a:ext cx="6965245" cy="1152129"/>
          </a:xfrm>
        </p:spPr>
        <p:txBody>
          <a:bodyPr>
            <a:normAutofit fontScale="90000"/>
          </a:bodyPr>
          <a:lstStyle/>
          <a:p>
            <a:pPr algn="just"/>
            <a:r>
              <a:rPr lang="en-US" sz="2200" b="1" dirty="0"/>
              <a:t>Complete the headlines with the words in the box</a:t>
            </a:r>
            <a:r>
              <a:rPr lang="en-US" sz="2200" b="1" dirty="0" smtClean="0"/>
              <a:t>.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arrest attempted crime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detectives jailed thieves</a:t>
            </a:r>
            <a:br>
              <a:rPr lang="en-US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b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en-US" b="1" dirty="0">
                <a:solidFill>
                  <a:schemeClr val="accent4">
                    <a:lumMod val="50000"/>
                  </a:schemeClr>
                </a:solidFill>
              </a:rPr>
            </a:b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961456"/>
            <a:ext cx="7632848" cy="4896544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MAN CHARGED WITH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cs typeface="Aharoni" pitchFamily="2" charset="-79"/>
              </a:rPr>
              <a:t>_____________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MURDER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  <a:cs typeface="Aharoni" pitchFamily="2" charset="-79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WOMAN </a:t>
            </a:r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____________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FOR </a:t>
            </a:r>
            <a:r>
              <a:rPr lang="en-US" sz="2800" b="1" dirty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SMUGGLING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_____________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itannic Bold" pitchFamily="34" charset="0"/>
              </a:rPr>
              <a:t>PUZZLED </a:t>
            </a:r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Britannic Bold" pitchFamily="34" charset="0"/>
              </a:rPr>
              <a:t>BY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itannic Bold" pitchFamily="34" charset="0"/>
              </a:rPr>
              <a:t>DEATH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Rockwell Extra Bold" pitchFamily="18" charset="0"/>
              </a:rPr>
              <a:t>POLICE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__________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Rockwell Extra Bold" pitchFamily="18" charset="0"/>
              </a:rPr>
              <a:t>250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____________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Cooper Black" pitchFamily="18" charset="0"/>
              </a:rPr>
              <a:t>FORMER      BURGLAR     HELPS      POLICE PREVENT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________</a:t>
            </a:r>
            <a:endParaRPr lang="en-US" sz="2800" dirty="0">
              <a:solidFill>
                <a:schemeClr val="bg2">
                  <a:lumMod val="25000"/>
                </a:schemeClr>
              </a:solidFill>
              <a:latin typeface="Cooper Black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681647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340768"/>
            <a:ext cx="7632848" cy="4752528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MAN CHARGED WITH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attempted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MURDER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  <a:cs typeface="Aharoni" pitchFamily="2" charset="-79"/>
            </a:endParaRPr>
          </a:p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WOMAN </a:t>
            </a: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</a:rPr>
              <a:t> 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jailed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en-US" sz="2800" b="1" dirty="0" smtClean="0">
                <a:solidFill>
                  <a:schemeClr val="bg2">
                    <a:lumMod val="25000"/>
                  </a:schemeClr>
                </a:solidFill>
                <a:latin typeface="Bodoni MT Black" pitchFamily="18" charset="0"/>
              </a:rPr>
              <a:t>FOR  SMUGGLING</a:t>
            </a:r>
            <a:endParaRPr lang="en-US" sz="2800" b="1" dirty="0">
              <a:solidFill>
                <a:schemeClr val="bg2">
                  <a:lumMod val="25000"/>
                </a:schemeClr>
              </a:solidFill>
              <a:latin typeface="Bodoni MT Black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Detectives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Britannic Bold" pitchFamily="34" charset="0"/>
              </a:rPr>
              <a:t>PUZZLED   BY   DEATH</a:t>
            </a:r>
            <a:endParaRPr lang="ru-RU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Rockwell Extra Bold" pitchFamily="18" charset="0"/>
              </a:rPr>
              <a:t>POLICE   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arrest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Rockwell Extra Bold" pitchFamily="18" charset="0"/>
              </a:rPr>
              <a:t>250    </a:t>
            </a:r>
            <a:r>
              <a:rPr lang="en-US" sz="3200" b="1" dirty="0" smtClean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thieves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  <a:latin typeface="Aharoni" pitchFamily="2" charset="-79"/>
              <a:cs typeface="Aharoni" pitchFamily="2" charset="-79"/>
            </a:endParaRP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Cooper Black" pitchFamily="18" charset="0"/>
              </a:rPr>
              <a:t>FORMER   BURGLAR   HELPS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Cooper Black" pitchFamily="18" charset="0"/>
              </a:rPr>
              <a:t> POLICE   PREVENT   </a:t>
            </a:r>
            <a:r>
              <a:rPr lang="en-US" sz="3200" b="1" dirty="0">
                <a:solidFill>
                  <a:schemeClr val="accent2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crime</a:t>
            </a:r>
            <a:endParaRPr lang="ru-RU" sz="3200" dirty="0">
              <a:cs typeface="Aharoni" pitchFamily="2" charset="-79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095023" y="548680"/>
            <a:ext cx="6965245" cy="1152129"/>
          </a:xfrm>
        </p:spPr>
        <p:txBody>
          <a:bodyPr>
            <a:normAutofit fontScale="90000"/>
          </a:bodyPr>
          <a:lstStyle/>
          <a:p>
            <a:r>
              <a:rPr lang="en-US" sz="3600" b="1" i="1" dirty="0" smtClean="0">
                <a:solidFill>
                  <a:schemeClr val="bg2">
                    <a:lumMod val="25000"/>
                  </a:schemeClr>
                </a:solidFill>
              </a:rPr>
              <a:t>Match the headlines to the stories</a:t>
            </a:r>
            <a:endParaRPr lang="ru-RU" sz="36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293096"/>
            <a:ext cx="1465004" cy="216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extBox 1"/>
          <p:cNvSpPr txBox="1"/>
          <p:nvPr/>
        </p:nvSpPr>
        <p:spPr>
          <a:xfrm>
            <a:off x="760848" y="6361616"/>
            <a:ext cx="42677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1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6359201"/>
            <a:ext cx="42677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2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95736" y="6374728"/>
            <a:ext cx="42677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3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5816" y="6374728"/>
            <a:ext cx="42677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4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53003" y="6374728"/>
            <a:ext cx="42677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</a:rPr>
              <a:t>5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820117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L -0.00017 -0.48819 " pathEditMode="relative" rAng="0" ptsTypes="AA">
                                      <p:cBhvr>
                                        <p:cTn id="3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24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1.48148E-6 L -0.07847 -0.70856 " pathEditMode="relative" rAng="0" ptsTypes="AA">
                                      <p:cBhvr>
                                        <p:cTn id="36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24" y="-35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3.7037E-6 L -0.15712 -0.26991 " pathEditMode="relative" rAng="0" ptsTypes="AA">
                                      <p:cBhvr>
                                        <p:cTn id="40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65" y="-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6 L -0.23594 -0.60579 " pathEditMode="relative" rAng="0" ptsTypes="AA">
                                      <p:cBhvr>
                                        <p:cTn id="44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6" y="-30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6 L -0.31649 -0.37477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33" y="-1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2" grpId="0" animBg="1"/>
      <p:bldP spid="6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115616" y="620688"/>
            <a:ext cx="6965245" cy="955233"/>
          </a:xfrm>
        </p:spPr>
        <p:txBody>
          <a:bodyPr/>
          <a:lstStyle/>
          <a:p>
            <a:r>
              <a:rPr lang="en-US" dirty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Crime and Punishment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187624" y="3377320"/>
            <a:ext cx="3200400" cy="3449486"/>
          </a:xfrm>
        </p:spPr>
        <p:txBody>
          <a:bodyPr/>
          <a:lstStyle/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Elephant" pitchFamily="18" charset="0"/>
                <a:cs typeface="Aharoni" pitchFamily="2" charset="-79"/>
              </a:rPr>
              <a:t>Murder                                </a:t>
            </a:r>
          </a:p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Elephant" pitchFamily="18" charset="0"/>
                <a:cs typeface="Aharoni" pitchFamily="2" charset="-79"/>
              </a:rPr>
              <a:t>Attempted Murder</a:t>
            </a:r>
          </a:p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Elephant" pitchFamily="18" charset="0"/>
                <a:cs typeface="Aharoni" pitchFamily="2" charset="-79"/>
              </a:rPr>
              <a:t>Burglary</a:t>
            </a:r>
          </a:p>
          <a:p>
            <a:r>
              <a:rPr lang="en-US" sz="2800" dirty="0">
                <a:solidFill>
                  <a:schemeClr val="bg2">
                    <a:lumMod val="25000"/>
                  </a:schemeClr>
                </a:solidFill>
                <a:latin typeface="Elephant" pitchFamily="18" charset="0"/>
                <a:cs typeface="Aharoni" pitchFamily="2" charset="-79"/>
              </a:rPr>
              <a:t>Smuggling</a:t>
            </a:r>
          </a:p>
          <a:p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  <a:cs typeface="Aharoni" pitchFamily="2" charset="-79"/>
              </a:rPr>
              <a:t>Shoplifting</a:t>
            </a:r>
            <a:endParaRPr lang="ru-RU" sz="2800" dirty="0">
              <a:solidFill>
                <a:schemeClr val="bg2">
                  <a:lumMod val="25000"/>
                </a:schemeClr>
              </a:solidFill>
              <a:cs typeface="Aharoni" pitchFamily="2" charset="-79"/>
            </a:endParaRP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716016" y="1592982"/>
            <a:ext cx="3672408" cy="360521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Community Service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Fines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Probation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Suspended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sentence</a:t>
            </a: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Prison</a:t>
            </a:r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Elephant" pitchFamily="18" charset="0"/>
              </a:rPr>
              <a:t>Capital punishment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21088"/>
            <a:ext cx="2804541" cy="1868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6"/>
            <a:ext cx="2476500" cy="185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861554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>
        <p14:prism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836712"/>
            <a:ext cx="2736304" cy="484366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“How safe </a:t>
            </a: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/>
            </a:r>
            <a:b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</a:br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and 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secure are you?”</a:t>
            </a:r>
            <a:endParaRPr lang="ru-RU" dirty="0">
              <a:solidFill>
                <a:schemeClr val="bg2">
                  <a:lumMod val="25000"/>
                </a:schemeClr>
              </a:solidFill>
              <a:cs typeface="Aharoni" pitchFamily="2" charset="-79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829" t="6745" r="1829" b="-6745"/>
          <a:stretch/>
        </p:blipFill>
        <p:spPr bwMode="auto">
          <a:xfrm>
            <a:off x="755576" y="1628800"/>
            <a:ext cx="5238750" cy="477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1352550" cy="1333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9614139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9"/>
            <a:ext cx="6965245" cy="936104"/>
          </a:xfrm>
        </p:spPr>
        <p:txBody>
          <a:bodyPr/>
          <a:lstStyle/>
          <a:p>
            <a:r>
              <a:rPr lang="en-US" b="1" dirty="0">
                <a:solidFill>
                  <a:schemeClr val="bg2">
                    <a:lumMod val="25000"/>
                  </a:schemeClr>
                </a:solidFill>
                <a:latin typeface="Aharoni" pitchFamily="2" charset="-79"/>
                <a:cs typeface="Aharoni" pitchFamily="2" charset="-79"/>
              </a:rPr>
              <a:t>Now add up your score</a:t>
            </a:r>
            <a:endParaRPr lang="ru-RU" b="1" dirty="0">
              <a:solidFill>
                <a:schemeClr val="bg2">
                  <a:lumMod val="25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7920880" cy="3603812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chemeClr val="bg2">
                    <a:lumMod val="25000"/>
                  </a:schemeClr>
                </a:solidFill>
                <a:latin typeface="Cooper Black" pitchFamily="18" charset="0"/>
              </a:rPr>
              <a:t> </a:t>
            </a: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ooper Black" pitchFamily="18" charset="0"/>
              </a:rPr>
              <a:t>less than 3 – you are very, very safe;</a:t>
            </a: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ooper Black" pitchFamily="18" charset="0"/>
              </a:rPr>
              <a:t> 3 - 5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ooper Black" pitchFamily="18" charset="0"/>
              </a:rPr>
              <a:t>– you are quite safe; 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oper Black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3200" dirty="0" smtClean="0">
                <a:solidFill>
                  <a:schemeClr val="bg2">
                    <a:lumMod val="25000"/>
                  </a:schemeClr>
                </a:solidFill>
                <a:latin typeface="Cooper Black" pitchFamily="18" charset="0"/>
              </a:rPr>
              <a:t> 6 </a:t>
            </a:r>
            <a:r>
              <a:rPr lang="en-US" sz="3200" dirty="0">
                <a:solidFill>
                  <a:schemeClr val="bg2">
                    <a:lumMod val="25000"/>
                  </a:schemeClr>
                </a:solidFill>
                <a:latin typeface="Cooper Black" pitchFamily="18" charset="0"/>
              </a:rPr>
              <a:t>– 8 – you could take a lot more care. </a:t>
            </a:r>
            <a:endParaRPr lang="en-US" sz="3200" dirty="0" smtClean="0">
              <a:solidFill>
                <a:schemeClr val="bg2">
                  <a:lumMod val="25000"/>
                </a:schemeClr>
              </a:solidFill>
              <a:latin typeface="Cooper Black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i="1" dirty="0" err="1" smtClean="0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More</a:t>
            </a:r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than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 8 –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you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are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 a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dangerous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person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to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 </a:t>
            </a:r>
            <a:r>
              <a:rPr lang="ru-RU" sz="3200" b="1" i="1" dirty="0" err="1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know</a:t>
            </a:r>
            <a:r>
              <a:rPr lang="ru-RU" sz="3200" b="1" i="1" dirty="0">
                <a:solidFill>
                  <a:schemeClr val="accent2">
                    <a:lumMod val="50000"/>
                  </a:schemeClr>
                </a:solidFill>
                <a:latin typeface="+mj-lt"/>
                <a:cs typeface="Aharoni" pitchFamily="2" charset="-79"/>
              </a:rPr>
              <a:t>! </a:t>
            </a:r>
          </a:p>
        </p:txBody>
      </p:sp>
    </p:spTree>
    <p:extLst>
      <p:ext uri="{BB962C8B-B14F-4D97-AF65-F5344CB8AC3E}">
        <p14:creationId xmlns="" xmlns:p14="http://schemas.microsoft.com/office/powerpoint/2010/main" val="371898468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934</TotalTime>
  <Words>213</Words>
  <Application>Microsoft Office PowerPoint</Application>
  <PresentationFormat>Экран (4:3)</PresentationFormat>
  <Paragraphs>65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Кнопка</vt:lpstr>
      <vt:lpstr>Слайд 1</vt:lpstr>
      <vt:lpstr>Слайд 2</vt:lpstr>
      <vt:lpstr>Crime Security Safety</vt:lpstr>
      <vt:lpstr>Слайд 4</vt:lpstr>
      <vt:lpstr>Complete the headlines with the words in the box. arrest attempted crime detectives jailed thieves  </vt:lpstr>
      <vt:lpstr>Match the headlines to the stories</vt:lpstr>
      <vt:lpstr>Crime and Punishment</vt:lpstr>
      <vt:lpstr>“How safe  and secure are you?”</vt:lpstr>
      <vt:lpstr>Now add up your score</vt:lpstr>
      <vt:lpstr>Survey Results Do you feel safe and secure in our neighbourhood? </vt:lpstr>
      <vt:lpstr> Do you feel safe and secure in our neighbourhood? </vt:lpstr>
      <vt:lpstr>School Crime, Safety, Security</vt:lpstr>
      <vt:lpstr>Survey Results Do you feel safe and secure in our school? </vt:lpstr>
      <vt:lpstr> Do you feel safe and secure in our school? </vt:lpstr>
      <vt:lpstr>What crimes are possible  at school?</vt:lpstr>
      <vt:lpstr>KIDNAPPED!</vt:lpstr>
      <vt:lpstr>KEYS</vt:lpstr>
      <vt:lpstr>How to protect yourself from some types of crime?</vt:lpstr>
      <vt:lpstr>Security Rules  for School</vt:lpstr>
      <vt:lpstr>Thank You for Your Work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School Crime and Safety</dc:title>
  <dc:creator>Наташа</dc:creator>
  <cp:lastModifiedBy>Tata</cp:lastModifiedBy>
  <cp:revision>111</cp:revision>
  <dcterms:created xsi:type="dcterms:W3CDTF">2012-03-09T13:35:09Z</dcterms:created>
  <dcterms:modified xsi:type="dcterms:W3CDTF">2013-04-21T20:21:52Z</dcterms:modified>
</cp:coreProperties>
</file>