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ppt/theme/themeOverride1.xml" ContentType="application/vnd.openxmlformats-officedocument.themeOverride+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57" r:id="rId3"/>
    <p:sldId id="282" r:id="rId4"/>
    <p:sldId id="283" r:id="rId5"/>
    <p:sldId id="284" r:id="rId6"/>
    <p:sldId id="309" r:id="rId7"/>
    <p:sldId id="258" r:id="rId8"/>
    <p:sldId id="285" r:id="rId9"/>
    <p:sldId id="259" r:id="rId10"/>
    <p:sldId id="286" r:id="rId11"/>
    <p:sldId id="287" r:id="rId12"/>
    <p:sldId id="288" r:id="rId13"/>
    <p:sldId id="289" r:id="rId14"/>
    <p:sldId id="260" r:id="rId15"/>
    <p:sldId id="290" r:id="rId16"/>
    <p:sldId id="291" r:id="rId17"/>
    <p:sldId id="292" r:id="rId18"/>
    <p:sldId id="293" r:id="rId19"/>
    <p:sldId id="294" r:id="rId20"/>
    <p:sldId id="295" r:id="rId21"/>
    <p:sldId id="296" r:id="rId22"/>
    <p:sldId id="297" r:id="rId23"/>
    <p:sldId id="261" r:id="rId24"/>
    <p:sldId id="298" r:id="rId25"/>
    <p:sldId id="299" r:id="rId26"/>
    <p:sldId id="300" r:id="rId27"/>
    <p:sldId id="310" r:id="rId28"/>
    <p:sldId id="311" r:id="rId29"/>
    <p:sldId id="312" r:id="rId30"/>
    <p:sldId id="313" r:id="rId31"/>
    <p:sldId id="302" r:id="rId32"/>
    <p:sldId id="303" r:id="rId33"/>
    <p:sldId id="304" r:id="rId34"/>
    <p:sldId id="305" r:id="rId35"/>
    <p:sldId id="306" r:id="rId36"/>
    <p:sldId id="301" r:id="rId37"/>
    <p:sldId id="307" r:id="rId38"/>
    <p:sldId id="308" r:id="rId39"/>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Сред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0" d="100"/>
          <a:sy n="80" d="100"/>
        </p:scale>
        <p:origin x="-1254" y="-21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Прямая соединительная линия 3"/>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9" name="Заголовок 28"/>
          <p:cNvSpPr>
            <a:spLocks noGrp="1"/>
          </p:cNvSpPr>
          <p:nvPr>
            <p:ph type="ctrTitle"/>
          </p:nvPr>
        </p:nvSpPr>
        <p:spPr>
          <a:xfrm>
            <a:off x="381000" y="4853411"/>
            <a:ext cx="8458200" cy="1222375"/>
          </a:xfrm>
        </p:spPr>
        <p:txBody>
          <a:bodyPr anchor="t"/>
          <a:lstStyle/>
          <a:p>
            <a:r>
              <a:rPr lang="ru-RU" smtClean="0"/>
              <a:t>Образец заголовка</a:t>
            </a:r>
            <a:endParaRPr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5" name="Дата 15"/>
          <p:cNvSpPr>
            <a:spLocks noGrp="1"/>
          </p:cNvSpPr>
          <p:nvPr>
            <p:ph type="dt" sz="half" idx="10"/>
          </p:nvPr>
        </p:nvSpPr>
        <p:spPr/>
        <p:txBody>
          <a:bodyPr/>
          <a:lstStyle>
            <a:lvl1pPr>
              <a:defRPr/>
            </a:lvl1pPr>
          </a:lstStyle>
          <a:p>
            <a:pPr>
              <a:defRPr/>
            </a:pPr>
            <a:fld id="{ECAA36D7-C8F6-45F8-8A87-5435D3125DCF}" type="datetimeFigureOut">
              <a:rPr lang="ru-RU"/>
              <a:pPr>
                <a:defRPr/>
              </a:pPr>
              <a:t>15.04.2013</a:t>
            </a:fld>
            <a:endParaRPr lang="ru-RU"/>
          </a:p>
        </p:txBody>
      </p:sp>
      <p:sp>
        <p:nvSpPr>
          <p:cNvPr id="6" name="Нижний колонтитул 1"/>
          <p:cNvSpPr>
            <a:spLocks noGrp="1"/>
          </p:cNvSpPr>
          <p:nvPr>
            <p:ph type="ftr" sz="quarter" idx="11"/>
          </p:nvPr>
        </p:nvSpPr>
        <p:spPr/>
        <p:txBody>
          <a:bodyPr/>
          <a:lstStyle>
            <a:lvl1pPr>
              <a:defRPr/>
            </a:lvl1pPr>
          </a:lstStyle>
          <a:p>
            <a:pPr>
              <a:defRPr/>
            </a:pPr>
            <a:endParaRPr lang="ru-RU"/>
          </a:p>
        </p:txBody>
      </p:sp>
      <p:sp>
        <p:nvSpPr>
          <p:cNvPr id="7" name="Номер слайда 14"/>
          <p:cNvSpPr>
            <a:spLocks noGrp="1"/>
          </p:cNvSpPr>
          <p:nvPr>
            <p:ph type="sldNum" sz="quarter" idx="12"/>
          </p:nvPr>
        </p:nvSpPr>
        <p:spPr>
          <a:xfrm>
            <a:off x="8229600" y="6473825"/>
            <a:ext cx="758825" cy="247650"/>
          </a:xfrm>
        </p:spPr>
        <p:txBody>
          <a:bodyPr/>
          <a:lstStyle>
            <a:lvl1pPr>
              <a:defRPr/>
            </a:lvl1pPr>
          </a:lstStyle>
          <a:p>
            <a:pPr>
              <a:defRPr/>
            </a:pPr>
            <a:fld id="{1E561362-F110-4C8C-8700-C381E818ED40}"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0"/>
          <p:cNvSpPr>
            <a:spLocks noGrp="1"/>
          </p:cNvSpPr>
          <p:nvPr>
            <p:ph type="dt" sz="half" idx="10"/>
          </p:nvPr>
        </p:nvSpPr>
        <p:spPr/>
        <p:txBody>
          <a:bodyPr/>
          <a:lstStyle>
            <a:lvl1pPr>
              <a:defRPr/>
            </a:lvl1pPr>
          </a:lstStyle>
          <a:p>
            <a:pPr>
              <a:defRPr/>
            </a:pPr>
            <a:fld id="{AAD1E702-ED31-4A75-AD6C-C6B9311E0554}" type="datetimeFigureOut">
              <a:rPr lang="ru-RU"/>
              <a:pPr>
                <a:defRPr/>
              </a:pPr>
              <a:t>15.04.2013</a:t>
            </a:fld>
            <a:endParaRPr lang="ru-RU"/>
          </a:p>
        </p:txBody>
      </p:sp>
      <p:sp>
        <p:nvSpPr>
          <p:cNvPr id="5" name="Нижний колонтитул 27"/>
          <p:cNvSpPr>
            <a:spLocks noGrp="1"/>
          </p:cNvSpPr>
          <p:nvPr>
            <p:ph type="ftr" sz="quarter" idx="11"/>
          </p:nvPr>
        </p:nvSpPr>
        <p:spPr/>
        <p:txBody>
          <a:bodyPr/>
          <a:lstStyle>
            <a:lvl1pPr>
              <a:defRPr/>
            </a:lvl1pPr>
          </a:lstStyle>
          <a:p>
            <a:pPr>
              <a:defRPr/>
            </a:pPr>
            <a:endParaRPr lang="ru-RU"/>
          </a:p>
        </p:txBody>
      </p:sp>
      <p:sp>
        <p:nvSpPr>
          <p:cNvPr id="6" name="Номер слайда 4"/>
          <p:cNvSpPr>
            <a:spLocks noGrp="1"/>
          </p:cNvSpPr>
          <p:nvPr>
            <p:ph type="sldNum" sz="quarter" idx="12"/>
          </p:nvPr>
        </p:nvSpPr>
        <p:spPr/>
        <p:txBody>
          <a:bodyPr/>
          <a:lstStyle>
            <a:lvl1pPr>
              <a:defRPr/>
            </a:lvl1pPr>
          </a:lstStyle>
          <a:p>
            <a:pPr>
              <a:defRPr/>
            </a:pPr>
            <a:fld id="{7B042836-4D3C-4632-A262-DA582766075B}"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p:txBody>
          <a:bodyPr/>
          <a:lstStyle>
            <a:lvl1pPr>
              <a:defRPr/>
            </a:lvl1pPr>
          </a:lstStyle>
          <a:p>
            <a:pPr>
              <a:defRPr/>
            </a:pPr>
            <a:fld id="{423E6AB9-7797-47A9-ABD5-3476AA47813C}" type="datetimeFigureOut">
              <a:rPr lang="ru-RU"/>
              <a:pPr>
                <a:defRPr/>
              </a:pPr>
              <a:t>15.04.2013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4F8D4A8C-1A3E-4B59-81F6-721FAC4683C6}"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lang="ru-RU" smtClean="0"/>
              <a:t>Образец заголовка</a:t>
            </a:r>
            <a:endParaRPr lang="en-US"/>
          </a:p>
        </p:txBody>
      </p:sp>
      <p:sp>
        <p:nvSpPr>
          <p:cNvPr id="27" name="Содержимое 26"/>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4"/>
          <p:cNvSpPr>
            <a:spLocks noGrp="1"/>
          </p:cNvSpPr>
          <p:nvPr>
            <p:ph type="dt" sz="half" idx="10"/>
          </p:nvPr>
        </p:nvSpPr>
        <p:spPr/>
        <p:txBody>
          <a:bodyPr/>
          <a:lstStyle>
            <a:lvl1pPr>
              <a:defRPr/>
            </a:lvl1pPr>
          </a:lstStyle>
          <a:p>
            <a:pPr>
              <a:defRPr/>
            </a:pPr>
            <a:fld id="{FFF636B4-09B1-4568-8522-9C368488AD66}" type="datetimeFigureOut">
              <a:rPr lang="ru-RU"/>
              <a:pPr>
                <a:defRPr/>
              </a:pPr>
              <a:t>15.04.2013</a:t>
            </a:fld>
            <a:endParaRPr lang="ru-RU"/>
          </a:p>
        </p:txBody>
      </p:sp>
      <p:sp>
        <p:nvSpPr>
          <p:cNvPr id="5" name="Нижний колонтитул 18"/>
          <p:cNvSpPr>
            <a:spLocks noGrp="1"/>
          </p:cNvSpPr>
          <p:nvPr>
            <p:ph type="ftr" sz="quarter" idx="11"/>
          </p:nvPr>
        </p:nvSpPr>
        <p:spPr>
          <a:xfrm>
            <a:off x="3581400" y="76200"/>
            <a:ext cx="2895600" cy="288925"/>
          </a:xfrm>
        </p:spPr>
        <p:txBody>
          <a:bodyPr/>
          <a:lstStyle>
            <a:lvl1pPr>
              <a:defRPr/>
            </a:lvl1pPr>
          </a:lstStyle>
          <a:p>
            <a:pPr>
              <a:defRPr/>
            </a:pPr>
            <a:endParaRPr lang="ru-RU"/>
          </a:p>
        </p:txBody>
      </p:sp>
      <p:sp>
        <p:nvSpPr>
          <p:cNvPr id="6" name="Номер слайда 15"/>
          <p:cNvSpPr>
            <a:spLocks noGrp="1"/>
          </p:cNvSpPr>
          <p:nvPr>
            <p:ph type="sldNum" sz="quarter" idx="12"/>
          </p:nvPr>
        </p:nvSpPr>
        <p:spPr>
          <a:xfrm>
            <a:off x="8229600" y="6473825"/>
            <a:ext cx="758825" cy="247650"/>
          </a:xfrm>
        </p:spPr>
        <p:txBody>
          <a:bodyPr/>
          <a:lstStyle>
            <a:lvl1pPr>
              <a:defRPr/>
            </a:lvl1pPr>
          </a:lstStyle>
          <a:p>
            <a:pPr>
              <a:defRPr/>
            </a:pPr>
            <a:fld id="{1ADDF45F-08F6-4307-A24B-C92DFB6B0F90}"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4" name="Прямая соединительная линия 3"/>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lang="ru-RU" smtClean="0"/>
              <a:t>Образец заголовка</a:t>
            </a:r>
            <a:endParaRPr lang="en-US"/>
          </a:p>
        </p:txBody>
      </p:sp>
      <p:sp>
        <p:nvSpPr>
          <p:cNvPr id="5" name="Дата 18"/>
          <p:cNvSpPr>
            <a:spLocks noGrp="1"/>
          </p:cNvSpPr>
          <p:nvPr>
            <p:ph type="dt" sz="half" idx="10"/>
          </p:nvPr>
        </p:nvSpPr>
        <p:spPr/>
        <p:txBody>
          <a:bodyPr/>
          <a:lstStyle>
            <a:lvl1pPr>
              <a:defRPr/>
            </a:lvl1pPr>
          </a:lstStyle>
          <a:p>
            <a:pPr>
              <a:defRPr/>
            </a:pPr>
            <a:fld id="{CE9AF3F0-8493-4EE2-A5E3-DF42DB531095}" type="datetimeFigureOut">
              <a:rPr lang="ru-RU"/>
              <a:pPr>
                <a:defRPr/>
              </a:pPr>
              <a:t>15.04.2013</a:t>
            </a:fld>
            <a:endParaRPr lang="ru-RU"/>
          </a:p>
        </p:txBody>
      </p:sp>
      <p:sp>
        <p:nvSpPr>
          <p:cNvPr id="7" name="Нижний колонтитул 10"/>
          <p:cNvSpPr>
            <a:spLocks noGrp="1"/>
          </p:cNvSpPr>
          <p:nvPr>
            <p:ph type="ftr" sz="quarter" idx="11"/>
          </p:nvPr>
        </p:nvSpPr>
        <p:spPr/>
        <p:txBody>
          <a:bodyPr/>
          <a:lstStyle>
            <a:lvl1pPr>
              <a:defRPr/>
            </a:lvl1pPr>
          </a:lstStyle>
          <a:p>
            <a:pPr>
              <a:defRPr/>
            </a:pPr>
            <a:endParaRPr lang="ru-RU"/>
          </a:p>
        </p:txBody>
      </p:sp>
      <p:sp>
        <p:nvSpPr>
          <p:cNvPr id="9" name="Номер слайда 15"/>
          <p:cNvSpPr>
            <a:spLocks noGrp="1"/>
          </p:cNvSpPr>
          <p:nvPr>
            <p:ph type="sldNum" sz="quarter" idx="12"/>
          </p:nvPr>
        </p:nvSpPr>
        <p:spPr/>
        <p:txBody>
          <a:bodyPr/>
          <a:lstStyle>
            <a:lvl1pPr>
              <a:defRPr/>
            </a:lvl1pPr>
          </a:lstStyle>
          <a:p>
            <a:pPr>
              <a:defRPr/>
            </a:pPr>
            <a:fld id="{FF635554-E556-4C3E-BF0F-0691A87DB87F}"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lang="ru-RU" smtClean="0"/>
              <a:t>Образец заголовка</a:t>
            </a:r>
            <a:endParaRPr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0"/>
          <p:cNvSpPr>
            <a:spLocks noGrp="1"/>
          </p:cNvSpPr>
          <p:nvPr>
            <p:ph type="dt" sz="half" idx="10"/>
          </p:nvPr>
        </p:nvSpPr>
        <p:spPr/>
        <p:txBody>
          <a:bodyPr/>
          <a:lstStyle>
            <a:lvl1pPr>
              <a:defRPr/>
            </a:lvl1pPr>
          </a:lstStyle>
          <a:p>
            <a:pPr>
              <a:defRPr/>
            </a:pPr>
            <a:fld id="{343663D3-5DDA-41D1-8235-45CF5739D249}" type="datetimeFigureOut">
              <a:rPr lang="ru-RU"/>
              <a:pPr>
                <a:defRPr/>
              </a:pPr>
              <a:t>15.04.2013</a:t>
            </a:fld>
            <a:endParaRPr lang="ru-RU"/>
          </a:p>
        </p:txBody>
      </p:sp>
      <p:sp>
        <p:nvSpPr>
          <p:cNvPr id="6" name="Нижний колонтитул 27"/>
          <p:cNvSpPr>
            <a:spLocks noGrp="1"/>
          </p:cNvSpPr>
          <p:nvPr>
            <p:ph type="ftr" sz="quarter" idx="11"/>
          </p:nvPr>
        </p:nvSpPr>
        <p:spPr/>
        <p:txBody>
          <a:bodyPr/>
          <a:lstStyle>
            <a:lvl1pPr>
              <a:defRPr/>
            </a:lvl1pPr>
          </a:lstStyle>
          <a:p>
            <a:pPr>
              <a:defRPr/>
            </a:pPr>
            <a:endParaRPr lang="ru-RU"/>
          </a:p>
        </p:txBody>
      </p:sp>
      <p:sp>
        <p:nvSpPr>
          <p:cNvPr id="7" name="Номер слайда 4"/>
          <p:cNvSpPr>
            <a:spLocks noGrp="1"/>
          </p:cNvSpPr>
          <p:nvPr>
            <p:ph type="sldNum" sz="quarter" idx="12"/>
          </p:nvPr>
        </p:nvSpPr>
        <p:spPr/>
        <p:txBody>
          <a:bodyPr/>
          <a:lstStyle>
            <a:lvl1pPr>
              <a:defRPr/>
            </a:lvl1pPr>
          </a:lstStyle>
          <a:p>
            <a:pPr>
              <a:defRPr/>
            </a:pPr>
            <a:fld id="{A5CB578A-D2D9-476E-8A01-2D6FA89D5491}"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9" name="Заголовок 28"/>
          <p:cNvSpPr>
            <a:spLocks noGrp="1"/>
          </p:cNvSpPr>
          <p:nvPr>
            <p:ph type="title"/>
          </p:nvPr>
        </p:nvSpPr>
        <p:spPr>
          <a:xfrm>
            <a:off x="304800" y="5410200"/>
            <a:ext cx="8610600" cy="882650"/>
          </a:xfrm>
        </p:spPr>
        <p:txBody>
          <a:bodyPr/>
          <a:lstStyle>
            <a:lvl1pPr>
              <a:defRPr/>
            </a:lvl1pPr>
          </a:lstStyle>
          <a:p>
            <a:r>
              <a:rPr lang="ru-RU" smtClean="0"/>
              <a:t>Образец заголовка</a:t>
            </a:r>
            <a:endParaRPr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8" name="Дата 9"/>
          <p:cNvSpPr>
            <a:spLocks noGrp="1"/>
          </p:cNvSpPr>
          <p:nvPr>
            <p:ph type="dt" sz="half" idx="10"/>
          </p:nvPr>
        </p:nvSpPr>
        <p:spPr/>
        <p:txBody>
          <a:bodyPr/>
          <a:lstStyle>
            <a:lvl1pPr>
              <a:defRPr/>
            </a:lvl1pPr>
          </a:lstStyle>
          <a:p>
            <a:pPr>
              <a:defRPr/>
            </a:pPr>
            <a:fld id="{B1942642-09B6-45E5-8B85-D16C9AD5A9DF}" type="datetimeFigureOut">
              <a:rPr lang="ru-RU"/>
              <a:pPr>
                <a:defRPr/>
              </a:pPr>
              <a:t>15.04.2013</a:t>
            </a:fld>
            <a:endParaRPr lang="ru-RU"/>
          </a:p>
        </p:txBody>
      </p:sp>
      <p:sp>
        <p:nvSpPr>
          <p:cNvPr id="9" name="Нижний колонтитул 5"/>
          <p:cNvSpPr>
            <a:spLocks noGrp="1"/>
          </p:cNvSpPr>
          <p:nvPr>
            <p:ph type="ftr" sz="quarter" idx="11"/>
          </p:nvPr>
        </p:nvSpPr>
        <p:spPr/>
        <p:txBody>
          <a:bodyPr/>
          <a:lstStyle>
            <a:lvl1pPr>
              <a:defRPr/>
            </a:lvl1pPr>
          </a:lstStyle>
          <a:p>
            <a:pPr>
              <a:defRPr/>
            </a:pPr>
            <a:endParaRPr lang="ru-RU"/>
          </a:p>
        </p:txBody>
      </p:sp>
      <p:sp>
        <p:nvSpPr>
          <p:cNvPr id="10" name="Номер слайда 6"/>
          <p:cNvSpPr>
            <a:spLocks noGrp="1"/>
          </p:cNvSpPr>
          <p:nvPr>
            <p:ph type="sldNum" sz="quarter" idx="12"/>
          </p:nvPr>
        </p:nvSpPr>
        <p:spPr>
          <a:xfrm>
            <a:off x="8229600" y="6477000"/>
            <a:ext cx="762000" cy="247650"/>
          </a:xfrm>
        </p:spPr>
        <p:txBody>
          <a:bodyPr/>
          <a:lstStyle>
            <a:lvl1pPr>
              <a:defRPr/>
            </a:lvl1pPr>
          </a:lstStyle>
          <a:p>
            <a:pPr>
              <a:defRPr/>
            </a:pPr>
            <a:fld id="{169DD599-571B-468D-A7FD-AA4AB62241EA}"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lang="ru-RU" smtClean="0"/>
              <a:t>Образец заголовка</a:t>
            </a:r>
            <a:endParaRPr lang="en-US"/>
          </a:p>
        </p:txBody>
      </p:sp>
      <p:sp>
        <p:nvSpPr>
          <p:cNvPr id="3" name="Дата 10"/>
          <p:cNvSpPr>
            <a:spLocks noGrp="1"/>
          </p:cNvSpPr>
          <p:nvPr>
            <p:ph type="dt" sz="half" idx="10"/>
          </p:nvPr>
        </p:nvSpPr>
        <p:spPr/>
        <p:txBody>
          <a:bodyPr/>
          <a:lstStyle>
            <a:lvl1pPr>
              <a:defRPr/>
            </a:lvl1pPr>
          </a:lstStyle>
          <a:p>
            <a:pPr>
              <a:defRPr/>
            </a:pPr>
            <a:fld id="{FE622CFE-1A9A-496F-A4C8-079F9027AF41}" type="datetimeFigureOut">
              <a:rPr lang="ru-RU"/>
              <a:pPr>
                <a:defRPr/>
              </a:pPr>
              <a:t>15.04.2013</a:t>
            </a:fld>
            <a:endParaRPr lang="ru-RU"/>
          </a:p>
        </p:txBody>
      </p:sp>
      <p:sp>
        <p:nvSpPr>
          <p:cNvPr id="4" name="Нижний колонтитул 27"/>
          <p:cNvSpPr>
            <a:spLocks noGrp="1"/>
          </p:cNvSpPr>
          <p:nvPr>
            <p:ph type="ftr" sz="quarter" idx="11"/>
          </p:nvPr>
        </p:nvSpPr>
        <p:spPr/>
        <p:txBody>
          <a:bodyPr/>
          <a:lstStyle>
            <a:lvl1pPr>
              <a:defRPr/>
            </a:lvl1pPr>
          </a:lstStyle>
          <a:p>
            <a:pPr>
              <a:defRPr/>
            </a:pPr>
            <a:endParaRPr lang="ru-RU"/>
          </a:p>
        </p:txBody>
      </p:sp>
      <p:sp>
        <p:nvSpPr>
          <p:cNvPr id="5" name="Номер слайда 4"/>
          <p:cNvSpPr>
            <a:spLocks noGrp="1"/>
          </p:cNvSpPr>
          <p:nvPr>
            <p:ph type="sldNum" sz="quarter" idx="12"/>
          </p:nvPr>
        </p:nvSpPr>
        <p:spPr/>
        <p:txBody>
          <a:bodyPr/>
          <a:lstStyle>
            <a:lvl1pPr>
              <a:defRPr/>
            </a:lvl1pPr>
          </a:lstStyle>
          <a:p>
            <a:pPr>
              <a:defRPr/>
            </a:pPr>
            <a:fld id="{A3016854-480F-4F57-8AC3-54A0629DB31E}"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2"/>
          <p:cNvSpPr>
            <a:spLocks noGrp="1"/>
          </p:cNvSpPr>
          <p:nvPr>
            <p:ph type="dt" sz="half" idx="10"/>
          </p:nvPr>
        </p:nvSpPr>
        <p:spPr/>
        <p:txBody>
          <a:bodyPr/>
          <a:lstStyle>
            <a:lvl1pPr>
              <a:defRPr/>
            </a:lvl1pPr>
          </a:lstStyle>
          <a:p>
            <a:pPr>
              <a:defRPr/>
            </a:pPr>
            <a:fld id="{056E455E-89F2-477F-AFE7-8EF740734CFF}" type="datetimeFigureOut">
              <a:rPr lang="ru-RU"/>
              <a:pPr>
                <a:defRPr/>
              </a:pPr>
              <a:t>15.04.2013</a:t>
            </a:fld>
            <a:endParaRPr lang="ru-RU"/>
          </a:p>
        </p:txBody>
      </p:sp>
      <p:sp>
        <p:nvSpPr>
          <p:cNvPr id="3" name="Нижний колонтитул 23"/>
          <p:cNvSpPr>
            <a:spLocks noGrp="1"/>
          </p:cNvSpPr>
          <p:nvPr>
            <p:ph type="ftr" sz="quarter" idx="11"/>
          </p:nvPr>
        </p:nvSpPr>
        <p:spPr/>
        <p:txBody>
          <a:bodyPr/>
          <a:lstStyle>
            <a:lvl1pPr>
              <a:defRPr/>
            </a:lvl1pPr>
          </a:lstStyle>
          <a:p>
            <a:pPr>
              <a:defRPr/>
            </a:pPr>
            <a:endParaRPr lang="ru-RU"/>
          </a:p>
        </p:txBody>
      </p:sp>
      <p:sp>
        <p:nvSpPr>
          <p:cNvPr id="4" name="Номер слайда 6"/>
          <p:cNvSpPr>
            <a:spLocks noGrp="1"/>
          </p:cNvSpPr>
          <p:nvPr>
            <p:ph type="sldNum" sz="quarter" idx="12"/>
          </p:nvPr>
        </p:nvSpPr>
        <p:spPr/>
        <p:txBody>
          <a:bodyPr/>
          <a:lstStyle>
            <a:lvl1pPr>
              <a:defRPr/>
            </a:lvl1pPr>
          </a:lstStyle>
          <a:p>
            <a:pPr>
              <a:defRPr/>
            </a:pPr>
            <a:fld id="{C57842BF-C563-4341-8026-58F20ED2245B}"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5" name="Прямая соединительная линия 4"/>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2" name="Заголовок 11"/>
          <p:cNvSpPr>
            <a:spLocks noGrp="1"/>
          </p:cNvSpPr>
          <p:nvPr>
            <p:ph type="title"/>
          </p:nvPr>
        </p:nvSpPr>
        <p:spPr>
          <a:xfrm>
            <a:off x="457200" y="5486400"/>
            <a:ext cx="8458200" cy="520700"/>
          </a:xfrm>
        </p:spPr>
        <p:txBody>
          <a:bodyPr/>
          <a:lstStyle>
            <a:lvl1pPr algn="l">
              <a:buNone/>
              <a:defRPr sz="2000" b="1"/>
            </a:lvl1pPr>
          </a:lstStyle>
          <a:p>
            <a:r>
              <a:rPr lang="ru-RU" smtClean="0"/>
              <a:t>Образец заголовка</a:t>
            </a:r>
            <a:endParaRPr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Дата 24"/>
          <p:cNvSpPr>
            <a:spLocks noGrp="1"/>
          </p:cNvSpPr>
          <p:nvPr>
            <p:ph type="dt" sz="half" idx="10"/>
          </p:nvPr>
        </p:nvSpPr>
        <p:spPr/>
        <p:txBody>
          <a:bodyPr/>
          <a:lstStyle>
            <a:lvl1pPr>
              <a:defRPr/>
            </a:lvl1pPr>
          </a:lstStyle>
          <a:p>
            <a:pPr>
              <a:defRPr/>
            </a:pPr>
            <a:fld id="{E53F0E4D-4AA1-4E3A-815B-C50F2B5AD614}" type="datetimeFigureOut">
              <a:rPr lang="ru-RU"/>
              <a:pPr>
                <a:defRPr/>
              </a:pPr>
              <a:t>15.04.2013</a:t>
            </a:fld>
            <a:endParaRPr lang="ru-RU"/>
          </a:p>
        </p:txBody>
      </p:sp>
      <p:sp>
        <p:nvSpPr>
          <p:cNvPr id="7" name="Нижний колонтитул 28"/>
          <p:cNvSpPr>
            <a:spLocks noGrp="1"/>
          </p:cNvSpPr>
          <p:nvPr>
            <p:ph type="ftr" sz="quarter" idx="11"/>
          </p:nvPr>
        </p:nvSpPr>
        <p:spPr/>
        <p:txBody>
          <a:bodyPr/>
          <a:lstStyle>
            <a:lvl1pPr>
              <a:defRPr/>
            </a:lvl1pPr>
          </a:lstStyle>
          <a:p>
            <a:pPr>
              <a:defRPr/>
            </a:pPr>
            <a:endParaRPr lang="ru-RU"/>
          </a:p>
        </p:txBody>
      </p:sp>
      <p:sp>
        <p:nvSpPr>
          <p:cNvPr id="8" name="Номер слайда 6"/>
          <p:cNvSpPr>
            <a:spLocks noGrp="1"/>
          </p:cNvSpPr>
          <p:nvPr>
            <p:ph type="sldNum" sz="quarter" idx="12"/>
          </p:nvPr>
        </p:nvSpPr>
        <p:spPr/>
        <p:txBody>
          <a:bodyPr/>
          <a:lstStyle>
            <a:lvl1pPr>
              <a:defRPr/>
            </a:lvl1pPr>
          </a:lstStyle>
          <a:p>
            <a:pPr>
              <a:defRPr/>
            </a:pPr>
            <a:fld id="{C2B80E0F-D16B-43AF-A86A-EAF9B1A883CC}"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ru-RU" noProof="0" smtClean="0"/>
              <a:t>Вставка рисунка</a:t>
            </a:r>
            <a:endParaRPr lang="en-US" noProof="0" dirty="0"/>
          </a:p>
        </p:txBody>
      </p:sp>
      <p:sp>
        <p:nvSpPr>
          <p:cNvPr id="17" name="Заголовок 16"/>
          <p:cNvSpPr>
            <a:spLocks noGrp="1"/>
          </p:cNvSpPr>
          <p:nvPr>
            <p:ph type="title"/>
          </p:nvPr>
        </p:nvSpPr>
        <p:spPr>
          <a:xfrm>
            <a:off x="381000" y="4993760"/>
            <a:ext cx="5867400" cy="522288"/>
          </a:xfrm>
        </p:spPr>
        <p:txBody>
          <a:bodyPr/>
          <a:lstStyle>
            <a:lvl1pPr algn="l">
              <a:buNone/>
              <a:defRPr sz="2000" b="1"/>
            </a:lvl1pPr>
          </a:lstStyle>
          <a:p>
            <a:r>
              <a:rPr lang="ru-RU" smtClean="0"/>
              <a:t>Образец заголовка</a:t>
            </a:r>
            <a:endParaRPr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ru-RU" smtClean="0"/>
              <a:t>Образец текста</a:t>
            </a:r>
          </a:p>
        </p:txBody>
      </p:sp>
      <p:sp>
        <p:nvSpPr>
          <p:cNvPr id="5" name="Дата 6"/>
          <p:cNvSpPr>
            <a:spLocks noGrp="1"/>
          </p:cNvSpPr>
          <p:nvPr>
            <p:ph type="dt" sz="half" idx="10"/>
          </p:nvPr>
        </p:nvSpPr>
        <p:spPr/>
        <p:txBody>
          <a:bodyPr/>
          <a:lstStyle>
            <a:lvl1pPr>
              <a:defRPr/>
            </a:lvl1pPr>
          </a:lstStyle>
          <a:p>
            <a:pPr>
              <a:defRPr/>
            </a:pPr>
            <a:fld id="{BC46DE44-9713-4838-A45B-9EA56F3085B8}" type="datetimeFigureOut">
              <a:rPr lang="ru-RU"/>
              <a:pPr>
                <a:defRPr/>
              </a:pPr>
              <a:t>15.04.2013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30"/>
          <p:cNvSpPr>
            <a:spLocks noGrp="1"/>
          </p:cNvSpPr>
          <p:nvPr>
            <p:ph type="sldNum" sz="quarter" idx="12"/>
          </p:nvPr>
        </p:nvSpPr>
        <p:spPr/>
        <p:txBody>
          <a:bodyPr/>
          <a:lstStyle>
            <a:lvl1pPr>
              <a:defRPr/>
            </a:lvl1pPr>
          </a:lstStyle>
          <a:p>
            <a:pPr>
              <a:defRPr/>
            </a:pPr>
            <a:fld id="{DCCFF65D-4D18-4043-B88D-8A1E6CEAE1BE}"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29" name="Текст 7"/>
          <p:cNvSpPr>
            <a:spLocks noGrp="1"/>
          </p:cNvSpPr>
          <p:nvPr>
            <p:ph type="body" idx="1"/>
          </p:nvPr>
        </p:nvSpPr>
        <p:spPr bwMode="auto">
          <a:xfrm>
            <a:off x="304800" y="1554163"/>
            <a:ext cx="86868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fontAlgn="auto" latinLnBrk="0" hangingPunct="1">
              <a:spcBef>
                <a:spcPts val="0"/>
              </a:spcBef>
              <a:spcAft>
                <a:spcPts val="0"/>
              </a:spcAft>
              <a:defRPr kumimoji="0" sz="1200" smtClean="0">
                <a:solidFill>
                  <a:schemeClr val="accent1">
                    <a:shade val="75000"/>
                  </a:schemeClr>
                </a:solidFill>
                <a:latin typeface="+mn-lt"/>
                <a:cs typeface="+mn-cs"/>
              </a:defRPr>
            </a:lvl1pPr>
          </a:lstStyle>
          <a:p>
            <a:pPr>
              <a:defRPr/>
            </a:pPr>
            <a:fld id="{28EC40CB-A6D1-44F6-8EC3-0B5F2C6DDB2A}" type="datetimeFigureOut">
              <a:rPr lang="ru-RU"/>
              <a:pPr>
                <a:defRPr/>
              </a:pPr>
              <a:t>15.04.2013</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fontAlgn="auto" latinLnBrk="0" hangingPunct="1">
              <a:spcBef>
                <a:spcPts val="0"/>
              </a:spcBef>
              <a:spcAft>
                <a:spcPts val="0"/>
              </a:spcAft>
              <a:defRPr kumimoji="0" sz="1200">
                <a:solidFill>
                  <a:schemeClr val="accent1">
                    <a:shade val="75000"/>
                  </a:schemeClr>
                </a:solidFill>
                <a:latin typeface="+mn-lt"/>
                <a:cs typeface="+mn-cs"/>
              </a:defRPr>
            </a:lvl1pPr>
          </a:lstStyle>
          <a:p>
            <a:pPr>
              <a:defRPr/>
            </a:pPr>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fontAlgn="auto" latinLnBrk="0" hangingPunct="1">
              <a:spcBef>
                <a:spcPts val="0"/>
              </a:spcBef>
              <a:spcAft>
                <a:spcPts val="0"/>
              </a:spcAft>
              <a:defRPr kumimoji="0" sz="1200" smtClean="0">
                <a:solidFill>
                  <a:schemeClr val="accent1">
                    <a:shade val="75000"/>
                  </a:schemeClr>
                </a:solidFill>
                <a:latin typeface="+mn-lt"/>
                <a:cs typeface="+mn-cs"/>
              </a:defRPr>
            </a:lvl1pPr>
          </a:lstStyle>
          <a:p>
            <a:pPr>
              <a:defRPr/>
            </a:pPr>
            <a:fld id="{185B7290-0C79-49B4-90C3-FAE785EB5BD2}" type="slidenum">
              <a:rPr lang="ru-RU"/>
              <a:pPr>
                <a:defRPr/>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lang="ru-RU" smtClean="0"/>
              <a:t>Образец заголовка</a:t>
            </a:r>
            <a:endParaRPr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Tree>
  </p:cSld>
  <p:clrMap bg1="lt1" tx1="dk1" bg2="lt2" tx2="dk2" accent1="accent1" accent2="accent2" accent3="accent3" accent4="accent4" accent5="accent5" accent6="accent6" hlink="hlink" folHlink="folHlink"/>
  <p:sldLayoutIdLst>
    <p:sldLayoutId id="2147483791" r:id="rId1"/>
    <p:sldLayoutId id="2147483792" r:id="rId2"/>
    <p:sldLayoutId id="2147483793" r:id="rId3"/>
    <p:sldLayoutId id="2147483788" r:id="rId4"/>
    <p:sldLayoutId id="2147483794" r:id="rId5"/>
    <p:sldLayoutId id="2147483789" r:id="rId6"/>
    <p:sldLayoutId id="2147483795" r:id="rId7"/>
    <p:sldLayoutId id="2147483796" r:id="rId8"/>
    <p:sldLayoutId id="2147483797" r:id="rId9"/>
    <p:sldLayoutId id="2147483790" r:id="rId10"/>
    <p:sldLayoutId id="2147483798" r:id="rId11"/>
  </p:sldLayoutIdLst>
  <p:txStyles>
    <p:titleStyle>
      <a:lvl1pPr algn="l" rtl="0" fontAlgn="base">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fontAlgn="base">
        <a:spcBef>
          <a:spcPct val="0"/>
        </a:spcBef>
        <a:spcAft>
          <a:spcPct val="0"/>
        </a:spcAft>
        <a:defRPr sz="3600">
          <a:solidFill>
            <a:schemeClr val="tx2"/>
          </a:solidFill>
          <a:latin typeface="Constantia" pitchFamily="18" charset="0"/>
        </a:defRPr>
      </a:lvl2pPr>
      <a:lvl3pPr algn="l" rtl="0" fontAlgn="base">
        <a:spcBef>
          <a:spcPct val="0"/>
        </a:spcBef>
        <a:spcAft>
          <a:spcPct val="0"/>
        </a:spcAft>
        <a:defRPr sz="3600">
          <a:solidFill>
            <a:schemeClr val="tx2"/>
          </a:solidFill>
          <a:latin typeface="Constantia" pitchFamily="18" charset="0"/>
        </a:defRPr>
      </a:lvl3pPr>
      <a:lvl4pPr algn="l" rtl="0" fontAlgn="base">
        <a:spcBef>
          <a:spcPct val="0"/>
        </a:spcBef>
        <a:spcAft>
          <a:spcPct val="0"/>
        </a:spcAft>
        <a:defRPr sz="3600">
          <a:solidFill>
            <a:schemeClr val="tx2"/>
          </a:solidFill>
          <a:latin typeface="Constantia" pitchFamily="18" charset="0"/>
        </a:defRPr>
      </a:lvl4pPr>
      <a:lvl5pPr algn="l" rtl="0" fontAlgn="base">
        <a:spcBef>
          <a:spcPct val="0"/>
        </a:spcBef>
        <a:spcAft>
          <a:spcPct val="0"/>
        </a:spcAft>
        <a:defRPr sz="3600">
          <a:solidFill>
            <a:schemeClr val="tx2"/>
          </a:solidFill>
          <a:latin typeface="Constantia" pitchFamily="18" charset="0"/>
        </a:defRPr>
      </a:lvl5pPr>
      <a:lvl6pPr marL="457200" algn="l" rtl="0" fontAlgn="base">
        <a:spcBef>
          <a:spcPct val="0"/>
        </a:spcBef>
        <a:spcAft>
          <a:spcPct val="0"/>
        </a:spcAft>
        <a:defRPr sz="3600">
          <a:solidFill>
            <a:schemeClr val="tx2"/>
          </a:solidFill>
          <a:latin typeface="Constantia" pitchFamily="18" charset="0"/>
        </a:defRPr>
      </a:lvl6pPr>
      <a:lvl7pPr marL="914400" algn="l" rtl="0" fontAlgn="base">
        <a:spcBef>
          <a:spcPct val="0"/>
        </a:spcBef>
        <a:spcAft>
          <a:spcPct val="0"/>
        </a:spcAft>
        <a:defRPr sz="3600">
          <a:solidFill>
            <a:schemeClr val="tx2"/>
          </a:solidFill>
          <a:latin typeface="Constantia" pitchFamily="18" charset="0"/>
        </a:defRPr>
      </a:lvl7pPr>
      <a:lvl8pPr marL="1371600" algn="l" rtl="0" fontAlgn="base">
        <a:spcBef>
          <a:spcPct val="0"/>
        </a:spcBef>
        <a:spcAft>
          <a:spcPct val="0"/>
        </a:spcAft>
        <a:defRPr sz="3600">
          <a:solidFill>
            <a:schemeClr val="tx2"/>
          </a:solidFill>
          <a:latin typeface="Constantia" pitchFamily="18" charset="0"/>
        </a:defRPr>
      </a:lvl8pPr>
      <a:lvl9pPr marL="1828800" algn="l" rtl="0" fontAlgn="base">
        <a:spcBef>
          <a:spcPct val="0"/>
        </a:spcBef>
        <a:spcAft>
          <a:spcPct val="0"/>
        </a:spcAft>
        <a:defRPr sz="3600">
          <a:solidFill>
            <a:schemeClr val="tx2"/>
          </a:solidFill>
          <a:latin typeface="Constantia" pitchFamily="18" charset="0"/>
        </a:defRPr>
      </a:lvl9pPr>
    </p:titleStyle>
    <p:bodyStyle>
      <a:lvl1pPr marL="342900" indent="-342900" algn="l" rtl="0" fontAlgn="base">
        <a:spcBef>
          <a:spcPct val="20000"/>
        </a:spcBef>
        <a:spcAft>
          <a:spcPct val="0"/>
        </a:spcAft>
        <a:buClr>
          <a:schemeClr val="accent1"/>
        </a:buClr>
        <a:buSzPct val="70000"/>
        <a:buFont typeface="Wingdings 2" pitchFamily="18" charset="2"/>
        <a:buChar char=""/>
        <a:defRPr sz="3200" kern="1200">
          <a:solidFill>
            <a:schemeClr val="tx2"/>
          </a:solidFill>
          <a:latin typeface="+mn-lt"/>
          <a:ea typeface="+mn-ea"/>
          <a:cs typeface="+mn-cs"/>
        </a:defRPr>
      </a:lvl1pPr>
      <a:lvl2pPr marL="742950" indent="-285750" algn="l" rtl="0" fontAlgn="base">
        <a:spcBef>
          <a:spcPct val="20000"/>
        </a:spcBef>
        <a:spcAft>
          <a:spcPct val="0"/>
        </a:spcAft>
        <a:buClr>
          <a:schemeClr val="accent1"/>
        </a:buClr>
        <a:buSzPct val="70000"/>
        <a:buFont typeface="Wingdings 2" pitchFamily="18" charset="2"/>
        <a:buChar char=""/>
        <a:defRPr sz="2800" kern="1200">
          <a:solidFill>
            <a:schemeClr val="tx2"/>
          </a:solidFill>
          <a:latin typeface="+mn-lt"/>
          <a:ea typeface="+mn-ea"/>
          <a:cs typeface="+mn-cs"/>
        </a:defRPr>
      </a:lvl2pPr>
      <a:lvl3pPr marL="1143000" indent="-228600" algn="l" rtl="0" fontAlgn="base">
        <a:spcBef>
          <a:spcPct val="20000"/>
        </a:spcBef>
        <a:spcAft>
          <a:spcPct val="0"/>
        </a:spcAft>
        <a:buClr>
          <a:schemeClr val="accent1"/>
        </a:buClr>
        <a:buSzPct val="70000"/>
        <a:buFont typeface="Wingdings 2" pitchFamily="18" charset="2"/>
        <a:buChar char=""/>
        <a:defRPr sz="2400" kern="1200">
          <a:solidFill>
            <a:schemeClr val="tx2"/>
          </a:solidFill>
          <a:latin typeface="+mn-lt"/>
          <a:ea typeface="+mn-ea"/>
          <a:cs typeface="+mn-cs"/>
        </a:defRPr>
      </a:lvl3pPr>
      <a:lvl4pPr marL="1600200" indent="-228600" algn="l" rtl="0" fontAlgn="base">
        <a:spcBef>
          <a:spcPct val="20000"/>
        </a:spcBef>
        <a:spcAft>
          <a:spcPct val="0"/>
        </a:spcAft>
        <a:buClr>
          <a:schemeClr val="accent1"/>
        </a:buClr>
        <a:buSzPct val="70000"/>
        <a:buFont typeface="Wingdings 2" pitchFamily="18" charset="2"/>
        <a:buChar char=""/>
        <a:defRPr sz="2000" kern="1200">
          <a:solidFill>
            <a:schemeClr val="tx2"/>
          </a:solidFill>
          <a:latin typeface="+mn-lt"/>
          <a:ea typeface="+mn-ea"/>
          <a:cs typeface="+mn-cs"/>
        </a:defRPr>
      </a:lvl4pPr>
      <a:lvl5pPr marL="2057400" indent="-228600" algn="l" rtl="0" fontAlgn="base">
        <a:spcBef>
          <a:spcPct val="20000"/>
        </a:spcBef>
        <a:spcAft>
          <a:spcPct val="0"/>
        </a:spcAft>
        <a:buClr>
          <a:schemeClr val="accent1"/>
        </a:buClr>
        <a:buSzPct val="60000"/>
        <a:buFont typeface="Wingdings 2" pitchFamily="18" charset="2"/>
        <a:buChar char=""/>
        <a:defRPr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1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5" Type="http://schemas.openxmlformats.org/officeDocument/2006/relationships/image" Target="../media/image23.jpeg"/><Relationship Id="rId4" Type="http://schemas.openxmlformats.org/officeDocument/2006/relationships/image" Target="../media/image2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 Id="rId4" Type="http://schemas.openxmlformats.org/officeDocument/2006/relationships/image" Target="../media/image29.png"/></Relationships>
</file>

<file path=ppt/slides/_rels/slide2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24.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png"/><Relationship Id="rId1" Type="http://schemas.openxmlformats.org/officeDocument/2006/relationships/slideLayout" Target="../slideLayouts/slideLayout7.xml"/><Relationship Id="rId4" Type="http://schemas.openxmlformats.org/officeDocument/2006/relationships/image" Target="../media/image35.gif"/></Relationships>
</file>

<file path=ppt/slides/_rels/slide2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7.xml"/><Relationship Id="rId4" Type="http://schemas.openxmlformats.org/officeDocument/2006/relationships/hyperlink" Target="&#1058;&#1086;&#1095;&#1077;&#1085;&#1080;&#1077;%20&#1085;&#1072;%20&#1089;&#1090;&#1072;&#1085;&#1082;&#1072;&#1093;%20&#1089;%20&#1063;&#1055;&#1059;2.avi"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audio2.wav"/><Relationship Id="rId1" Type="http://schemas.openxmlformats.org/officeDocument/2006/relationships/audio" Target="../media/audio1.wav"/><Relationship Id="rId4" Type="http://schemas.openxmlformats.org/officeDocument/2006/relationships/image" Target="../media/image44.png"/></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audio2.wav"/><Relationship Id="rId1" Type="http://schemas.openxmlformats.org/officeDocument/2006/relationships/audio" Target="../media/audio1.wav"/><Relationship Id="rId4" Type="http://schemas.openxmlformats.org/officeDocument/2006/relationships/image" Target="../media/image44.png"/></Relationships>
</file>

<file path=ppt/slides/_rels/slide33.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hyperlink" Target="http://ru.trudovik/" TargetMode="External"/><Relationship Id="rId2" Type="http://schemas.openxmlformats.org/officeDocument/2006/relationships/hyperlink" Target="http://ru.wikipedia.org/"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14348" y="357166"/>
            <a:ext cx="7772400" cy="3857652"/>
          </a:xfrm>
        </p:spPr>
        <p:txBody>
          <a:bodyPr>
            <a:noAutofit/>
          </a:bodyPr>
          <a:lstStyle/>
          <a:p>
            <a:pPr algn="ctr" fontAlgn="auto">
              <a:spcAft>
                <a:spcPts val="0"/>
              </a:spcAft>
              <a:defRPr/>
            </a:pPr>
            <a:r>
              <a:rPr lang="ru-RU" sz="1100" dirty="0" smtClean="0">
                <a:latin typeface="Times New Roman" pitchFamily="18" charset="0"/>
                <a:cs typeface="Times New Roman" pitchFamily="18" charset="0"/>
              </a:rPr>
              <a:t>Министерство образования и науки РФ</a:t>
            </a:r>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муниципальное общеобразовательное учреждение лицей №1 КРАСНОАРМЕЙСКОГО РАЙОНА Г. Волгограда.</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r>
              <a:rPr lang="ru-RU" sz="1400" dirty="0" smtClean="0">
                <a:effectLst/>
                <a:latin typeface="Times New Roman" pitchFamily="18" charset="0"/>
                <a:cs typeface="Times New Roman" pitchFamily="18" charset="0"/>
              </a:rPr>
              <a:t/>
            </a:r>
            <a:br>
              <a:rPr lang="ru-RU" sz="1400" dirty="0" smtClean="0">
                <a:effectLst/>
                <a:latin typeface="Times New Roman" pitchFamily="18" charset="0"/>
                <a:cs typeface="Times New Roman" pitchFamily="18" charset="0"/>
              </a:rPr>
            </a:br>
            <a:r>
              <a:rPr lang="ru-RU" sz="1400" dirty="0" smtClean="0">
                <a:effectLst>
                  <a:outerShdw blurRad="38100" dist="38100" dir="2700000" algn="tl">
                    <a:srgbClr val="FFFFFF"/>
                  </a:outerShdw>
                </a:effectLst>
                <a:latin typeface="Times New Roman" pitchFamily="18" charset="0"/>
                <a:cs typeface="Times New Roman" pitchFamily="18" charset="0"/>
              </a:rPr>
              <a:t> Тема:  «</a:t>
            </a:r>
            <a:r>
              <a:rPr lang="ru-RU" sz="1400" b="1" dirty="0" smtClean="0">
                <a:latin typeface="Times New Roman" pitchFamily="18" charset="0"/>
                <a:cs typeface="Times New Roman" pitchFamily="18" charset="0"/>
              </a:rPr>
              <a:t>Технология точения и отделки  фасонных деталей из древесины на токарном станке. Художественное точение</a:t>
            </a:r>
            <a:r>
              <a:rPr lang="ru-RU" sz="1400" dirty="0" smtClean="0">
                <a:effectLst>
                  <a:outerShdw blurRad="38100" dist="38100" dir="2700000" algn="tl">
                    <a:srgbClr val="FFFFFF"/>
                  </a:outerShdw>
                </a:effectLst>
                <a:latin typeface="Times New Roman" pitchFamily="18" charset="0"/>
                <a:cs typeface="Times New Roman" pitchFamily="18" charset="0"/>
              </a:rPr>
              <a:t>»</a:t>
            </a:r>
            <a:br>
              <a:rPr lang="ru-RU" sz="1400" dirty="0" smtClean="0">
                <a:effectLst>
                  <a:outerShdw blurRad="38100" dist="38100" dir="2700000" algn="tl">
                    <a:srgbClr val="FFFFFF"/>
                  </a:outerShdw>
                </a:effectLst>
                <a:latin typeface="Times New Roman" pitchFamily="18" charset="0"/>
                <a:cs typeface="Times New Roman" pitchFamily="18" charset="0"/>
              </a:rPr>
            </a:br>
            <a:r>
              <a:rPr lang="ru-RU" sz="1400" dirty="0" smtClean="0">
                <a:effectLst>
                  <a:outerShdw blurRad="38100" dist="38100" dir="2700000" algn="tl">
                    <a:srgbClr val="FFFFFF"/>
                  </a:outerShdw>
                </a:effectLst>
                <a:latin typeface="Times New Roman" pitchFamily="18" charset="0"/>
                <a:cs typeface="Times New Roman" pitchFamily="18" charset="0"/>
              </a:rPr>
              <a:t>7 класс(4 часа).</a:t>
            </a:r>
            <a:endParaRPr lang="ru-RU" sz="14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285750" y="4214818"/>
            <a:ext cx="8572500" cy="2357432"/>
          </a:xfrm>
        </p:spPr>
        <p:txBody>
          <a:bodyPr>
            <a:normAutofit fontScale="47500" lnSpcReduction="20000"/>
          </a:bodyPr>
          <a:lstStyle/>
          <a:p>
            <a:pPr marL="5205413"/>
            <a:r>
              <a:rPr lang="ru-RU" sz="3200" b="1" dirty="0" smtClean="0">
                <a:latin typeface="Times New Roman" pitchFamily="18" charset="0"/>
                <a:cs typeface="Times New Roman" pitchFamily="18" charset="0"/>
              </a:rPr>
              <a:t>Работу выполнил:</a:t>
            </a:r>
            <a:endParaRPr lang="ru-RU" sz="3200" dirty="0" smtClean="0">
              <a:latin typeface="Times New Roman" pitchFamily="18" charset="0"/>
              <a:cs typeface="Times New Roman" pitchFamily="18" charset="0"/>
            </a:endParaRPr>
          </a:p>
          <a:p>
            <a:pPr marL="5205413"/>
            <a:r>
              <a:rPr lang="ru-RU" sz="3200" b="1" dirty="0" smtClean="0">
                <a:latin typeface="Times New Roman" pitchFamily="18" charset="0"/>
                <a:cs typeface="Times New Roman" pitchFamily="18" charset="0"/>
              </a:rPr>
              <a:t>учитель технологии</a:t>
            </a:r>
            <a:endParaRPr lang="ru-RU" sz="3200" dirty="0" smtClean="0">
              <a:latin typeface="Times New Roman" pitchFamily="18" charset="0"/>
              <a:cs typeface="Times New Roman" pitchFamily="18" charset="0"/>
            </a:endParaRPr>
          </a:p>
          <a:p>
            <a:pPr marL="5205413"/>
            <a:r>
              <a:rPr lang="ru-RU" sz="3200" b="1" dirty="0" smtClean="0">
                <a:latin typeface="Times New Roman" pitchFamily="18" charset="0"/>
                <a:cs typeface="Times New Roman" pitchFamily="18" charset="0"/>
              </a:rPr>
              <a:t>МОУ ЛИЦЕЙ №1  г.  Волгограда</a:t>
            </a:r>
            <a:endParaRPr lang="ru-RU" sz="3200" dirty="0" smtClean="0">
              <a:latin typeface="Times New Roman" pitchFamily="18" charset="0"/>
              <a:cs typeface="Times New Roman" pitchFamily="18" charset="0"/>
            </a:endParaRPr>
          </a:p>
          <a:p>
            <a:pPr marL="5205413"/>
            <a:r>
              <a:rPr lang="ru-RU" sz="3200" b="1" dirty="0" smtClean="0">
                <a:latin typeface="Times New Roman" pitchFamily="18" charset="0"/>
                <a:cs typeface="Times New Roman" pitchFamily="18" charset="0"/>
              </a:rPr>
              <a:t>Нагорный Николай Алексеевич</a:t>
            </a:r>
            <a:endParaRPr lang="ru-RU" sz="3200" dirty="0" smtClean="0">
              <a:latin typeface="Times New Roman" pitchFamily="18" charset="0"/>
              <a:cs typeface="Times New Roman" pitchFamily="18" charset="0"/>
            </a:endParaRPr>
          </a:p>
          <a:p>
            <a:pPr marL="5205413"/>
            <a:endParaRPr lang="ru-RU" sz="3200" b="1" dirty="0" smtClean="0">
              <a:latin typeface="Times New Roman" pitchFamily="18" charset="0"/>
              <a:cs typeface="Times New Roman" pitchFamily="18" charset="0"/>
            </a:endParaRPr>
          </a:p>
          <a:p>
            <a:pPr marL="5205413"/>
            <a:r>
              <a:rPr lang="ru-RU" sz="3200" b="1" dirty="0" smtClean="0">
                <a:latin typeface="Times New Roman" pitchFamily="18" charset="0"/>
                <a:cs typeface="Times New Roman" pitchFamily="18" charset="0"/>
              </a:rPr>
              <a:t> </a:t>
            </a:r>
          </a:p>
          <a:p>
            <a:pPr marL="5205413"/>
            <a:r>
              <a:rPr lang="ru-RU" sz="3200" dirty="0" smtClean="0">
                <a:latin typeface="Times New Roman" pitchFamily="18" charset="0"/>
                <a:cs typeface="Times New Roman" pitchFamily="18" charset="0"/>
              </a:rPr>
              <a:t> </a:t>
            </a:r>
          </a:p>
          <a:p>
            <a:pPr algn="ctr"/>
            <a:r>
              <a:rPr lang="ru-RU" sz="3200" b="1" dirty="0" smtClean="0">
                <a:latin typeface="Times New Roman" pitchFamily="18" charset="0"/>
                <a:cs typeface="Times New Roman" pitchFamily="18" charset="0"/>
              </a:rPr>
              <a:t>Волгоград</a:t>
            </a:r>
          </a:p>
          <a:p>
            <a:pPr algn="ctr"/>
            <a:r>
              <a:rPr lang="ru-RU" sz="3200" b="1" dirty="0" smtClean="0">
                <a:latin typeface="Times New Roman" pitchFamily="18" charset="0"/>
                <a:cs typeface="Times New Roman" pitchFamily="18" charset="0"/>
              </a:rPr>
              <a:t>2013</a:t>
            </a:r>
          </a:p>
          <a:p>
            <a:pPr algn="ctr" fontAlgn="auto">
              <a:lnSpc>
                <a:spcPct val="80000"/>
              </a:lnSpc>
              <a:spcAft>
                <a:spcPts val="0"/>
              </a:spcAft>
              <a:buFont typeface="Wingdings 2"/>
              <a:buNone/>
              <a:defRPr/>
            </a:pPr>
            <a:endParaRPr lang="ru-RU" sz="2900" b="1" dirty="0" smtClean="0"/>
          </a:p>
        </p:txBody>
      </p:sp>
      <p:pic>
        <p:nvPicPr>
          <p:cNvPr id="4" name="Рисунок 3" descr="Изображение 026.jpg"/>
          <p:cNvPicPr>
            <a:picLocks noChangeAspect="1"/>
          </p:cNvPicPr>
          <p:nvPr/>
        </p:nvPicPr>
        <p:blipFill>
          <a:blip r:embed="rId2" cstate="email"/>
          <a:stretch>
            <a:fillRect/>
          </a:stretch>
        </p:blipFill>
        <p:spPr>
          <a:xfrm>
            <a:off x="642910" y="2571744"/>
            <a:ext cx="4634297" cy="3286148"/>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0" name="Рисунок 1"/>
          <p:cNvPicPr>
            <a:picLocks noChangeAspect="1" noChangeArrowheads="1"/>
          </p:cNvPicPr>
          <p:nvPr/>
        </p:nvPicPr>
        <p:blipFill>
          <a:blip r:embed="rId2" cstate="email"/>
          <a:srcRect/>
          <a:stretch>
            <a:fillRect/>
          </a:stretch>
        </p:blipFill>
        <p:spPr bwMode="auto">
          <a:xfrm>
            <a:off x="1214414" y="428604"/>
            <a:ext cx="6715172" cy="614366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6" name="Rectangle 4"/>
          <p:cNvSpPr>
            <a:spLocks noChangeArrowheads="1"/>
          </p:cNvSpPr>
          <p:nvPr/>
        </p:nvSpPr>
        <p:spPr bwMode="auto">
          <a:xfrm>
            <a:off x="285720" y="214290"/>
            <a:ext cx="8429684" cy="20313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 XIV - XV веках были распространены токарные станки с ножным приводом. Ножной привод состоял из </a:t>
            </a:r>
            <a:r>
              <a:rPr kumimoji="0" lang="ru-RU"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очепа</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упругой жерди, </a:t>
            </a:r>
            <a:r>
              <a:rPr kumimoji="0" lang="ru-RU"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консольно</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закрепленной над станком. К концу жерди крепилась бечевка, которая была обернута на один оборот вокруг заготовки и нижним концом крепилась к педали. При нажатии на педаль бечевка натягивалась, заставляя заготовку сделать один - два оборота, а жердь - согнуться. При отпускании педали жердь выпрямлялась, тянула вверх бечевку и заготовка делала те же обороты в другую сторону. </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64517" name="Рисунок 4"/>
          <p:cNvPicPr>
            <a:picLocks noChangeAspect="1" noChangeArrowheads="1"/>
          </p:cNvPicPr>
          <p:nvPr/>
        </p:nvPicPr>
        <p:blipFill>
          <a:blip r:embed="rId2" cstate="email"/>
          <a:srcRect/>
          <a:stretch>
            <a:fillRect/>
          </a:stretch>
        </p:blipFill>
        <p:spPr bwMode="auto">
          <a:xfrm>
            <a:off x="571472" y="2428868"/>
            <a:ext cx="3395662" cy="3871055"/>
          </a:xfrm>
          <a:prstGeom prst="rect">
            <a:avLst/>
          </a:prstGeom>
          <a:noFill/>
          <a:ln w="9525">
            <a:noFill/>
            <a:miter lim="800000"/>
            <a:headEnd/>
            <a:tailEnd/>
          </a:ln>
        </p:spPr>
      </p:pic>
      <p:sp>
        <p:nvSpPr>
          <p:cNvPr id="14" name="TextBox 13"/>
          <p:cNvSpPr txBox="1"/>
          <p:nvPr/>
        </p:nvSpPr>
        <p:spPr>
          <a:xfrm>
            <a:off x="4357686" y="2500306"/>
            <a:ext cx="4214842" cy="3139321"/>
          </a:xfrm>
          <a:prstGeom prst="rect">
            <a:avLst/>
          </a:prstGeom>
          <a:noFill/>
        </p:spPr>
        <p:txBody>
          <a:bodyPr wrap="square" rtlCol="0">
            <a:spAutoFit/>
          </a:bodyPr>
          <a:lstStyle/>
          <a:p>
            <a:r>
              <a:rPr lang="ru-RU" dirty="0" smtClean="0"/>
              <a:t> </a:t>
            </a:r>
            <a:r>
              <a:rPr lang="ru-RU" dirty="0">
                <a:latin typeface="Times New Roman" pitchFamily="18" charset="0"/>
                <a:cs typeface="Times New Roman" pitchFamily="18" charset="0"/>
              </a:rPr>
              <a:t>Примерно к 1430 г. вместо </a:t>
            </a:r>
            <a:r>
              <a:rPr lang="ru-RU" dirty="0" err="1">
                <a:latin typeface="Times New Roman" pitchFamily="18" charset="0"/>
                <a:cs typeface="Times New Roman" pitchFamily="18" charset="0"/>
              </a:rPr>
              <a:t>очепа</a:t>
            </a:r>
            <a:r>
              <a:rPr lang="ru-RU" dirty="0">
                <a:latin typeface="Times New Roman" pitchFamily="18" charset="0"/>
                <a:cs typeface="Times New Roman" pitchFamily="18" charset="0"/>
              </a:rPr>
              <a:t> стали применять механизм, включающий педаль, шатун и кривошип, получив, таким образом, привод, аналогичный распространенному в XX веке ножному приводу швейной машинки. С этого времени заготовка на токарном станке получила вместо колебательного движения вращение в одну сторону в течение всего процесса точения. </a:t>
            </a:r>
          </a:p>
          <a:p>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1"/>
          <p:cNvSpPr>
            <a:spLocks noChangeArrowheads="1"/>
          </p:cNvSpPr>
          <p:nvPr/>
        </p:nvSpPr>
        <p:spPr bwMode="auto">
          <a:xfrm>
            <a:off x="714348" y="1"/>
            <a:ext cx="7929618"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 1500 г. токарный станок уже имел стальные центры и люнет, который мог быть укреплен в любом месте между центрами. </a:t>
            </a:r>
            <a:r>
              <a:rPr lang="ru-RU" sz="1600" dirty="0">
                <a:latin typeface="Times New Roman" pitchFamily="18" charset="0"/>
                <a:cs typeface="Times New Roman" pitchFamily="18" charset="0"/>
              </a:rPr>
              <a:t>На таких станках обрабатывали довольно сложные детали, представляющие собой тела вращения, - вплоть до шара</a:t>
            </a:r>
            <a:r>
              <a:rPr lang="ru-RU" sz="1600" dirty="0" smtClean="0">
                <a:latin typeface="Times New Roman" pitchFamily="18" charset="0"/>
                <a:cs typeface="Times New Roman" pitchFamily="18" charset="0"/>
              </a:rPr>
              <a:t>.</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65538" name="Рисунок 7"/>
          <p:cNvPicPr>
            <a:picLocks noChangeAspect="1" noChangeArrowheads="1"/>
          </p:cNvPicPr>
          <p:nvPr/>
        </p:nvPicPr>
        <p:blipFill>
          <a:blip r:embed="rId2" cstate="email"/>
          <a:srcRect/>
          <a:stretch>
            <a:fillRect/>
          </a:stretch>
        </p:blipFill>
        <p:spPr bwMode="auto">
          <a:xfrm>
            <a:off x="571472" y="1285860"/>
            <a:ext cx="3757569" cy="4869809"/>
          </a:xfrm>
          <a:prstGeom prst="rect">
            <a:avLst/>
          </a:prstGeom>
          <a:noFill/>
          <a:ln w="9525">
            <a:noFill/>
            <a:miter lim="800000"/>
            <a:headEnd/>
            <a:tailEnd/>
          </a:ln>
        </p:spPr>
      </p:pic>
      <p:sp>
        <p:nvSpPr>
          <p:cNvPr id="4" name="TextBox 3"/>
          <p:cNvSpPr txBox="1"/>
          <p:nvPr/>
        </p:nvSpPr>
        <p:spPr>
          <a:xfrm>
            <a:off x="4429124" y="1071546"/>
            <a:ext cx="4357718" cy="5262979"/>
          </a:xfrm>
          <a:prstGeom prst="rect">
            <a:avLst/>
          </a:prstGeom>
          <a:noFill/>
        </p:spPr>
        <p:txBody>
          <a:bodyPr wrap="square" rtlCol="0">
            <a:spAutoFit/>
          </a:bodyPr>
          <a:lstStyle/>
          <a:p>
            <a:r>
              <a:rPr lang="ru-RU" sz="1600" dirty="0">
                <a:latin typeface="Times New Roman" pitchFamily="18" charset="0"/>
                <a:cs typeface="Times New Roman" pitchFamily="18" charset="0"/>
              </a:rPr>
              <a:t>Народная молва гласит, что колесо изобрел сам черт, а первым известным механическим устройством был гончарный круг, но, похоже, что токарный станок был изобретен еще раньше. Ну а после того как был изготовлен первый токарный станок, на нем было выточено колесо правильной, круглой формы и гончарный круг. Токарный станок -  одно из величайших изобретений человечества.</a:t>
            </a:r>
          </a:p>
          <a:p>
            <a:r>
              <a:rPr lang="ru-RU" sz="1600" u="sng" dirty="0">
                <a:latin typeface="Times New Roman" pitchFamily="18" charset="0"/>
                <a:cs typeface="Times New Roman" pitchFamily="18" charset="0"/>
              </a:rPr>
              <a:t>Токарный станок - станок для обработки преимущественно тел вращения путем снятия с них стружки при точении. </a:t>
            </a:r>
            <a:endParaRPr lang="ru-RU" sz="1600" dirty="0">
              <a:latin typeface="Times New Roman" pitchFamily="18" charset="0"/>
              <a:cs typeface="Times New Roman" pitchFamily="18" charset="0"/>
            </a:endParaRPr>
          </a:p>
          <a:p>
            <a:r>
              <a:rPr lang="ru-RU" sz="1600" dirty="0">
                <a:latin typeface="Times New Roman" pitchFamily="18" charset="0"/>
                <a:cs typeface="Times New Roman" pitchFamily="18" charset="0"/>
              </a:rPr>
              <a:t>Токарный станок один из древнейших станков в мире, на основе которого создавались другие станки (сверлильный, расточной и др.) Токарь - одна из ведущих профессий в машиностроении и металлообработке, так как многие детали машин и механизмов изготовляются на токарных станках, являющихся наиболее распространенными в производстве среди станков других групп.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1"/>
          <p:cNvSpPr>
            <a:spLocks noChangeArrowheads="1"/>
          </p:cNvSpPr>
          <p:nvPr/>
        </p:nvSpPr>
        <p:spPr bwMode="auto">
          <a:xfrm>
            <a:off x="214282" y="0"/>
            <a:ext cx="8929718" cy="283154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mn-lt"/>
                <a:ea typeface="Times New Roman" pitchFamily="18" charset="0"/>
              </a:rPr>
              <a:t>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Токарную обработку в России ввел Петр </a:t>
            </a: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в 1703 году. Для этого он создал при навигационной школе мастерскую и во главе этой мастерской поставил Иоганна </a:t>
            </a:r>
            <a:r>
              <a:rPr kumimoji="0" lang="ru-RU"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Блеера</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мастера весьма высокой квалификации. За самое короткое время в мастерской было освоено производство необходимых инструментов и приборов, обладавших высокой точностью. В то время деревообрабатывающие токарные станки, как правило, имели деревянную станину, а единственными металлическими деталями были центры, в которых вращались детали. Под токарным делом в то время подразумевались все виды обработки на станке при помощи режущих инструментов. Наружные и внутренние поверхности изделий из древесины, кости, металла обтачивали на станке, выполняли фрезеровку, сверление и даже художественную обработку, достигая совершенства в этом виде работ. С тех пор токарное оборудование сильно изменилось, но традиции замечательных русских мастеров сохранились до наших дней.</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66562" name="Рисунок 10"/>
          <p:cNvPicPr>
            <a:picLocks noChangeAspect="1" noChangeArrowheads="1"/>
          </p:cNvPicPr>
          <p:nvPr/>
        </p:nvPicPr>
        <p:blipFill>
          <a:blip r:embed="rId2" cstate="email"/>
          <a:srcRect/>
          <a:stretch>
            <a:fillRect/>
          </a:stretch>
        </p:blipFill>
        <p:spPr bwMode="auto">
          <a:xfrm>
            <a:off x="357158" y="2928934"/>
            <a:ext cx="3429024" cy="3429024"/>
          </a:xfrm>
          <a:prstGeom prst="rect">
            <a:avLst/>
          </a:prstGeom>
          <a:noFill/>
          <a:ln w="9525">
            <a:noFill/>
            <a:miter lim="800000"/>
            <a:headEnd/>
            <a:tailEnd/>
          </a:ln>
        </p:spPr>
      </p:pic>
      <p:sp>
        <p:nvSpPr>
          <p:cNvPr id="4" name="TextBox 3"/>
          <p:cNvSpPr txBox="1"/>
          <p:nvPr/>
        </p:nvSpPr>
        <p:spPr>
          <a:xfrm>
            <a:off x="4000496" y="3071810"/>
            <a:ext cx="4643470" cy="3293209"/>
          </a:xfrm>
          <a:prstGeom prst="rect">
            <a:avLst/>
          </a:prstGeom>
          <a:noFill/>
        </p:spPr>
        <p:txBody>
          <a:bodyPr wrap="square" rtlCol="0">
            <a:spAutoFit/>
          </a:bodyPr>
          <a:lstStyle/>
          <a:p>
            <a:r>
              <a:rPr lang="ru-RU" sz="1600" dirty="0" smtClean="0">
                <a:latin typeface="Times New Roman" pitchFamily="18" charset="0"/>
                <a:cs typeface="Times New Roman" pitchFamily="18" charset="0"/>
              </a:rPr>
              <a:t>Напомним</a:t>
            </a:r>
            <a:r>
              <a:rPr lang="ru-RU" sz="1600" dirty="0">
                <a:latin typeface="Times New Roman" pitchFamily="18" charset="0"/>
                <a:cs typeface="Times New Roman" pitchFamily="18" charset="0"/>
              </a:rPr>
              <a:t>, что в настоящее время точением называют обработку древесины резанием, при котором из заготовки получают изделия в виде тел вращения - цилиндры, конусы, шары. В домашнем обиходе есть множество предметов, изготовленных на токарных станках.</a:t>
            </a:r>
          </a:p>
          <a:p>
            <a:r>
              <a:rPr lang="ru-RU" sz="1600" dirty="0">
                <a:latin typeface="Times New Roman" pitchFamily="18" charset="0"/>
                <a:cs typeface="Times New Roman" pitchFamily="18" charset="0"/>
              </a:rPr>
              <a:t>Это балясины для лестницы и балкона, всевозможные стойки, ножки у стола и стульев, декоративные вазы, шкатулки, тарелки, подсвечники, рюмки и др. После соответствующей обработки они существенно дополняют и украшают интерьер любого дома.</a:t>
            </a:r>
          </a:p>
          <a:p>
            <a:endParaRPr lang="ru-RU" sz="1600" dirty="0">
              <a:latin typeface="+mn-lt"/>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457200" y="457200"/>
            <a:ext cx="8686800" cy="838200"/>
          </a:xfrm>
        </p:spPr>
        <p:txBody>
          <a:bodyPr>
            <a:normAutofit fontScale="90000"/>
          </a:bodyPr>
          <a:lstStyle/>
          <a:p>
            <a:pPr algn="ctr" fontAlgn="auto">
              <a:spcAft>
                <a:spcPts val="0"/>
              </a:spcAft>
              <a:defRPr/>
            </a:pPr>
            <a:r>
              <a:rPr lang="ru-RU" b="1" dirty="0" smtClean="0"/>
              <a:t>Точение конических и фасонных деталей.</a:t>
            </a:r>
            <a:r>
              <a:rPr lang="ru-RU" dirty="0" smtClean="0"/>
              <a:t/>
            </a:r>
            <a:br>
              <a:rPr lang="ru-RU" dirty="0" smtClean="0"/>
            </a:br>
            <a:endParaRPr lang="ru-RU" dirty="0"/>
          </a:p>
        </p:txBody>
      </p:sp>
      <p:sp>
        <p:nvSpPr>
          <p:cNvPr id="14339" name="Содержимое 2"/>
          <p:cNvSpPr>
            <a:spLocks noGrp="1"/>
          </p:cNvSpPr>
          <p:nvPr>
            <p:ph idx="4294967295"/>
          </p:nvPr>
        </p:nvSpPr>
        <p:spPr>
          <a:xfrm>
            <a:off x="0" y="1285875"/>
            <a:ext cx="8643938" cy="2089150"/>
          </a:xfrm>
        </p:spPr>
        <p:txBody>
          <a:bodyPr/>
          <a:lstStyle/>
          <a:p>
            <a:pPr algn="just"/>
            <a:r>
              <a:rPr lang="ru-RU" sz="1600" dirty="0" smtClean="0">
                <a:latin typeface="Times New Roman" pitchFamily="18" charset="0"/>
                <a:cs typeface="Times New Roman" pitchFamily="18" charset="0"/>
              </a:rPr>
              <a:t>Рассмотрим основные виды процесса точения. В зависимости от способа крепления заготовки в станке и снятия с нее припуска на обработку точение бывает: осевое (продольное), тангенциальное (по конусу), лобовое (с торца) и радиальное (перпендикулярно волокнам). При закреплении заготовки в центрах выполняют осевое, тангенциальное и радиальное точение, в патроне или планшайбе -лобовое. Кроме того, точение есть первичное (черновое) и вторичное (чистовое). Обработанные на токарном станке детали характерны тем, что у них относительно оси вращения все точки по­верхности в данном поперечном сечении расположены на окружностях.</a:t>
            </a:r>
          </a:p>
          <a:p>
            <a:pPr algn="just">
              <a:buNone/>
            </a:pPr>
            <a:endParaRPr lang="ru-RU" dirty="0" smtClean="0">
              <a:latin typeface="Times New Roman" pitchFamily="18" charset="0"/>
              <a:cs typeface="Times New Roman" pitchFamily="18" charset="0"/>
            </a:endParaRPr>
          </a:p>
        </p:txBody>
      </p:sp>
      <p:pic>
        <p:nvPicPr>
          <p:cNvPr id="14340" name="Рисунок 13"/>
          <p:cNvPicPr>
            <a:picLocks noChangeAspect="1" noChangeArrowheads="1"/>
          </p:cNvPicPr>
          <p:nvPr/>
        </p:nvPicPr>
        <p:blipFill>
          <a:blip r:embed="rId2" cstate="email"/>
          <a:srcRect/>
          <a:stretch>
            <a:fillRect/>
          </a:stretch>
        </p:blipFill>
        <p:spPr bwMode="auto">
          <a:xfrm>
            <a:off x="2759074" y="3360738"/>
            <a:ext cx="3741751" cy="330025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ChangeArrowheads="1"/>
          </p:cNvSpPr>
          <p:nvPr/>
        </p:nvSpPr>
        <p:spPr bwMode="auto">
          <a:xfrm>
            <a:off x="928662" y="285728"/>
            <a:ext cx="6643734" cy="110799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токарном станке вытачивают изделия, контур которых может состоять из нескольких объёмных геометрических фигур. Это фигуры – шар, конус, цилиндр и тор (см. рисунок).  </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Constantia" pitchFamily="18" charset="0"/>
            </a:endParaRPr>
          </a:p>
        </p:txBody>
      </p:sp>
      <p:pic>
        <p:nvPicPr>
          <p:cNvPr id="67585" name="Рисунок 76"/>
          <p:cNvPicPr>
            <a:picLocks noChangeAspect="1" noChangeArrowheads="1"/>
          </p:cNvPicPr>
          <p:nvPr/>
        </p:nvPicPr>
        <p:blipFill>
          <a:blip r:embed="rId2" cstate="email"/>
          <a:srcRect/>
          <a:stretch>
            <a:fillRect/>
          </a:stretch>
        </p:blipFill>
        <p:spPr bwMode="auto">
          <a:xfrm>
            <a:off x="928662" y="1928802"/>
            <a:ext cx="7676561" cy="2571768"/>
          </a:xfrm>
          <a:prstGeom prst="rect">
            <a:avLst/>
          </a:prstGeom>
          <a:noFill/>
        </p:spPr>
      </p:pic>
      <p:sp>
        <p:nvSpPr>
          <p:cNvPr id="67587" name="Rectangle 3"/>
          <p:cNvSpPr>
            <a:spLocks noChangeArrowheads="1"/>
          </p:cNvSpPr>
          <p:nvPr/>
        </p:nvSpPr>
        <p:spPr bwMode="auto">
          <a:xfrm>
            <a:off x="500034" y="4786322"/>
            <a:ext cx="8215370"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mn-lt"/>
                <a:ea typeface="Times New Roman" pitchFamily="18" charset="0"/>
                <a:cs typeface="Times New Roman" pitchFamily="18" charset="0"/>
              </a:rPr>
              <a:t>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 деталях </a:t>
            </a:r>
            <a:r>
              <a:rPr kumimoji="0" lang="ru-RU" sz="16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цилиндрической формы</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все точки поверхности лежат на одном и том же радиусе.</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 деталях </a:t>
            </a:r>
            <a:r>
              <a:rPr kumimoji="0" lang="ru-RU" sz="16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конической формы</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радиус переменный и точки поверхности образуют окружности разных диаметров.</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1"/>
          <p:cNvSpPr>
            <a:spLocks noChangeArrowheads="1"/>
          </p:cNvSpPr>
          <p:nvPr/>
        </p:nvSpPr>
        <p:spPr bwMode="auto">
          <a:xfrm>
            <a:off x="214282" y="0"/>
            <a:ext cx="8643998" cy="47705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15900" algn="just"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Торцевая поверхность, получаемая при точении концов заготовок при перемещении резца только по радиусу, является кругом.</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219075"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Для получения конической детали вначале полукруглой стамеской осуществляют черновое (грубое) точение конуса с припуском 5...8 мм на чистовую обработку. Удобнее и чище точится заготовка с большего диаметра к меньшему. Волокна древесины при этом хорошо подрезаются и не задираются.</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indent="219075" algn="just" eaLnBrk="0" hangingPunct="0"/>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Так как коническую заготовку надежнее крепить на трезубце своим большим диаметром, то к заднему центру точат меньший диаметр конуса. Выключив станок, вдоль конической поверхности располагают подручник и затем производят чистовую обработку косой стамеской, обтачивая заготовку слева направо. Размеры детали контролируют кронциркулем и линейкой. </a:t>
            </a:r>
            <a:r>
              <a:rPr lang="ru-RU" sz="1600" dirty="0">
                <a:latin typeface="Times New Roman" pitchFamily="18" charset="0"/>
                <a:ea typeface="Times New Roman" pitchFamily="18" charset="0"/>
                <a:cs typeface="Times New Roman" pitchFamily="18" charset="0"/>
              </a:rPr>
              <a:t>У</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16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фасонных деталей</a:t>
            </a:r>
            <a:r>
              <a:rPr kumimoji="0" lang="ru-RU" sz="16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сочетаются цилиндрические, конические, сферические и другие поверхности. </a:t>
            </a:r>
            <a:r>
              <a:rPr kumimoji="0" lang="ru-RU"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Скругления</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углов называют </a:t>
            </a:r>
            <a:r>
              <a:rPr kumimoji="0" lang="ru-RU" sz="16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галтелями</a:t>
            </a:r>
            <a:r>
              <a:rPr kumimoji="0" lang="ru-RU" sz="16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«Галтель» — от немецкого «желоб». До получения фасонных поверхностей заготовке придают цилиндрическую форму, обтачивая ее полукруглой стамеской. Линейкой и карандашом размечают места переходов различных поверхностей. Косой стамеской делают надрезы мест переходов поверхностей на вращающейся заготовке. При вытачивании выпуклых и вогнутых поверхностей стамеску перемещают от большего диаметра к меньшему. Лезвие при этом перемещают одновременно в продольном и поперечном направлениях.</a:t>
            </a:r>
          </a:p>
          <a:p>
            <a:pPr indent="219075" algn="just" eaLnBrk="0" hangingPunct="0"/>
            <a:r>
              <a:rPr lang="ru-RU" sz="1600" dirty="0" smtClean="0">
                <a:latin typeface="Times New Roman" pitchFamily="18" charset="0"/>
                <a:cs typeface="Times New Roman" pitchFamily="18" charset="0"/>
              </a:rPr>
              <a:t> </a:t>
            </a:r>
            <a:r>
              <a:rPr lang="ru-RU" sz="1600" dirty="0">
                <a:latin typeface="Times New Roman" pitchFamily="18" charset="0"/>
                <a:cs typeface="Times New Roman" pitchFamily="18" charset="0"/>
              </a:rPr>
              <a:t>На рисунке изображены различные профили </a:t>
            </a:r>
            <a:r>
              <a:rPr lang="ru-RU" sz="1600" dirty="0" smtClean="0">
                <a:latin typeface="Times New Roman" pitchFamily="18" charset="0"/>
                <a:cs typeface="Times New Roman" pitchFamily="18" charset="0"/>
              </a:rPr>
              <a:t>вытачиваемой </a:t>
            </a:r>
            <a:r>
              <a:rPr lang="ru-RU" sz="1600" dirty="0">
                <a:latin typeface="Times New Roman" pitchFamily="18" charset="0"/>
                <a:cs typeface="Times New Roman" pitchFamily="18" charset="0"/>
              </a:rPr>
              <a:t>детали и применяемые стамески</a:t>
            </a:r>
            <a:r>
              <a:rPr lang="ru-RU" sz="1600" dirty="0" smtClean="0">
                <a:latin typeface="Times New Roman" pitchFamily="18" charset="0"/>
                <a:cs typeface="Times New Roman" pitchFamily="18" charset="0"/>
              </a:rPr>
              <a:t>.</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68625" name="Рисунок 1"/>
          <p:cNvPicPr>
            <a:picLocks noChangeAspect="1" noChangeArrowheads="1"/>
          </p:cNvPicPr>
          <p:nvPr/>
        </p:nvPicPr>
        <p:blipFill>
          <a:blip r:embed="rId2" cstate="email"/>
          <a:srcRect/>
          <a:stretch>
            <a:fillRect/>
          </a:stretch>
        </p:blipFill>
        <p:spPr bwMode="auto">
          <a:xfrm>
            <a:off x="2000232" y="4857760"/>
            <a:ext cx="4732347" cy="17974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1"/>
          <p:cNvSpPr>
            <a:spLocks noChangeArrowheads="1"/>
          </p:cNvSpPr>
          <p:nvPr/>
        </p:nvSpPr>
        <p:spPr bwMode="auto">
          <a:xfrm>
            <a:off x="571472" y="0"/>
            <a:ext cx="8072494" cy="206210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12725" algn="just"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токарном станке можно вытачивать </a:t>
            </a:r>
            <a:r>
              <a:rPr kumimoji="0" lang="ru-RU" sz="16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сферические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поверхности в виде шаров, разнообразные </a:t>
            </a:r>
            <a:r>
              <a:rPr kumimoji="0" lang="ru-RU" sz="1600" b="1" i="1"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сложноконтурные</a:t>
            </a:r>
            <a:r>
              <a:rPr kumimoji="0" lang="ru-RU" sz="16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(фасонные)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поверхности. «Контур» в переводе с французского — «линия, очерчивающая форму».</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212725"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Термин «фасонный» произошел от французского слова, означающего «форма, модель». «Сфера» — от греческого «шар». Такие поверхности можно вытачивать как стамеской, путем ее перемещения по дуге (с продольной и поперечной подачей), так и </a:t>
            </a:r>
            <a:r>
              <a:rPr kumimoji="0" lang="ru-RU" sz="16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профильными резцами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(см.рис) с перемещением их к центру вращения заготовки, т.е. с поперечной подачей.</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grpSp>
        <p:nvGrpSpPr>
          <p:cNvPr id="69634" name="Group 2"/>
          <p:cNvGrpSpPr>
            <a:grpSpLocks/>
          </p:cNvGrpSpPr>
          <p:nvPr/>
        </p:nvGrpSpPr>
        <p:grpSpPr bwMode="auto">
          <a:xfrm>
            <a:off x="1571604" y="2143116"/>
            <a:ext cx="5286412" cy="3000396"/>
            <a:chOff x="2042" y="4579"/>
            <a:chExt cx="7781" cy="3293"/>
          </a:xfrm>
        </p:grpSpPr>
        <p:pic>
          <p:nvPicPr>
            <p:cNvPr id="69635" name="Picture 3"/>
            <p:cNvPicPr>
              <a:picLocks noChangeAspect="1" noChangeArrowheads="1"/>
            </p:cNvPicPr>
            <p:nvPr/>
          </p:nvPicPr>
          <p:blipFill>
            <a:blip r:embed="rId2" cstate="email">
              <a:grayscl/>
            </a:blip>
            <a:srcRect/>
            <a:stretch>
              <a:fillRect/>
            </a:stretch>
          </p:blipFill>
          <p:spPr bwMode="auto">
            <a:xfrm>
              <a:off x="2042" y="4579"/>
              <a:ext cx="3533" cy="3293"/>
            </a:xfrm>
            <a:prstGeom prst="rect">
              <a:avLst/>
            </a:prstGeom>
            <a:noFill/>
          </p:spPr>
        </p:pic>
        <p:sp>
          <p:nvSpPr>
            <p:cNvPr id="69636" name="Text Box 4"/>
            <p:cNvSpPr txBox="1">
              <a:spLocks noChangeArrowheads="1"/>
            </p:cNvSpPr>
            <p:nvPr/>
          </p:nvSpPr>
          <p:spPr bwMode="auto">
            <a:xfrm>
              <a:off x="6205" y="5029"/>
              <a:ext cx="3618" cy="2588"/>
            </a:xfrm>
            <a:prstGeom prst="rect">
              <a:avLst/>
            </a:prstGeom>
            <a:noFill/>
            <a:ln w="0">
              <a:solidFill>
                <a:srgbClr val="FFFFFF"/>
              </a:solid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86000"/>
                </a:lnSpc>
                <a:spcBef>
                  <a:spcPct val="0"/>
                </a:spcBef>
                <a:spcAft>
                  <a:spcPct val="0"/>
                </a:spcAft>
                <a:buClrTx/>
                <a:buSzTx/>
                <a:buFontTx/>
                <a:buNone/>
                <a:tabLst/>
              </a:pPr>
              <a:r>
                <a:rPr kumimoji="0" lang="ru-RU" sz="1000" b="1" i="0" u="none" strike="noStrike" cap="none" normalizeH="0" baseline="0" dirty="0" smtClean="0">
                  <a:ln>
                    <a:noFill/>
                  </a:ln>
                  <a:solidFill>
                    <a:schemeClr val="tx1"/>
                  </a:solidFill>
                  <a:effectLst/>
                  <a:latin typeface="Times New Roman" pitchFamily="18" charset="0"/>
                  <a:cs typeface="Arial" pitchFamily="34" charset="0"/>
                </a:rPr>
                <a:t>Рис.  </a:t>
              </a:r>
              <a:r>
                <a:rPr kumimoji="0" lang="ru-RU" sz="1600" b="0" i="0" u="none" strike="noStrike" cap="none" normalizeH="0" baseline="0" dirty="0" smtClean="0">
                  <a:ln>
                    <a:noFill/>
                  </a:ln>
                  <a:solidFill>
                    <a:schemeClr val="tx1"/>
                  </a:solidFill>
                  <a:effectLst/>
                  <a:latin typeface="Times New Roman" pitchFamily="18" charset="0"/>
                  <a:cs typeface="Arial" pitchFamily="34" charset="0"/>
                </a:rPr>
                <a:t>Точение фасонных поверхностей: </a:t>
              </a:r>
            </a:p>
            <a:p>
              <a:pPr marL="0" marR="0" lvl="0" indent="0" algn="ctr" defTabSz="914400" rtl="0" eaLnBrk="1" fontAlgn="base" latinLnBrk="0" hangingPunct="1">
                <a:lnSpc>
                  <a:spcPct val="86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Arial" pitchFamily="34" charset="0"/>
                </a:rPr>
                <a:t>а - стамеской; </a:t>
              </a:r>
            </a:p>
            <a:p>
              <a:pPr marL="0" marR="0" lvl="0" indent="0" algn="ctr" defTabSz="914400" rtl="0" eaLnBrk="1" fontAlgn="base" latinLnBrk="0" hangingPunct="1">
                <a:lnSpc>
                  <a:spcPct val="86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Arial" pitchFamily="34" charset="0"/>
                </a:rPr>
                <a:t>б - профильным резцом: </a:t>
              </a:r>
            </a:p>
            <a:p>
              <a:pPr marL="0" marR="0" lvl="0" indent="0" algn="ctr" defTabSz="914400" rtl="0" eaLnBrk="1" fontAlgn="base" latinLnBrk="0" hangingPunct="1">
                <a:lnSpc>
                  <a:spcPct val="86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Arial" pitchFamily="34" charset="0"/>
                </a:rPr>
                <a:t>1 — заготовка; </a:t>
              </a:r>
            </a:p>
            <a:p>
              <a:pPr marL="0" marR="0" lvl="0" indent="0" algn="ctr" defTabSz="914400" rtl="0" eaLnBrk="1" fontAlgn="base" latinLnBrk="0" hangingPunct="1">
                <a:lnSpc>
                  <a:spcPct val="86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Arial" pitchFamily="34" charset="0"/>
                </a:rPr>
                <a:t>2 — стамеска; </a:t>
              </a:r>
            </a:p>
            <a:p>
              <a:pPr marL="0" marR="0" lvl="0" indent="0" algn="ctr" defTabSz="914400" rtl="0" eaLnBrk="1" fontAlgn="base" latinLnBrk="0" hangingPunct="1">
                <a:lnSpc>
                  <a:spcPct val="86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Arial" pitchFamily="34" charset="0"/>
                </a:rPr>
                <a:t>3 — профильный резец</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p:txBody>
        </p:sp>
      </p:grpSp>
      <p:sp>
        <p:nvSpPr>
          <p:cNvPr id="69637" name="Rectangle 5"/>
          <p:cNvSpPr>
            <a:spLocks noChangeArrowheads="1"/>
          </p:cNvSpPr>
          <p:nvPr/>
        </p:nvSpPr>
        <p:spPr bwMode="auto">
          <a:xfrm>
            <a:off x="357158" y="5643578"/>
            <a:ext cx="8358246"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19075" algn="just"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Фасонные профильные резцы применяют при массовом (серийном) изготовлении одних и тех же фасонных деталей в виде ручек напильников. У них режущая кромка имеет профиль детали. При таком точении применяют только поперечную подачу резца (к центру вращения заготовки).</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457200"/>
            <a:ext cx="8686800" cy="614346"/>
          </a:xfrm>
        </p:spPr>
        <p:txBody>
          <a:bodyPr>
            <a:normAutofit fontScale="90000"/>
          </a:bodyPr>
          <a:lstStyle/>
          <a:p>
            <a:r>
              <a:rPr lang="ru-RU" sz="2200" b="1" dirty="0" smtClean="0"/>
              <a:t/>
            </a:r>
            <a:br>
              <a:rPr lang="ru-RU" sz="2200" b="1" dirty="0" smtClean="0"/>
            </a:br>
            <a:r>
              <a:rPr lang="ru-RU" sz="2200" b="1" dirty="0" smtClean="0"/>
              <a:t>Художественное  точение изделий из древесины.</a:t>
            </a:r>
            <a:r>
              <a:rPr lang="ru-RU" dirty="0" smtClean="0"/>
              <a:t/>
            </a:r>
            <a:br>
              <a:rPr lang="ru-RU" dirty="0" smtClean="0"/>
            </a:br>
            <a:endParaRPr lang="ru-RU" dirty="0"/>
          </a:p>
        </p:txBody>
      </p:sp>
      <p:sp>
        <p:nvSpPr>
          <p:cNvPr id="3" name="Содержимое 2"/>
          <p:cNvSpPr>
            <a:spLocks noGrp="1"/>
          </p:cNvSpPr>
          <p:nvPr>
            <p:ph idx="1"/>
          </p:nvPr>
        </p:nvSpPr>
        <p:spPr>
          <a:xfrm>
            <a:off x="457200" y="1214422"/>
            <a:ext cx="8472518" cy="3214710"/>
          </a:xfrm>
        </p:spPr>
        <p:txBody>
          <a:bodyPr/>
          <a:lstStyle/>
          <a:p>
            <a:r>
              <a:rPr lang="ru-RU" sz="1600" b="1" i="1" dirty="0" smtClean="0">
                <a:latin typeface="Times New Roman" pitchFamily="18" charset="0"/>
                <a:cs typeface="Times New Roman" pitchFamily="18" charset="0"/>
              </a:rPr>
              <a:t>Точение </a:t>
            </a:r>
            <a:r>
              <a:rPr lang="ru-RU" sz="1600" dirty="0" smtClean="0">
                <a:latin typeface="Times New Roman" pitchFamily="18" charset="0"/>
                <a:cs typeface="Times New Roman" pitchFamily="18" charset="0"/>
              </a:rPr>
              <a:t>— давний и широко распространенный вид художественной обработки древесины в изготовлении мебели, посуды, игрушек.</a:t>
            </a:r>
          </a:p>
          <a:p>
            <a:r>
              <a:rPr lang="ru-RU" sz="1600" dirty="0" smtClean="0">
                <a:latin typeface="Times New Roman" pitchFamily="18" charset="0"/>
                <a:cs typeface="Times New Roman" pitchFamily="18" charset="0"/>
              </a:rPr>
              <a:t>Для художественного точения применяют древесину груши, яблони, клена, березы, бука, дуба, ясеня, липы, ольхи, сосны. Они должны быть сухие, без сучков и трещин. Желательно использовать древесину с волнообразным расположением волокон (косослой): такие заготовки в процессе обработки меньше трескаются, не раскалываются.</a:t>
            </a:r>
          </a:p>
          <a:p>
            <a:r>
              <a:rPr lang="ru-RU" sz="1600" dirty="0" smtClean="0">
                <a:latin typeface="Times New Roman" pitchFamily="18" charset="0"/>
                <a:cs typeface="Times New Roman" pitchFamily="18" charset="0"/>
              </a:rPr>
              <a:t>Древесину для точения готовят, не только вырезая бруски или куски досок, но и используют высушенные ветки деревьев, а также склеивая куски брусков или досок(т.е. - из сегментов) (см. рис. ниже).Нередко для точения таких “блочных” изделий применяют древесину разных пород. Благодаря этому, добиваются весьма необычных по окраске и текстуре изделий.</a:t>
            </a:r>
            <a:endParaRPr lang="ru-RU" sz="1600" dirty="0">
              <a:latin typeface="Times New Roman" pitchFamily="18" charset="0"/>
              <a:cs typeface="Times New Roman" pitchFamily="18" charset="0"/>
            </a:endParaRPr>
          </a:p>
        </p:txBody>
      </p:sp>
      <p:grpSp>
        <p:nvGrpSpPr>
          <p:cNvPr id="70662" name="Group 6"/>
          <p:cNvGrpSpPr>
            <a:grpSpLocks/>
          </p:cNvGrpSpPr>
          <p:nvPr/>
        </p:nvGrpSpPr>
        <p:grpSpPr bwMode="auto">
          <a:xfrm>
            <a:off x="1357290" y="4357694"/>
            <a:ext cx="6394450" cy="1290637"/>
            <a:chOff x="641" y="6947"/>
            <a:chExt cx="10070" cy="2033"/>
          </a:xfrm>
        </p:grpSpPr>
        <p:pic>
          <p:nvPicPr>
            <p:cNvPr id="70663" name="Рисунок 121"/>
            <p:cNvPicPr>
              <a:picLocks noChangeAspect="1" noChangeArrowheads="1"/>
            </p:cNvPicPr>
            <p:nvPr/>
          </p:nvPicPr>
          <p:blipFill>
            <a:blip r:embed="rId2" cstate="email"/>
            <a:srcRect/>
            <a:stretch>
              <a:fillRect/>
            </a:stretch>
          </p:blipFill>
          <p:spPr bwMode="auto">
            <a:xfrm>
              <a:off x="6490" y="7011"/>
              <a:ext cx="4221" cy="1969"/>
            </a:xfrm>
            <a:prstGeom prst="rect">
              <a:avLst/>
            </a:prstGeom>
            <a:noFill/>
            <a:ln w="9525">
              <a:noFill/>
              <a:miter lim="800000"/>
              <a:headEnd/>
              <a:tailEnd/>
            </a:ln>
          </p:spPr>
        </p:pic>
        <p:pic>
          <p:nvPicPr>
            <p:cNvPr id="70664" name="Рисунок 118"/>
            <p:cNvPicPr>
              <a:picLocks noChangeAspect="1" noChangeArrowheads="1"/>
            </p:cNvPicPr>
            <p:nvPr/>
          </p:nvPicPr>
          <p:blipFill>
            <a:blip r:embed="rId3" cstate="email"/>
            <a:srcRect/>
            <a:stretch>
              <a:fillRect/>
            </a:stretch>
          </p:blipFill>
          <p:spPr bwMode="auto">
            <a:xfrm>
              <a:off x="3777" y="6947"/>
              <a:ext cx="2713" cy="2033"/>
            </a:xfrm>
            <a:prstGeom prst="rect">
              <a:avLst/>
            </a:prstGeom>
            <a:noFill/>
            <a:ln w="9525">
              <a:noFill/>
              <a:miter lim="800000"/>
              <a:headEnd/>
              <a:tailEnd/>
            </a:ln>
          </p:spPr>
        </p:pic>
        <p:pic>
          <p:nvPicPr>
            <p:cNvPr id="70665" name="Рисунок 115"/>
            <p:cNvPicPr>
              <a:picLocks noChangeAspect="1" noChangeArrowheads="1"/>
            </p:cNvPicPr>
            <p:nvPr/>
          </p:nvPicPr>
          <p:blipFill>
            <a:blip r:embed="rId4" cstate="email"/>
            <a:srcRect/>
            <a:stretch>
              <a:fillRect/>
            </a:stretch>
          </p:blipFill>
          <p:spPr bwMode="auto">
            <a:xfrm>
              <a:off x="641" y="7015"/>
              <a:ext cx="3136" cy="1965"/>
            </a:xfrm>
            <a:prstGeom prst="rect">
              <a:avLst/>
            </a:prstGeom>
            <a:noFill/>
            <a:ln w="9525">
              <a:noFill/>
              <a:miter lim="800000"/>
              <a:headEnd/>
              <a:tailEnd/>
            </a:ln>
          </p:spPr>
        </p:pic>
      </p:grpSp>
      <p:sp>
        <p:nvSpPr>
          <p:cNvPr id="70666" name="Rectangle 10"/>
          <p:cNvSpPr>
            <a:spLocks noChangeArrowheads="1"/>
          </p:cNvSpPr>
          <p:nvPr/>
        </p:nvSpPr>
        <p:spPr bwMode="auto">
          <a:xfrm>
            <a:off x="357158" y="5786454"/>
            <a:ext cx="8358246"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Также древесину подбирают по назначению. Например для медовых бочонков используют липу, для ручек различных инструментов используют более плотные породы древесины – берёзу, клен, ясень.</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Образцы художественных изделий.</a:t>
            </a:r>
            <a:endParaRPr lang="ru-RU" dirty="0"/>
          </a:p>
        </p:txBody>
      </p:sp>
      <p:grpSp>
        <p:nvGrpSpPr>
          <p:cNvPr id="71682" name="Group 2"/>
          <p:cNvGrpSpPr>
            <a:grpSpLocks/>
          </p:cNvGrpSpPr>
          <p:nvPr/>
        </p:nvGrpSpPr>
        <p:grpSpPr bwMode="auto">
          <a:xfrm>
            <a:off x="2071670" y="1357298"/>
            <a:ext cx="5286412" cy="5072098"/>
            <a:chOff x="1728" y="1709"/>
            <a:chExt cx="9072" cy="13216"/>
          </a:xfrm>
        </p:grpSpPr>
        <p:pic>
          <p:nvPicPr>
            <p:cNvPr id="71683" name="Picture 3" descr="5"/>
            <p:cNvPicPr>
              <a:picLocks noChangeAspect="1" noChangeArrowheads="1"/>
            </p:cNvPicPr>
            <p:nvPr/>
          </p:nvPicPr>
          <p:blipFill>
            <a:blip r:embed="rId2" cstate="email"/>
            <a:srcRect/>
            <a:stretch>
              <a:fillRect/>
            </a:stretch>
          </p:blipFill>
          <p:spPr bwMode="auto">
            <a:xfrm>
              <a:off x="3900" y="11111"/>
              <a:ext cx="5005" cy="3814"/>
            </a:xfrm>
            <a:prstGeom prst="rect">
              <a:avLst/>
            </a:prstGeom>
            <a:noFill/>
            <a:ln w="9525">
              <a:noFill/>
              <a:miter lim="800000"/>
              <a:headEnd/>
              <a:tailEnd/>
            </a:ln>
          </p:spPr>
        </p:pic>
        <p:pic>
          <p:nvPicPr>
            <p:cNvPr id="71684" name="Picture 4" descr="Изображение 001"/>
            <p:cNvPicPr>
              <a:picLocks noChangeAspect="1" noChangeArrowheads="1"/>
            </p:cNvPicPr>
            <p:nvPr/>
          </p:nvPicPr>
          <p:blipFill>
            <a:blip r:embed="rId3" cstate="email">
              <a:lum bright="6000"/>
            </a:blip>
            <a:srcRect/>
            <a:stretch>
              <a:fillRect/>
            </a:stretch>
          </p:blipFill>
          <p:spPr bwMode="auto">
            <a:xfrm>
              <a:off x="1844" y="7029"/>
              <a:ext cx="4324" cy="3817"/>
            </a:xfrm>
            <a:prstGeom prst="rect">
              <a:avLst/>
            </a:prstGeom>
            <a:noFill/>
            <a:ln w="9525">
              <a:noFill/>
              <a:miter lim="800000"/>
              <a:headEnd/>
              <a:tailEnd/>
            </a:ln>
          </p:spPr>
        </p:pic>
        <p:pic>
          <p:nvPicPr>
            <p:cNvPr id="71685" name="Picture 5" descr="Изображение 015"/>
            <p:cNvPicPr>
              <a:picLocks noChangeAspect="1" noChangeArrowheads="1"/>
            </p:cNvPicPr>
            <p:nvPr/>
          </p:nvPicPr>
          <p:blipFill>
            <a:blip r:embed="rId4" cstate="email">
              <a:lum bright="20000"/>
            </a:blip>
            <a:srcRect/>
            <a:stretch>
              <a:fillRect/>
            </a:stretch>
          </p:blipFill>
          <p:spPr bwMode="auto">
            <a:xfrm>
              <a:off x="6476" y="7035"/>
              <a:ext cx="4324" cy="3811"/>
            </a:xfrm>
            <a:prstGeom prst="rect">
              <a:avLst/>
            </a:prstGeom>
            <a:noFill/>
            <a:ln w="9525">
              <a:noFill/>
              <a:miter lim="800000"/>
              <a:headEnd/>
              <a:tailEnd/>
            </a:ln>
          </p:spPr>
        </p:pic>
        <p:pic>
          <p:nvPicPr>
            <p:cNvPr id="71686" name="Рисунок 124"/>
            <p:cNvPicPr>
              <a:picLocks noChangeAspect="1" noChangeArrowheads="1"/>
            </p:cNvPicPr>
            <p:nvPr/>
          </p:nvPicPr>
          <p:blipFill>
            <a:blip r:embed="rId5" cstate="email"/>
            <a:srcRect/>
            <a:stretch>
              <a:fillRect/>
            </a:stretch>
          </p:blipFill>
          <p:spPr bwMode="auto">
            <a:xfrm>
              <a:off x="1728" y="1709"/>
              <a:ext cx="8541" cy="4996"/>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fontAlgn="auto">
              <a:spcAft>
                <a:spcPts val="0"/>
              </a:spcAft>
              <a:defRPr/>
            </a:pPr>
            <a:r>
              <a:rPr lang="ru-RU" dirty="0" smtClean="0"/>
              <a:t>Ситуация:</a:t>
            </a:r>
            <a:endParaRPr lang="ru-RU" dirty="0"/>
          </a:p>
        </p:txBody>
      </p:sp>
      <p:sp>
        <p:nvSpPr>
          <p:cNvPr id="3" name="Содержимое 2"/>
          <p:cNvSpPr>
            <a:spLocks noGrp="1"/>
          </p:cNvSpPr>
          <p:nvPr>
            <p:ph idx="1"/>
          </p:nvPr>
        </p:nvSpPr>
        <p:spPr>
          <a:xfrm>
            <a:off x="357158" y="1554163"/>
            <a:ext cx="8429655" cy="4525962"/>
          </a:xfrm>
        </p:spPr>
        <p:txBody>
          <a:bodyPr>
            <a:normAutofit fontScale="70000" lnSpcReduction="20000"/>
          </a:bodyPr>
          <a:lstStyle/>
          <a:p>
            <a:r>
              <a:rPr lang="ru-RU" dirty="0" smtClean="0"/>
              <a:t>Работая в нашей мастерской вы наверное заметили, что износ инструментов для опиливания довольно большой. К тому же инструмент весь разных видов и размеров, что приводит к сложностям в его хранении на рабочих местах. Собрать комплекты напильников для каждого рабочего места невозможно. Поэтому назрела необходимость замены инструментов для опиливания. Администрация лицея пошла нам на встречу и выделила денежные средства на приобретение напильников.</a:t>
            </a:r>
          </a:p>
          <a:p>
            <a:r>
              <a:rPr lang="ru-RU" dirty="0" smtClean="0"/>
              <a:t>Мы приобрели напильники общего назначения;</a:t>
            </a:r>
          </a:p>
          <a:p>
            <a:pPr lvl="0"/>
            <a:r>
              <a:rPr lang="ru-RU" dirty="0" smtClean="0"/>
              <a:t> </a:t>
            </a:r>
            <a:r>
              <a:rPr lang="ru-RU" dirty="0" err="1" smtClean="0"/>
              <a:t>драчёвые</a:t>
            </a:r>
            <a:r>
              <a:rPr lang="ru-RU" dirty="0" smtClean="0"/>
              <a:t> с крупной насечкой;</a:t>
            </a:r>
          </a:p>
          <a:p>
            <a:pPr lvl="0"/>
            <a:r>
              <a:rPr lang="ru-RU" dirty="0" smtClean="0"/>
              <a:t>личные со средней насечкой;</a:t>
            </a:r>
          </a:p>
          <a:p>
            <a:pPr lvl="0"/>
            <a:r>
              <a:rPr lang="ru-RU" dirty="0" smtClean="0"/>
              <a:t>бархатные с мелкой насечкой.</a:t>
            </a:r>
          </a:p>
          <a:p>
            <a:pPr algn="just" fontAlgn="auto">
              <a:spcAft>
                <a:spcPts val="0"/>
              </a:spcAft>
              <a:buFont typeface="Wingdings 2"/>
              <a:buChar char=""/>
              <a:defRPr/>
            </a:pPr>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ChangeArrowheads="1"/>
          </p:cNvSpPr>
          <p:nvPr/>
        </p:nvSpPr>
        <p:spPr bwMode="auto">
          <a:xfrm>
            <a:off x="357158" y="0"/>
            <a:ext cx="8072494" cy="184665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Детали, имеющие форму вращения с фасонными поверхностями, изображают на чертежах обычно одним главным видом (см.рис снизу). Для этого проводят горизонтальную штрихпунктирную осевую линию, затем вычерчивают профиль детали сплошной основной линией симметрично относительно осевой линии, вычерчивают радиусы, образующие конусов и другие элементы. Проставляют размеры цилиндров и конусов — диаметры и длины.</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Constantia" pitchFamily="18" charset="0"/>
            </a:endParaRPr>
          </a:p>
        </p:txBody>
      </p:sp>
      <p:pic>
        <p:nvPicPr>
          <p:cNvPr id="72705" name="Picture 1"/>
          <p:cNvPicPr>
            <a:picLocks noChangeAspect="1" noChangeArrowheads="1"/>
          </p:cNvPicPr>
          <p:nvPr/>
        </p:nvPicPr>
        <p:blipFill>
          <a:blip r:embed="rId2" cstate="email">
            <a:lum contrast="52000"/>
          </a:blip>
          <a:srcRect/>
          <a:stretch>
            <a:fillRect/>
          </a:stretch>
        </p:blipFill>
        <p:spPr bwMode="auto">
          <a:xfrm>
            <a:off x="1928794" y="1571612"/>
            <a:ext cx="5403311" cy="3714776"/>
          </a:xfrm>
          <a:prstGeom prst="rect">
            <a:avLst/>
          </a:prstGeom>
          <a:noFill/>
        </p:spPr>
      </p:pic>
      <p:sp>
        <p:nvSpPr>
          <p:cNvPr id="72707" name="Rectangle 3"/>
          <p:cNvSpPr>
            <a:spLocks noChangeArrowheads="1"/>
          </p:cNvSpPr>
          <p:nvPr/>
        </p:nvSpPr>
        <p:spPr bwMode="auto">
          <a:xfrm>
            <a:off x="642910" y="5214950"/>
            <a:ext cx="8072494" cy="13234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01613" algn="just"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Для сферических поверхностей проставляют радиус или диаметр с надписью слова «сфера».</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201613"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чертежах </a:t>
            </a:r>
            <a:r>
              <a:rPr kumimoji="0" lang="ru-RU"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сложнопрофильных</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тел вращения проставляют диаметры, расстояния по оси, радиусы </a:t>
            </a:r>
            <a:r>
              <a:rPr kumimoji="0" lang="ru-RU"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скруглений</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профилей, размеры фасок и т. д.. Все размеры вдоль оси вращения наносят относительно базы, например торца А.</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44" y="285728"/>
            <a:ext cx="8686800" cy="838200"/>
          </a:xfrm>
        </p:spPr>
        <p:txBody>
          <a:bodyPr>
            <a:normAutofit fontScale="90000"/>
          </a:bodyPr>
          <a:lstStyle/>
          <a:p>
            <a:pPr algn="ctr"/>
            <a:r>
              <a:rPr lang="ru-RU" sz="2000" b="1" dirty="0" smtClean="0"/>
              <a:t/>
            </a:r>
            <a:br>
              <a:rPr lang="ru-RU" sz="2000" b="1" dirty="0" smtClean="0"/>
            </a:br>
            <a:r>
              <a:rPr lang="ru-RU" sz="2000" b="1" dirty="0" smtClean="0"/>
              <a:t/>
            </a:r>
            <a:br>
              <a:rPr lang="ru-RU" sz="2000" b="1" dirty="0" smtClean="0"/>
            </a:br>
            <a:r>
              <a:rPr lang="ru-RU" sz="2000" b="1" dirty="0" smtClean="0"/>
              <a:t>Инструменты применяемые для точения фасонных и конических деталей.</a:t>
            </a:r>
            <a:r>
              <a:rPr lang="ru-RU" sz="2000" dirty="0" smtClean="0"/>
              <a:t> </a:t>
            </a:r>
            <a:r>
              <a:rPr lang="ru-RU" dirty="0" smtClean="0"/>
              <a:t/>
            </a:r>
            <a:br>
              <a:rPr lang="ru-RU" dirty="0" smtClean="0"/>
            </a:br>
            <a:endParaRPr lang="ru-RU" dirty="0"/>
          </a:p>
        </p:txBody>
      </p:sp>
      <p:sp>
        <p:nvSpPr>
          <p:cNvPr id="73729" name="Rectangle 1"/>
          <p:cNvSpPr>
            <a:spLocks noChangeArrowheads="1"/>
          </p:cNvSpPr>
          <p:nvPr/>
        </p:nvSpPr>
        <p:spPr bwMode="auto">
          <a:xfrm>
            <a:off x="3786182" y="1142984"/>
            <a:ext cx="5214974" cy="47705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06375" algn="just"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Для правильной и точной обработки изделия требуется, чтобы оно было правильно установлено на станке и надежно закреплено. С этой целью каждый токарный станок снабжается соответствующими приспособлениями. Но так как обрабатываемые изделия на одном и том же токарном станке бывают самой разнообразной формы и размеров, то и приспособления должны быть также самого разнообразного устройства и размеров. Чем больший набор различных приспособлений имеется у токарного станка, тем успешнее и точнее может быть выполнена на нем работа. </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indent="206375" algn="just" eaLnBrk="0" hangingPunct="0"/>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Для художественных токарных работ применяют как обычные, так и специальные токарные инструменты. Это различные стамески , </a:t>
            </a:r>
            <a:r>
              <a:rPr kumimoji="0" lang="ru-RU" sz="16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крючки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16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гребенки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(рис вверху), а также сверла различных конструкций.</a:t>
            </a:r>
            <a:r>
              <a:rPr lang="ru-RU" sz="1600" dirty="0">
                <a:latin typeface="Times New Roman" pitchFamily="18" charset="0"/>
                <a:cs typeface="Times New Roman" pitchFamily="18" charset="0"/>
              </a:rPr>
              <a:t> Для получения нужных контуров на изготавливаемых деталях иногда применяют и специфические стамески(см.рисунок </a:t>
            </a:r>
            <a:r>
              <a:rPr lang="ru-RU" sz="1600" dirty="0" smtClean="0">
                <a:latin typeface="Times New Roman" pitchFamily="18" charset="0"/>
                <a:cs typeface="Times New Roman" pitchFamily="18" charset="0"/>
              </a:rPr>
              <a:t>внизу).</a:t>
            </a:r>
            <a:endParaRPr lang="ru-RU" sz="1600" dirty="0">
              <a:latin typeface="Times New Roman" pitchFamily="18" charset="0"/>
              <a:cs typeface="Times New Roman" pitchFamily="18" charset="0"/>
            </a:endParaRPr>
          </a:p>
          <a:p>
            <a:pPr marL="0" marR="0" lvl="0" indent="206375" algn="just" defTabSz="914400" rtl="0" eaLnBrk="0" fontAlgn="base" latinLnBrk="0" hangingPunct="0">
              <a:lnSpc>
                <a:spcPct val="100000"/>
              </a:lnSpc>
              <a:spcBef>
                <a:spcPct val="0"/>
              </a:spcBef>
              <a:spcAft>
                <a:spcPct val="0"/>
              </a:spcAft>
              <a:buClrTx/>
              <a:buSzTx/>
              <a:buFontTx/>
              <a:buNone/>
              <a:tabLst/>
            </a:pPr>
            <a:endParaRPr kumimoji="0" lang="ru-RU" sz="1600" b="0" i="0" u="none" strike="noStrike" cap="none" normalizeH="0" baseline="0" dirty="0" smtClean="0">
              <a:ln>
                <a:noFill/>
              </a:ln>
              <a:solidFill>
                <a:schemeClr val="tx1"/>
              </a:solidFill>
              <a:effectLst/>
              <a:latin typeface="+mn-lt"/>
            </a:endParaRPr>
          </a:p>
        </p:txBody>
      </p:sp>
      <p:grpSp>
        <p:nvGrpSpPr>
          <p:cNvPr id="73730" name="Group 2"/>
          <p:cNvGrpSpPr>
            <a:grpSpLocks/>
          </p:cNvGrpSpPr>
          <p:nvPr/>
        </p:nvGrpSpPr>
        <p:grpSpPr bwMode="auto">
          <a:xfrm>
            <a:off x="428596" y="1285861"/>
            <a:ext cx="3214710" cy="1143008"/>
            <a:chOff x="1872" y="979"/>
            <a:chExt cx="5558" cy="2635"/>
          </a:xfrm>
        </p:grpSpPr>
        <p:pic>
          <p:nvPicPr>
            <p:cNvPr id="73731" name="Picture 3"/>
            <p:cNvPicPr>
              <a:picLocks noChangeAspect="1" noChangeArrowheads="1"/>
            </p:cNvPicPr>
            <p:nvPr/>
          </p:nvPicPr>
          <p:blipFill>
            <a:blip r:embed="rId2" cstate="email">
              <a:grayscl/>
            </a:blip>
            <a:srcRect/>
            <a:stretch>
              <a:fillRect/>
            </a:stretch>
          </p:blipFill>
          <p:spPr bwMode="auto">
            <a:xfrm>
              <a:off x="1872" y="979"/>
              <a:ext cx="5558" cy="1728"/>
            </a:xfrm>
            <a:prstGeom prst="rect">
              <a:avLst/>
            </a:prstGeom>
            <a:noFill/>
          </p:spPr>
        </p:pic>
        <p:sp>
          <p:nvSpPr>
            <p:cNvPr id="73732" name="Text Box 4"/>
            <p:cNvSpPr txBox="1">
              <a:spLocks noChangeArrowheads="1"/>
            </p:cNvSpPr>
            <p:nvPr/>
          </p:nvSpPr>
          <p:spPr bwMode="auto">
            <a:xfrm>
              <a:off x="2170" y="3153"/>
              <a:ext cx="4804" cy="460"/>
            </a:xfrm>
            <a:prstGeom prst="rect">
              <a:avLst/>
            </a:prstGeom>
            <a:noFill/>
            <a:ln w="0">
              <a:solidFill>
                <a:srgbClr val="FFFFFF"/>
              </a:solidFill>
              <a:miter lim="800000"/>
              <a:headEnd/>
              <a:tailEnd/>
            </a:ln>
          </p:spPr>
          <p:txBody>
            <a:bodyPr vert="horz" wrap="square" lIns="0" tIns="0" rIns="0" bIns="0" numCol="1" anchor="t" anchorCtr="0" compatLnSpc="1">
              <a:prstTxWarp prst="textNoShape">
                <a:avLst/>
              </a:prstTxWarp>
            </a:bodyPr>
            <a:lstStyle/>
            <a:p>
              <a:pPr marL="0" marR="0" lvl="0" indent="0" algn="just" defTabSz="914400" rtl="0" eaLnBrk="1" fontAlgn="base" latinLnBrk="0" hangingPunct="1">
                <a:lnSpc>
                  <a:spcPct val="87000"/>
                </a:lnSpc>
                <a:spcBef>
                  <a:spcPct val="0"/>
                </a:spcBef>
                <a:spcAft>
                  <a:spcPct val="0"/>
                </a:spcAft>
                <a:buClrTx/>
                <a:buSzTx/>
                <a:buFontTx/>
                <a:buNone/>
                <a:tabLst/>
              </a:pPr>
              <a:r>
                <a:rPr kumimoji="0" lang="ru-RU" sz="1000" b="1" i="0" u="none" strike="noStrike" cap="none" normalizeH="0" baseline="0" dirty="0" smtClean="0">
                  <a:ln>
                    <a:noFill/>
                  </a:ln>
                  <a:solidFill>
                    <a:schemeClr val="tx1"/>
                  </a:solidFill>
                  <a:effectLst/>
                  <a:latin typeface="Times New Roman" pitchFamily="18" charset="0"/>
                  <a:cs typeface="Arial" pitchFamily="34" charset="0"/>
                </a:rPr>
                <a:t> </a:t>
              </a:r>
              <a:r>
                <a:rPr kumimoji="0" lang="ru-RU" sz="1000" b="0" i="0" u="none" strike="noStrike" cap="none" normalizeH="0" baseline="0" dirty="0" smtClean="0">
                  <a:ln>
                    <a:noFill/>
                  </a:ln>
                  <a:solidFill>
                    <a:schemeClr val="tx1"/>
                  </a:solidFill>
                  <a:effectLst/>
                  <a:latin typeface="Times New Roman" pitchFamily="18" charset="0"/>
                  <a:cs typeface="Arial" pitchFamily="34" charset="0"/>
                </a:rPr>
                <a:t>Инструменты для художественного точения: </a:t>
              </a:r>
            </a:p>
            <a:p>
              <a:pPr marL="0" marR="0" lvl="0" indent="0" algn="just" defTabSz="914400" rtl="0" eaLnBrk="1" fontAlgn="base" latinLnBrk="0" hangingPunct="1">
                <a:lnSpc>
                  <a:spcPct val="87000"/>
                </a:lnSpc>
                <a:spcBef>
                  <a:spcPct val="0"/>
                </a:spcBef>
                <a:spcAft>
                  <a:spcPct val="0"/>
                </a:spcAft>
                <a:buClrTx/>
                <a:buSzTx/>
                <a:buFontTx/>
                <a:buNone/>
                <a:tabLst/>
              </a:pPr>
              <a:r>
                <a:rPr kumimoji="0" lang="ru-RU" sz="1000" b="0" i="0" u="none" strike="noStrike" cap="none" normalizeH="0" baseline="0" dirty="0" smtClean="0">
                  <a:ln>
                    <a:noFill/>
                  </a:ln>
                  <a:solidFill>
                    <a:schemeClr val="tx1"/>
                  </a:solidFill>
                  <a:effectLst/>
                  <a:latin typeface="Times New Roman" pitchFamily="18" charset="0"/>
                  <a:cs typeface="Arial" pitchFamily="34" charset="0"/>
                </a:rPr>
                <a:t>а – крючок; б — гребенка</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pSp>
      <p:pic>
        <p:nvPicPr>
          <p:cNvPr id="73733" name="Рисунок 103"/>
          <p:cNvPicPr>
            <a:picLocks noChangeAspect="1" noChangeArrowheads="1"/>
          </p:cNvPicPr>
          <p:nvPr/>
        </p:nvPicPr>
        <p:blipFill>
          <a:blip r:embed="rId3" cstate="email">
            <a:lum bright="-32000" contrast="70000"/>
          </a:blip>
          <a:srcRect/>
          <a:stretch>
            <a:fillRect/>
          </a:stretch>
        </p:blipFill>
        <p:spPr bwMode="auto">
          <a:xfrm>
            <a:off x="714348" y="2720976"/>
            <a:ext cx="1714512" cy="363549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55" name="Рисунок 106"/>
          <p:cNvPicPr>
            <a:picLocks noChangeAspect="1" noChangeArrowheads="1"/>
          </p:cNvPicPr>
          <p:nvPr/>
        </p:nvPicPr>
        <p:blipFill>
          <a:blip r:embed="rId2" cstate="email">
            <a:lum bright="-18000" contrast="48000"/>
          </a:blip>
          <a:srcRect/>
          <a:stretch>
            <a:fillRect/>
          </a:stretch>
        </p:blipFill>
        <p:spPr bwMode="auto">
          <a:xfrm>
            <a:off x="1928794" y="1142984"/>
            <a:ext cx="3810000" cy="942975"/>
          </a:xfrm>
          <a:prstGeom prst="rect">
            <a:avLst/>
          </a:prstGeom>
          <a:noFill/>
        </p:spPr>
      </p:pic>
      <p:pic>
        <p:nvPicPr>
          <p:cNvPr id="74754" name="Рисунок 109"/>
          <p:cNvPicPr>
            <a:picLocks noChangeAspect="1" noChangeArrowheads="1"/>
          </p:cNvPicPr>
          <p:nvPr/>
        </p:nvPicPr>
        <p:blipFill>
          <a:blip r:embed="rId3" cstate="email">
            <a:lum contrast="42000"/>
          </a:blip>
          <a:srcRect/>
          <a:stretch>
            <a:fillRect/>
          </a:stretch>
        </p:blipFill>
        <p:spPr bwMode="auto">
          <a:xfrm>
            <a:off x="428596" y="2714620"/>
            <a:ext cx="3028950" cy="1622425"/>
          </a:xfrm>
          <a:prstGeom prst="rect">
            <a:avLst/>
          </a:prstGeom>
          <a:noFill/>
        </p:spPr>
      </p:pic>
      <p:pic>
        <p:nvPicPr>
          <p:cNvPr id="74753" name="Рисунок 112"/>
          <p:cNvPicPr>
            <a:picLocks noChangeAspect="1" noChangeArrowheads="1"/>
          </p:cNvPicPr>
          <p:nvPr/>
        </p:nvPicPr>
        <p:blipFill>
          <a:blip r:embed="rId4" cstate="email">
            <a:lum contrast="58000"/>
          </a:blip>
          <a:srcRect/>
          <a:stretch>
            <a:fillRect/>
          </a:stretch>
        </p:blipFill>
        <p:spPr bwMode="auto">
          <a:xfrm>
            <a:off x="5500694" y="3429000"/>
            <a:ext cx="2814638" cy="2836863"/>
          </a:xfrm>
          <a:prstGeom prst="rect">
            <a:avLst/>
          </a:prstGeom>
          <a:noFill/>
        </p:spPr>
      </p:pic>
      <p:sp>
        <p:nvSpPr>
          <p:cNvPr id="74756" name="Rectangle 4"/>
          <p:cNvSpPr>
            <a:spLocks noChangeArrowheads="1"/>
          </p:cNvSpPr>
          <p:nvPr/>
        </p:nvSpPr>
        <p:spPr bwMode="auto">
          <a:xfrm>
            <a:off x="357158" y="357166"/>
            <a:ext cx="8429684"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Стамески иногда делают специально для конкретного изделия или нужного контура.</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Ниже приведён пример изделия и стамесок, которые используются для его изготовления (см.рисунок снизу).</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4757" name="Rectangle 5"/>
          <p:cNvSpPr>
            <a:spLocks noChangeArrowheads="1"/>
          </p:cNvSpPr>
          <p:nvPr/>
        </p:nvSpPr>
        <p:spPr bwMode="auto">
          <a:xfrm>
            <a:off x="214282" y="2143116"/>
            <a:ext cx="8572560" cy="86177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Например, для изготовления деревянного шарика используют стамески, которые изготавливают под конкретный диаметр (см. рис.снизу).</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Constantia" pitchFamily="18" charset="0"/>
            </a:endParaRPr>
          </a:p>
        </p:txBody>
      </p:sp>
      <p:sp>
        <p:nvSpPr>
          <p:cNvPr id="74758" name="Rectangle 6"/>
          <p:cNvSpPr>
            <a:spLocks noChangeArrowheads="1"/>
          </p:cNvSpPr>
          <p:nvPr/>
        </p:nvSpPr>
        <p:spPr bwMode="auto">
          <a:xfrm>
            <a:off x="357158" y="4357694"/>
            <a:ext cx="4857720" cy="22775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Constantia" pitchFamily="18" charset="0"/>
                <a:ea typeface="Times New Roman" pitchFamily="18" charset="0"/>
              </a:rPr>
              <a:t> </a:t>
            </a:r>
            <a:endParaRPr kumimoji="0" lang="ru-RU" sz="1100" b="0" i="0" u="none" strike="noStrike" cap="none" normalizeH="0" baseline="0" dirty="0" smtClean="0">
              <a:ln>
                <a:noFill/>
              </a:ln>
              <a:solidFill>
                <a:schemeClr val="tx1"/>
              </a:solidFill>
              <a:effectLst/>
              <a:latin typeface="Constantia"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Без специальных стамесок этот же шар можно выточить и простыми стамесками, но для точного изготовления необходимо сделать трафарет (шаблон), при помощи которого можно измерить правильность сферической поверхности. </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Этапы изготовления трафарета и точения показаны на рисунке справа. </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Constantia" pitchFamily="18" charset="0"/>
            </a:endParaRPr>
          </a:p>
        </p:txBody>
      </p:sp>
      <p:sp>
        <p:nvSpPr>
          <p:cNvPr id="74759" name="Rectangle 7"/>
          <p:cNvSpPr>
            <a:spLocks noChangeArrowheads="1"/>
          </p:cNvSpPr>
          <p:nvPr/>
        </p:nvSpPr>
        <p:spPr bwMode="auto">
          <a:xfrm>
            <a:off x="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219075" algn="l"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smtClean="0">
                <a:ln>
                  <a:noFill/>
                </a:ln>
                <a:solidFill>
                  <a:schemeClr val="tx1"/>
                </a:solidFill>
                <a:effectLst/>
                <a:latin typeface="Constantia" pitchFamily="18" charset="0"/>
                <a:ea typeface="Times New Roman" pitchFamily="18" charset="0"/>
              </a:rPr>
              <a:t> </a:t>
            </a:r>
            <a:endParaRPr kumimoji="0" lang="ru-RU" sz="1100" b="0" i="0" u="none" strike="noStrike" cap="none" normalizeH="0" baseline="0" smtClean="0">
              <a:ln>
                <a:noFill/>
              </a:ln>
              <a:solidFill>
                <a:schemeClr val="tx1"/>
              </a:solidFill>
              <a:effectLst/>
              <a:latin typeface="Constantia" pitchFamily="18" charset="0"/>
            </a:endParaRPr>
          </a:p>
          <a:p>
            <a:pPr marL="0" marR="0" lvl="0" indent="219075"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Constantia"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457200"/>
            <a:ext cx="8686800" cy="614346"/>
          </a:xfrm>
        </p:spPr>
        <p:txBody>
          <a:bodyPr>
            <a:normAutofit fontScale="90000"/>
          </a:bodyPr>
          <a:lstStyle/>
          <a:p>
            <a:pPr algn="ctr" fontAlgn="auto">
              <a:spcAft>
                <a:spcPts val="0"/>
              </a:spcAft>
              <a:defRPr/>
            </a:pPr>
            <a:r>
              <a:rPr lang="ru-RU" sz="3100" b="1" dirty="0" smtClean="0"/>
              <a:t/>
            </a:r>
            <a:br>
              <a:rPr lang="ru-RU" sz="3100" b="1" dirty="0" smtClean="0"/>
            </a:br>
            <a:r>
              <a:rPr lang="ru-RU" sz="3100" b="1" dirty="0" smtClean="0"/>
              <a:t>Контроль размеров и форм деталей.</a:t>
            </a:r>
            <a:r>
              <a:rPr lang="ru-RU" dirty="0" smtClean="0"/>
              <a:t/>
            </a:r>
            <a:br>
              <a:rPr lang="ru-RU" dirty="0" smtClean="0"/>
            </a:br>
            <a:endParaRPr lang="ru-RU" dirty="0"/>
          </a:p>
        </p:txBody>
      </p:sp>
      <p:pic>
        <p:nvPicPr>
          <p:cNvPr id="15364" name="Picture 4"/>
          <p:cNvPicPr>
            <a:picLocks noChangeAspect="1" noChangeArrowheads="1"/>
          </p:cNvPicPr>
          <p:nvPr/>
        </p:nvPicPr>
        <p:blipFill>
          <a:blip r:embed="rId2" cstate="email">
            <a:grayscl/>
          </a:blip>
          <a:srcRect/>
          <a:stretch>
            <a:fillRect/>
          </a:stretch>
        </p:blipFill>
        <p:spPr bwMode="auto">
          <a:xfrm>
            <a:off x="428596" y="1714488"/>
            <a:ext cx="4214843" cy="2000264"/>
          </a:xfrm>
          <a:prstGeom prst="rect">
            <a:avLst/>
          </a:prstGeom>
          <a:noFill/>
          <a:ln>
            <a:solidFill>
              <a:srgbClr val="FF0000"/>
            </a:solidFill>
          </a:ln>
        </p:spPr>
      </p:pic>
      <p:sp>
        <p:nvSpPr>
          <p:cNvPr id="15365" name="Rectangle 5"/>
          <p:cNvSpPr>
            <a:spLocks noChangeArrowheads="1"/>
          </p:cNvSpPr>
          <p:nvPr/>
        </p:nvSpPr>
        <p:spPr bwMode="auto">
          <a:xfrm>
            <a:off x="285720" y="1214422"/>
            <a:ext cx="8643998"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19075" algn="just"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Перед контролем размеров и формы обрабатываемой на станке детали станок выключают.</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5366" name="Text Box 6"/>
          <p:cNvSpPr txBox="1">
            <a:spLocks noChangeArrowheads="1"/>
          </p:cNvSpPr>
          <p:nvPr/>
        </p:nvSpPr>
        <p:spPr bwMode="auto">
          <a:xfrm>
            <a:off x="357158" y="3929066"/>
            <a:ext cx="4357718" cy="357190"/>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88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Arial" pitchFamily="34" charset="0"/>
              </a:rPr>
              <a:t> Калибры: а — калибр-скоба для контроля вала; б — калибр-пробка для контроля отверстия</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15370"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15372" name="Rectangle 12"/>
          <p:cNvSpPr>
            <a:spLocks noChangeArrowheads="1"/>
          </p:cNvSpPr>
          <p:nvPr/>
        </p:nvSpPr>
        <p:spPr bwMode="auto">
          <a:xfrm>
            <a:off x="4714876" y="1643050"/>
            <a:ext cx="4071966" cy="25545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12725"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Диаметры в поперечном сечении, не снимая детали со станка, удобно контролировать </a:t>
            </a:r>
            <a:r>
              <a:rPr kumimoji="0" lang="ru-RU" sz="16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предельными калибрами</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(см.рис.). Предельные калибры имеют два размера: один — наименьший допустимый, в который измеряемый вал не должен проходить; второй — наибольший допустимый, в который вал должен пройти. Их так и называют: непро­ходной (НЕ) и проходной (ПР) размеры калибра.</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5373" name="Rectangle 13"/>
          <p:cNvSpPr>
            <a:spLocks noChangeArrowheads="1"/>
          </p:cNvSpPr>
          <p:nvPr/>
        </p:nvSpPr>
        <p:spPr bwMode="auto">
          <a:xfrm>
            <a:off x="571472" y="4429132"/>
            <a:ext cx="8286776"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1246188" algn="l"/>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рисунке внизу изображен чертеж художественной рюмки и инструмента для контроля её внутренних размеров.</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grpSp>
        <p:nvGrpSpPr>
          <p:cNvPr id="15382" name="Group 22"/>
          <p:cNvGrpSpPr>
            <a:grpSpLocks/>
          </p:cNvGrpSpPr>
          <p:nvPr/>
        </p:nvGrpSpPr>
        <p:grpSpPr bwMode="auto">
          <a:xfrm>
            <a:off x="642911" y="5000636"/>
            <a:ext cx="5286412" cy="1698647"/>
            <a:chOff x="1735" y="8367"/>
            <a:chExt cx="9527" cy="3023"/>
          </a:xfrm>
        </p:grpSpPr>
        <p:pic>
          <p:nvPicPr>
            <p:cNvPr id="15383" name="Рисунок 6"/>
            <p:cNvPicPr>
              <a:picLocks noChangeAspect="1" noChangeArrowheads="1"/>
            </p:cNvPicPr>
            <p:nvPr/>
          </p:nvPicPr>
          <p:blipFill>
            <a:blip r:embed="rId3" cstate="email"/>
            <a:srcRect/>
            <a:stretch>
              <a:fillRect/>
            </a:stretch>
          </p:blipFill>
          <p:spPr bwMode="auto">
            <a:xfrm>
              <a:off x="7811" y="8640"/>
              <a:ext cx="3451" cy="2595"/>
            </a:xfrm>
            <a:prstGeom prst="rect">
              <a:avLst/>
            </a:prstGeom>
            <a:noFill/>
            <a:ln w="9525">
              <a:solidFill>
                <a:srgbClr val="FF0000"/>
              </a:solidFill>
              <a:miter lim="800000"/>
              <a:headEnd/>
              <a:tailEnd/>
            </a:ln>
          </p:spPr>
        </p:pic>
        <p:pic>
          <p:nvPicPr>
            <p:cNvPr id="15384" name="Picture 24"/>
            <p:cNvPicPr preferRelativeResize="0">
              <a:picLocks noChangeAspect="1" noChangeArrowheads="1"/>
            </p:cNvPicPr>
            <p:nvPr/>
          </p:nvPicPr>
          <p:blipFill>
            <a:blip r:embed="rId4" cstate="email">
              <a:lum bright="2000" contrast="2000"/>
              <a:grayscl/>
            </a:blip>
            <a:srcRect l="1054" t="19388" b="4024"/>
            <a:stretch>
              <a:fillRect/>
            </a:stretch>
          </p:blipFill>
          <p:spPr bwMode="auto">
            <a:xfrm>
              <a:off x="1735" y="8367"/>
              <a:ext cx="6657" cy="3023"/>
            </a:xfrm>
            <a:prstGeom prst="rect">
              <a:avLst/>
            </a:prstGeom>
            <a:noFill/>
            <a:ln w="9525">
              <a:solidFill>
                <a:srgbClr val="FF0000"/>
              </a:solidFill>
              <a:miter lim="800000"/>
              <a:headEnd/>
              <a:tailEnd/>
            </a:ln>
          </p:spPr>
        </p:pic>
      </p:grpSp>
      <p:sp>
        <p:nvSpPr>
          <p:cNvPr id="15385" name="Text Box 25"/>
          <p:cNvSpPr txBox="1">
            <a:spLocks noChangeArrowheads="1"/>
          </p:cNvSpPr>
          <p:nvPr/>
        </p:nvSpPr>
        <p:spPr bwMode="auto">
          <a:xfrm>
            <a:off x="6215074" y="5072074"/>
            <a:ext cx="2714645" cy="1500198"/>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vert="horz" wrap="square" lIns="0" tIns="0" rIns="0" bIns="0" numCol="1" anchor="t" anchorCtr="0" compatLnSpc="1">
            <a:prstTxWarp prst="textNoShape">
              <a:avLst/>
            </a:prstTxWarp>
          </a:bodyPr>
          <a:lstStyle/>
          <a:p>
            <a:pPr marL="95250" marR="0" lvl="0" algn="ctr" defTabSz="914400" rtl="0" eaLnBrk="1" fontAlgn="base" latinLnBrk="0" hangingPunct="1">
              <a:lnSpc>
                <a:spcPct val="88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cs typeface="Arial" pitchFamily="34" charset="0"/>
              </a:rPr>
              <a:t> </a:t>
            </a: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Художественное изделие и инструменты для контроля его внутренних размеров: </a:t>
            </a:r>
          </a:p>
          <a:p>
            <a:pPr marL="95250" marR="0" lvl="0" algn="l" defTabSz="914400" rtl="0" eaLnBrk="1" fontAlgn="base" latinLnBrk="0" hangingPunct="1">
              <a:lnSpc>
                <a:spcPct val="88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а — чертеж изделия;        </a:t>
            </a:r>
          </a:p>
          <a:p>
            <a:pPr marL="95250" marR="0" lvl="0" algn="l" defTabSz="914400" rtl="0" eaLnBrk="1" fontAlgn="base" latinLnBrk="0" hangingPunct="1">
              <a:lnSpc>
                <a:spcPct val="88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б — шаблон;</a:t>
            </a:r>
          </a:p>
          <a:p>
            <a:pPr marL="95250" marR="0" lvl="0" algn="l" defTabSz="914400" rtl="0" eaLnBrk="1" fontAlgn="base" latinLnBrk="0" hangingPunct="1">
              <a:lnSpc>
                <a:spcPct val="88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в - нутромер с линейкой</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75777" name="Рисунок 43"/>
          <p:cNvPicPr>
            <a:picLocks noChangeAspect="1" noChangeArrowheads="1"/>
          </p:cNvPicPr>
          <p:nvPr/>
        </p:nvPicPr>
        <p:blipFill>
          <a:blip r:embed="rId2" cstate="email"/>
          <a:srcRect/>
          <a:stretch>
            <a:fillRect/>
          </a:stretch>
        </p:blipFill>
        <p:spPr bwMode="auto">
          <a:xfrm>
            <a:off x="285720" y="285728"/>
            <a:ext cx="3355975" cy="2500313"/>
          </a:xfrm>
          <a:prstGeom prst="rect">
            <a:avLst/>
          </a:prstGeom>
          <a:noFill/>
          <a:ln>
            <a:solidFill>
              <a:srgbClr val="FF0000"/>
            </a:solidFill>
          </a:ln>
        </p:spPr>
      </p:pic>
      <p:sp>
        <p:nvSpPr>
          <p:cNvPr id="75779" name="Rectangle 3"/>
          <p:cNvSpPr>
            <a:spLocks noChangeArrowheads="1"/>
          </p:cNvSpPr>
          <p:nvPr/>
        </p:nvSpPr>
        <p:spPr bwMode="auto">
          <a:xfrm>
            <a:off x="3714744" y="285728"/>
            <a:ext cx="5143536"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246188" algn="l"/>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Соответствие диаметра цилиндрической детали заданному размеру проверяют кронциркулем. Это измерительный инструмент в виде циркуля с дугообразными ножками (см.рис.а). Его используют для сравнения диаметров деталей с размерами, взятыми по линейке (см.рис. </a:t>
            </a:r>
            <a:r>
              <a:rPr kumimoji="0" lang="ru-RU"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б,в</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75780" name="Picture 4"/>
          <p:cNvPicPr>
            <a:picLocks noChangeAspect="1" noChangeArrowheads="1"/>
          </p:cNvPicPr>
          <p:nvPr/>
        </p:nvPicPr>
        <p:blipFill>
          <a:blip r:embed="rId3" cstate="email"/>
          <a:srcRect r="35803"/>
          <a:stretch>
            <a:fillRect/>
          </a:stretch>
        </p:blipFill>
        <p:spPr bwMode="auto">
          <a:xfrm>
            <a:off x="285720" y="3071810"/>
            <a:ext cx="3390900" cy="1419225"/>
          </a:xfrm>
          <a:prstGeom prst="rect">
            <a:avLst/>
          </a:prstGeom>
          <a:noFill/>
          <a:ln w="9525">
            <a:solidFill>
              <a:srgbClr val="FF0000"/>
            </a:solidFill>
            <a:miter lim="800000"/>
            <a:headEnd/>
            <a:tailEnd/>
          </a:ln>
        </p:spPr>
      </p:pic>
      <p:sp>
        <p:nvSpPr>
          <p:cNvPr id="7578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75783" name="Rectangle 7"/>
          <p:cNvSpPr>
            <a:spLocks noChangeArrowheads="1"/>
          </p:cNvSpPr>
          <p:nvPr/>
        </p:nvSpPr>
        <p:spPr bwMode="auto">
          <a:xfrm>
            <a:off x="3857620" y="3286124"/>
            <a:ext cx="4857784"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Прямолинейность можно проверить линейкой или угольником на просвет.</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75784" name="Рисунок 1" descr="Using_the_caliper_new.gif"/>
          <p:cNvPicPr>
            <a:picLocks noChangeAspect="1" noChangeArrowheads="1"/>
          </p:cNvPicPr>
          <p:nvPr/>
        </p:nvPicPr>
        <p:blipFill>
          <a:blip r:embed="rId4" cstate="email"/>
          <a:srcRect/>
          <a:stretch>
            <a:fillRect/>
          </a:stretch>
        </p:blipFill>
        <p:spPr bwMode="auto">
          <a:xfrm>
            <a:off x="285720" y="4786322"/>
            <a:ext cx="3352799" cy="1532560"/>
          </a:xfrm>
          <a:prstGeom prst="rect">
            <a:avLst/>
          </a:prstGeom>
          <a:noFill/>
          <a:ln w="9525">
            <a:solidFill>
              <a:srgbClr val="FF0000"/>
            </a:solidFill>
            <a:miter lim="800000"/>
            <a:headEnd/>
            <a:tailEnd/>
          </a:ln>
        </p:spPr>
      </p:pic>
      <p:sp>
        <p:nvSpPr>
          <p:cNvPr id="10" name="Прямоугольник 9"/>
          <p:cNvSpPr/>
          <p:nvPr/>
        </p:nvSpPr>
        <p:spPr>
          <a:xfrm>
            <a:off x="4000496" y="4786322"/>
            <a:ext cx="4572000" cy="830997"/>
          </a:xfrm>
          <a:prstGeom prst="rect">
            <a:avLst/>
          </a:prstGeom>
        </p:spPr>
        <p:txBody>
          <a:bodyPr>
            <a:spAutoFit/>
          </a:bodyPr>
          <a:lstStyle/>
          <a:p>
            <a:r>
              <a:rPr lang="ru-RU" sz="1600" dirty="0">
                <a:latin typeface="Times New Roman" pitchFamily="18" charset="0"/>
                <a:cs typeface="Times New Roman" pitchFamily="18" charset="0"/>
              </a:rPr>
              <a:t>Измерение деталей более точно можно производить штангенциркулем. Особенно это размеры посадочных диаметров.</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457200"/>
            <a:ext cx="8686800" cy="614346"/>
          </a:xfrm>
        </p:spPr>
        <p:txBody>
          <a:bodyPr>
            <a:normAutofit fontScale="90000"/>
          </a:bodyPr>
          <a:lstStyle/>
          <a:p>
            <a:pPr algn="ctr"/>
            <a:r>
              <a:rPr lang="ru-RU" sz="2200" b="1" dirty="0" smtClean="0"/>
              <a:t/>
            </a:r>
            <a:br>
              <a:rPr lang="ru-RU" sz="2200" b="1" dirty="0" smtClean="0"/>
            </a:br>
            <a:r>
              <a:rPr lang="ru-RU" sz="2200" b="1" dirty="0" smtClean="0"/>
              <a:t>Современные технологии точения древесины.</a:t>
            </a:r>
            <a:r>
              <a:rPr lang="ru-RU" dirty="0" smtClean="0"/>
              <a:t/>
            </a:r>
            <a:br>
              <a:rPr lang="ru-RU" dirty="0" smtClean="0"/>
            </a:br>
            <a:endParaRPr lang="ru-RU" dirty="0"/>
          </a:p>
        </p:txBody>
      </p:sp>
      <p:sp>
        <p:nvSpPr>
          <p:cNvPr id="3" name="Содержимое 2"/>
          <p:cNvSpPr>
            <a:spLocks noGrp="1"/>
          </p:cNvSpPr>
          <p:nvPr>
            <p:ph idx="1"/>
          </p:nvPr>
        </p:nvSpPr>
        <p:spPr>
          <a:xfrm>
            <a:off x="304800" y="1554163"/>
            <a:ext cx="8686800" cy="1303333"/>
          </a:xfrm>
        </p:spPr>
        <p:txBody>
          <a:bodyPr/>
          <a:lstStyle/>
          <a:p>
            <a:r>
              <a:rPr lang="ru-RU" sz="1600" dirty="0" smtClean="0">
                <a:latin typeface="Times New Roman" pitchFamily="18" charset="0"/>
                <a:cs typeface="Times New Roman" pitchFamily="18" charset="0"/>
              </a:rPr>
              <a:t>В условиях развития научно-технической революции технологии токарной обработки металла сильно изменились. Развитие станочной базы позволило выполнять точение длинно-габаритных изделий, появилась возможность плавной регулировки частоты вращения шпинделя, что положительно сказалось на производительности труда и качестве обработки деталей.</a:t>
            </a:r>
          </a:p>
          <a:p>
            <a:endParaRPr lang="ru-RU" dirty="0"/>
          </a:p>
        </p:txBody>
      </p:sp>
      <p:pic>
        <p:nvPicPr>
          <p:cNvPr id="76802" name="Рисунок 127"/>
          <p:cNvPicPr>
            <a:picLocks noChangeAspect="1" noChangeArrowheads="1"/>
          </p:cNvPicPr>
          <p:nvPr/>
        </p:nvPicPr>
        <p:blipFill>
          <a:blip r:embed="rId2" cstate="email"/>
          <a:srcRect/>
          <a:stretch>
            <a:fillRect/>
          </a:stretch>
        </p:blipFill>
        <p:spPr bwMode="auto">
          <a:xfrm>
            <a:off x="2714612" y="3071810"/>
            <a:ext cx="3924300" cy="2873375"/>
          </a:xfrm>
          <a:prstGeom prst="rect">
            <a:avLst/>
          </a:prstGeom>
          <a:noFill/>
          <a:ln w="9525">
            <a:solidFill>
              <a:srgbClr val="FF0000"/>
            </a:solid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ChangeArrowheads="1"/>
          </p:cNvSpPr>
          <p:nvPr/>
        </p:nvSpPr>
        <p:spPr bwMode="auto">
          <a:xfrm>
            <a:off x="0" y="0"/>
            <a:ext cx="9144000" cy="110799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Широкое применение в условиях мелко серийного производства получили кондукторы, позволяющие быстро и качественно выпускать изделия одинаковых размеров и форм. Все эти условия обеспечивают хорошую основу для малого бизнеса.</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Constantia" pitchFamily="18" charset="0"/>
            </a:endParaRPr>
          </a:p>
        </p:txBody>
      </p:sp>
      <p:pic>
        <p:nvPicPr>
          <p:cNvPr id="77825" name="Рисунок 136"/>
          <p:cNvPicPr>
            <a:picLocks noChangeAspect="1" noChangeArrowheads="1"/>
          </p:cNvPicPr>
          <p:nvPr/>
        </p:nvPicPr>
        <p:blipFill>
          <a:blip r:embed="rId2" cstate="email"/>
          <a:srcRect/>
          <a:stretch>
            <a:fillRect/>
          </a:stretch>
        </p:blipFill>
        <p:spPr bwMode="auto">
          <a:xfrm>
            <a:off x="285720" y="928670"/>
            <a:ext cx="4229100" cy="3105150"/>
          </a:xfrm>
          <a:prstGeom prst="rect">
            <a:avLst/>
          </a:prstGeom>
          <a:noFill/>
          <a:ln>
            <a:solidFill>
              <a:srgbClr val="FF0000"/>
            </a:solidFill>
          </a:ln>
        </p:spPr>
      </p:pic>
      <p:sp>
        <p:nvSpPr>
          <p:cNvPr id="77827" name="Rectangle 3"/>
          <p:cNvSpPr>
            <a:spLocks noChangeArrowheads="1"/>
          </p:cNvSpPr>
          <p:nvPr/>
        </p:nvSpPr>
        <p:spPr bwMode="auto">
          <a:xfrm>
            <a:off x="0" y="35623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Constantia" pitchFamily="18" charset="0"/>
            </a:endParaRPr>
          </a:p>
        </p:txBody>
      </p:sp>
      <p:sp>
        <p:nvSpPr>
          <p:cNvPr id="77828" name="Rectangle 4"/>
          <p:cNvSpPr>
            <a:spLocks noChangeArrowheads="1"/>
          </p:cNvSpPr>
          <p:nvPr/>
        </p:nvSpPr>
        <p:spPr bwMode="auto">
          <a:xfrm>
            <a:off x="4714876" y="1214422"/>
            <a:ext cx="4071966" cy="181588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Основное количество работ выполняется станками с числовым программным управлением. Резцы, выполнявшие пассивные действия, стали активными, получив привод они выполняют функции фрез. Станки стали  </a:t>
            </a:r>
            <a:r>
              <a:rPr kumimoji="0" lang="ru-RU"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многовальными</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с большим набором рабочих инструментов.  </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77829" name="Рисунок 133"/>
          <p:cNvPicPr>
            <a:picLocks noChangeAspect="1" noChangeArrowheads="1"/>
          </p:cNvPicPr>
          <p:nvPr/>
        </p:nvPicPr>
        <p:blipFill>
          <a:blip r:embed="rId3" cstate="email"/>
          <a:srcRect/>
          <a:stretch>
            <a:fillRect/>
          </a:stretch>
        </p:blipFill>
        <p:spPr bwMode="auto">
          <a:xfrm>
            <a:off x="4857752" y="3571876"/>
            <a:ext cx="4092930" cy="3071834"/>
          </a:xfrm>
          <a:prstGeom prst="rect">
            <a:avLst/>
          </a:prstGeom>
          <a:noFill/>
          <a:ln w="9525">
            <a:solidFill>
              <a:srgbClr val="FF0000"/>
            </a:solidFill>
            <a:miter lim="800000"/>
            <a:headEnd/>
            <a:tailEnd/>
          </a:ln>
        </p:spPr>
      </p:pic>
      <p:sp>
        <p:nvSpPr>
          <p:cNvPr id="11" name="Овал 10">
            <a:hlinkClick r:id="" action="ppaction://noaction" highlightClick="1"/>
          </p:cNvPr>
          <p:cNvSpPr/>
          <p:nvPr/>
        </p:nvSpPr>
        <p:spPr>
          <a:xfrm>
            <a:off x="2786050" y="5500702"/>
            <a:ext cx="1143008" cy="928694"/>
          </a:xfrm>
          <a:prstGeom prst="ellipse">
            <a:avLst/>
          </a:prstGeom>
          <a:effectLst>
            <a:glow rad="228600">
              <a:schemeClr val="accent6">
                <a:satMod val="175000"/>
                <a:alpha val="40000"/>
              </a:schemeClr>
            </a:glow>
          </a:effectLst>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ru-RU" dirty="0" smtClean="0">
                <a:solidFill>
                  <a:srgbClr val="FFFF00"/>
                </a:solidFill>
                <a:hlinkClick r:id="rId4" action="ppaction://hlinkfile"/>
              </a:rPr>
              <a:t>видео</a:t>
            </a:r>
            <a:endParaRPr lang="ru-RU"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par>
                                <p:cTn id="9" presetID="26" presetClass="emph" presetSubtype="0" fill="hold" grpId="1" nodeType="withEffect">
                                  <p:stCondLst>
                                    <p:cond delay="0"/>
                                  </p:stCondLst>
                                  <p:childTnLst>
                                    <p:animEffect transition="out" filter="fade">
                                      <p:cBhvr>
                                        <p:cTn id="10" dur="500" tmFilter="0, 0; .2, .5; .8, .5; 1, 0"/>
                                        <p:tgtEl>
                                          <p:spTgt spid="11"/>
                                        </p:tgtEl>
                                      </p:cBhvr>
                                    </p:animEffect>
                                    <p:animScale>
                                      <p:cBhvr>
                                        <p:cTn id="11" dur="250" autoRev="1" fill="hold"/>
                                        <p:tgtEl>
                                          <p:spTgt spid="1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457200"/>
            <a:ext cx="8686800" cy="685784"/>
          </a:xfrm>
        </p:spPr>
        <p:txBody>
          <a:bodyPr>
            <a:normAutofit/>
          </a:bodyPr>
          <a:lstStyle/>
          <a:p>
            <a:pPr algn="ctr"/>
            <a:r>
              <a:rPr lang="ru-RU" sz="2000" dirty="0" smtClean="0">
                <a:latin typeface="Times New Roman" pitchFamily="18" charset="0"/>
                <a:cs typeface="Times New Roman" pitchFamily="18" charset="0"/>
              </a:rPr>
              <a:t>Способы отделки древесины</a:t>
            </a:r>
            <a:endParaRPr lang="ru-RU" sz="2000" dirty="0">
              <a:latin typeface="Times New Roman" pitchFamily="18" charset="0"/>
              <a:cs typeface="Times New Roman" pitchFamily="18" charset="0"/>
            </a:endParaRPr>
          </a:p>
        </p:txBody>
      </p:sp>
      <p:sp>
        <p:nvSpPr>
          <p:cNvPr id="3" name="Содержимое 2"/>
          <p:cNvSpPr>
            <a:spLocks noGrp="1"/>
          </p:cNvSpPr>
          <p:nvPr>
            <p:ph idx="1"/>
          </p:nvPr>
        </p:nvSpPr>
        <p:spPr>
          <a:xfrm>
            <a:off x="304800" y="1142984"/>
            <a:ext cx="8686800" cy="4937141"/>
          </a:xfrm>
        </p:spPr>
        <p:txBody>
          <a:bodyPr/>
          <a:lstStyle/>
          <a:p>
            <a:r>
              <a:rPr lang="ru-RU" sz="1600" dirty="0" smtClean="0">
                <a:latin typeface="Times New Roman" pitchFamily="18" charset="0"/>
                <a:cs typeface="Times New Roman" pitchFamily="18" charset="0"/>
              </a:rPr>
              <a:t>Под отделкой древесины понимают создание на ее поверхности декоративного покрытия, которое не только улучшает внешний вид, но и защищает древесину от воздействия окружающей среды. </a:t>
            </a:r>
          </a:p>
          <a:p>
            <a:r>
              <a:rPr lang="ru-RU" sz="1600" dirty="0" smtClean="0">
                <a:latin typeface="Times New Roman" pitchFamily="18" charset="0"/>
                <a:cs typeface="Times New Roman" pitchFamily="18" charset="0"/>
              </a:rPr>
              <a:t>Виды отделки древесины при изготовлении столярных изделий могут быть разделены на следующие основные группы: прозрачная, непрозрачная, имитационная и специальная. </a:t>
            </a:r>
          </a:p>
          <a:p>
            <a:r>
              <a:rPr lang="ru-RU" sz="1600" u="sng" dirty="0" smtClean="0">
                <a:latin typeface="Times New Roman" pitchFamily="18" charset="0"/>
                <a:cs typeface="Times New Roman" pitchFamily="18" charset="0"/>
              </a:rPr>
              <a:t>Прозрачная</a:t>
            </a:r>
            <a:r>
              <a:rPr lang="ru-RU" sz="1600" dirty="0" smtClean="0">
                <a:latin typeface="Times New Roman" pitchFamily="18" charset="0"/>
                <a:cs typeface="Times New Roman" pitchFamily="18" charset="0"/>
              </a:rPr>
              <a:t> отделка древесины заключается в нанесении на поверхность древесины бесцветных или окрашенных прозрачных отделочных материалов, которые создают покрытие, сохраняющее или еще более проявляющее текстуру древесины. </a:t>
            </a:r>
          </a:p>
          <a:p>
            <a:r>
              <a:rPr lang="ru-RU" sz="1600" u="sng" dirty="0" smtClean="0">
                <a:latin typeface="Times New Roman" pitchFamily="18" charset="0"/>
                <a:cs typeface="Times New Roman" pitchFamily="18" charset="0"/>
              </a:rPr>
              <a:t>Непрозрачная </a:t>
            </a:r>
            <a:r>
              <a:rPr lang="ru-RU" sz="1600" dirty="0" smtClean="0">
                <a:latin typeface="Times New Roman" pitchFamily="18" charset="0"/>
                <a:cs typeface="Times New Roman" pitchFamily="18" charset="0"/>
              </a:rPr>
              <a:t>отделка древесины заключается в нанесении на </a:t>
            </a:r>
            <a:r>
              <a:rPr lang="ru-RU" sz="1600" dirty="0" err="1" smtClean="0">
                <a:latin typeface="Times New Roman" pitchFamily="18" charset="0"/>
                <a:cs typeface="Times New Roman" pitchFamily="18" charset="0"/>
              </a:rPr>
              <a:t>поверхностъ</a:t>
            </a:r>
            <a:r>
              <a:rPr lang="ru-RU" sz="1600" dirty="0" smtClean="0">
                <a:latin typeface="Times New Roman" pitchFamily="18" charset="0"/>
                <a:cs typeface="Times New Roman" pitchFamily="18" charset="0"/>
              </a:rPr>
              <a:t> древесины и древесных материалов пигментированных непрозрачных материалов, которые создают на поверхности покрытие, полностью скрывающее текстуру и цвет древесины или другого материала.</a:t>
            </a:r>
          </a:p>
          <a:p>
            <a:r>
              <a:rPr lang="ru-RU" sz="1600" u="sng" dirty="0" smtClean="0">
                <a:latin typeface="Times New Roman" pitchFamily="18" charset="0"/>
                <a:cs typeface="Times New Roman" pitchFamily="18" charset="0"/>
              </a:rPr>
              <a:t>Имитационная</a:t>
            </a:r>
            <a:r>
              <a:rPr lang="ru-RU" sz="1600" dirty="0" smtClean="0">
                <a:latin typeface="Times New Roman" pitchFamily="18" charset="0"/>
                <a:cs typeface="Times New Roman" pitchFamily="18" charset="0"/>
              </a:rPr>
              <a:t> отделка древесины - это отделка, при которой улучшаются декоративные свойства древесины обычных пород или придается внешний вид древесины ценных пород или других материалов. </a:t>
            </a:r>
          </a:p>
          <a:p>
            <a:r>
              <a:rPr lang="ru-RU" sz="1600" u="sng" dirty="0" smtClean="0">
                <a:latin typeface="Times New Roman" pitchFamily="18" charset="0"/>
                <a:cs typeface="Times New Roman" pitchFamily="18" charset="0"/>
              </a:rPr>
              <a:t>Специальная отделка </a:t>
            </a:r>
            <a:r>
              <a:rPr lang="ru-RU" sz="1600" dirty="0" smtClean="0">
                <a:latin typeface="Times New Roman" pitchFamily="18" charset="0"/>
                <a:cs typeface="Times New Roman" pitchFamily="18" charset="0"/>
              </a:rPr>
              <a:t>древесины заключается в нанесении на поверхность древесины отделочного слоя из расплавленного или порошкообразного металла (металлизация), расплавленных смол и других материалов</a:t>
            </a:r>
            <a:endParaRPr lang="ru-RU" sz="1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85720" y="142852"/>
            <a:ext cx="8686800" cy="6429420"/>
          </a:xfrm>
        </p:spPr>
        <p:txBody>
          <a:bodyPr/>
          <a:lstStyle/>
          <a:p>
            <a:pPr algn="ctr"/>
            <a:r>
              <a:rPr lang="ru-RU" sz="2000" dirty="0" smtClean="0">
                <a:latin typeface="Times New Roman" pitchFamily="18" charset="0"/>
                <a:cs typeface="Times New Roman" pitchFamily="18" charset="0"/>
              </a:rPr>
              <a:t>Технология отделки древесины.</a:t>
            </a:r>
          </a:p>
          <a:p>
            <a:pPr>
              <a:spcBef>
                <a:spcPts val="0"/>
              </a:spcBef>
            </a:pPr>
            <a:r>
              <a:rPr lang="ru-RU" sz="1600" dirty="0" smtClean="0">
                <a:latin typeface="Times New Roman" pitchFamily="18" charset="0"/>
                <a:cs typeface="Times New Roman" pitchFamily="18" charset="0"/>
              </a:rPr>
              <a:t>Перед прозрачной отделкой древесину подготавливают, для чего выполняют следующие операции: зачистку, шлифование, удаление ворса.</a:t>
            </a:r>
          </a:p>
          <a:p>
            <a:pPr>
              <a:spcBef>
                <a:spcPts val="0"/>
              </a:spcBef>
            </a:pPr>
            <a:r>
              <a:rPr lang="ru-RU" sz="1600" dirty="0" smtClean="0">
                <a:latin typeface="Times New Roman" pitchFamily="18" charset="0"/>
                <a:cs typeface="Times New Roman" pitchFamily="18" charset="0"/>
              </a:rPr>
              <a:t> </a:t>
            </a:r>
            <a:r>
              <a:rPr lang="ru-RU" sz="1600" u="sng" dirty="0" smtClean="0">
                <a:latin typeface="Times New Roman" pitchFamily="18" charset="0"/>
                <a:cs typeface="Times New Roman" pitchFamily="18" charset="0"/>
              </a:rPr>
              <a:t>Зачистку</a:t>
            </a:r>
            <a:r>
              <a:rPr lang="ru-RU" sz="1600" dirty="0" smtClean="0">
                <a:latin typeface="Times New Roman" pitchFamily="18" charset="0"/>
                <a:cs typeface="Times New Roman" pitchFamily="18" charset="0"/>
              </a:rPr>
              <a:t> производят с помощью </a:t>
            </a:r>
            <a:r>
              <a:rPr lang="ru-RU" sz="1600" dirty="0" err="1" smtClean="0">
                <a:latin typeface="Times New Roman" pitchFamily="18" charset="0"/>
                <a:cs typeface="Times New Roman" pitchFamily="18" charset="0"/>
              </a:rPr>
              <a:t>шлифтика</a:t>
            </a:r>
            <a:r>
              <a:rPr lang="ru-RU" sz="1600" dirty="0" smtClean="0">
                <a:latin typeface="Times New Roman" pitchFamily="18" charset="0"/>
                <a:cs typeface="Times New Roman" pitchFamily="18" charset="0"/>
              </a:rPr>
              <a:t> - ножа который тщательно точат и правят на оселке. </a:t>
            </a:r>
          </a:p>
          <a:p>
            <a:pPr>
              <a:spcBef>
                <a:spcPts val="0"/>
              </a:spcBef>
            </a:pPr>
            <a:r>
              <a:rPr lang="ru-RU" sz="1600" u="sng" dirty="0" smtClean="0">
                <a:latin typeface="Times New Roman" pitchFamily="18" charset="0"/>
                <a:cs typeface="Times New Roman" pitchFamily="18" charset="0"/>
              </a:rPr>
              <a:t> Шлифовку </a:t>
            </a:r>
            <a:r>
              <a:rPr lang="ru-RU" sz="1600" dirty="0" smtClean="0">
                <a:latin typeface="Times New Roman" pitchFamily="18" charset="0"/>
                <a:cs typeface="Times New Roman" pitchFamily="18" charset="0"/>
              </a:rPr>
              <a:t>производят вдоль волокон, сначала крупнозернистой наждачной бумагой с последующей сменой на более мелкозернистую. Качественно отшлифованная поверхность должна быть совершенно гладкой, чистой на вид и шелковистой на ощупь.</a:t>
            </a:r>
          </a:p>
          <a:p>
            <a:pPr>
              <a:spcBef>
                <a:spcPts val="0"/>
              </a:spcBef>
            </a:pPr>
            <a:r>
              <a:rPr lang="ru-RU" sz="1600" dirty="0" smtClean="0">
                <a:latin typeface="Times New Roman" pitchFamily="18" charset="0"/>
                <a:cs typeface="Times New Roman" pitchFamily="18" charset="0"/>
              </a:rPr>
              <a:t>Отшлифованная поверхность еще не готова для покрытия лаком, так как на ней остается ворс — мельчайшие древесные волокна, отслоившиеся от древесины. Обычно ворс приглажен или даже вдавлен в древесину. Чтобы его поднять, следует прежде всего увлажнить поверхность древесины и высушить ее в течение 1,5—3 ч. Ворсинки, высыхая, начинают коробиться и отстают от поверхности. После этого ворс снимают мелкозернистой наждачной бумагой.</a:t>
            </a:r>
          </a:p>
          <a:p>
            <a:pPr>
              <a:spcBef>
                <a:spcPts val="0"/>
              </a:spcBef>
            </a:pPr>
            <a:r>
              <a:rPr lang="ru-RU" sz="1600" dirty="0" smtClean="0">
                <a:latin typeface="Times New Roman" pitchFamily="18" charset="0"/>
                <a:cs typeface="Times New Roman" pitchFamily="18" charset="0"/>
              </a:rPr>
              <a:t> При подготовке к непрозрачной обработке изделия грунтуют. </a:t>
            </a:r>
          </a:p>
          <a:p>
            <a:pPr>
              <a:spcBef>
                <a:spcPts val="0"/>
              </a:spcBef>
            </a:pPr>
            <a:r>
              <a:rPr lang="ru-RU" sz="1600" u="sng" dirty="0" smtClean="0">
                <a:latin typeface="Times New Roman" pitchFamily="18" charset="0"/>
                <a:cs typeface="Times New Roman" pitchFamily="18" charset="0"/>
              </a:rPr>
              <a:t>Грунтование </a:t>
            </a:r>
            <a:r>
              <a:rPr lang="ru-RU" sz="1600" dirty="0" smtClean="0">
                <a:latin typeface="Times New Roman" pitchFamily="18" charset="0"/>
                <a:cs typeface="Times New Roman" pitchFamily="18" charset="0"/>
              </a:rPr>
              <a:t>способствует увеличению плотности древесины, заполнению пор и лучшему сцеплению слоя краски с ней и состоит в пропитывании поверхностных слоев древесины жидкими составами,  – быстро высыхающими грунтовками. Грунтовки наносят на поверхность кистями, тампонами, распылением. </a:t>
            </a:r>
          </a:p>
          <a:p>
            <a:pPr>
              <a:spcBef>
                <a:spcPts val="0"/>
              </a:spcBef>
            </a:pPr>
            <a:r>
              <a:rPr lang="ru-RU" sz="1600" dirty="0" smtClean="0">
                <a:latin typeface="Times New Roman" pitchFamily="18" charset="0"/>
                <a:cs typeface="Times New Roman" pitchFamily="18" charset="0"/>
              </a:rPr>
              <a:t>В отдельных случаях для усиления выразительности художественного образа применяют крашение, или </a:t>
            </a:r>
            <a:r>
              <a:rPr lang="ru-RU" sz="1600" dirty="0" err="1" smtClean="0">
                <a:latin typeface="Times New Roman" pitchFamily="18" charset="0"/>
                <a:cs typeface="Times New Roman" pitchFamily="18" charset="0"/>
              </a:rPr>
              <a:t>тонирование</a:t>
            </a:r>
            <a:r>
              <a:rPr lang="ru-RU" sz="1600" dirty="0" smtClean="0">
                <a:latin typeface="Times New Roman" pitchFamily="18" charset="0"/>
                <a:cs typeface="Times New Roman" pitchFamily="18" charset="0"/>
              </a:rPr>
              <a:t>, древесины специальными составами, при котором текстурный рисунок сохраняется, а в отдельных случаях проявляется еще четче: морение.</a:t>
            </a:r>
          </a:p>
          <a:p>
            <a:pPr>
              <a:spcBef>
                <a:spcPts val="0"/>
              </a:spcBef>
            </a:pPr>
            <a:r>
              <a:rPr lang="ru-RU" sz="1600" dirty="0" smtClean="0">
                <a:latin typeface="Times New Roman" pitchFamily="18" charset="0"/>
                <a:cs typeface="Times New Roman" pitchFamily="18" charset="0"/>
              </a:rPr>
              <a:t>Способ морения заключается в окрашивании изделия с помощью раствора морилки, которую наносят щеткой на подготовленную, хорошо зачищенную поверхность и растирают щеткой так, чтобы состав ложился равномерным тонким слоем. После нанесения морилки изделие протирают сухой тряпкой, а когда оно высохнет — вновь шлифуют мелкой отработавшей шлифовальной шкуркой.</a:t>
            </a:r>
          </a:p>
          <a:p>
            <a:endParaRPr lang="ru-RU" sz="1600" dirty="0" smtClean="0">
              <a:latin typeface="Times New Roman" pitchFamily="18" charset="0"/>
              <a:cs typeface="Times New Roman" pitchFamily="18" charset="0"/>
            </a:endParaRPr>
          </a:p>
          <a:p>
            <a:endParaRPr lang="ru-RU" sz="1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04800" y="214290"/>
            <a:ext cx="8686800" cy="6357982"/>
          </a:xfrm>
        </p:spPr>
        <p:txBody>
          <a:bodyPr/>
          <a:lstStyle/>
          <a:p>
            <a:r>
              <a:rPr lang="ru-RU" sz="1600" dirty="0" smtClean="0">
                <a:latin typeface="Times New Roman" pitchFamily="18" charset="0"/>
                <a:cs typeface="Times New Roman" pitchFamily="18" charset="0"/>
              </a:rPr>
              <a:t>Затем приступают к лакированию и полированию. Лакируют, пользуясь кистями или тампонами. Тампоны изготавливают самостоятельно, для этого из шерстяной или трикотажной ткани сворачивают шар диаметром 3—4 см и плотно оборачивают его льняной или хлопчатобумажной тканью. Тампон не окунают в лак или политуру, а наполняют его изнутри. Для этого льняную ткань разворачивают, смачивают внутренний шерстяной шар лаком (политурой), после чего тампон сворачивают и обрабатывают изделие. Периодически тампон пополняют лаком (политурой). Производить лакирование необходимо в хорошо проветриваемом помещении, защищенном от пыли и с температурой воздуха не ниже 18°С. Лак наносят медленными прямолинейными движениями вдоль волокон, только в одном направлении. </a:t>
            </a:r>
          </a:p>
          <a:p>
            <a:endParaRPr lang="ru-RU" sz="1600" dirty="0" smtClean="0">
              <a:latin typeface="Times New Roman" pitchFamily="18" charset="0"/>
              <a:cs typeface="Times New Roman" pitchFamily="18" charset="0"/>
            </a:endParaRPr>
          </a:p>
          <a:p>
            <a:endParaRPr lang="ru-RU" sz="1600" dirty="0" smtClean="0">
              <a:latin typeface="Times New Roman" pitchFamily="18" charset="0"/>
              <a:cs typeface="Times New Roman" pitchFamily="18" charset="0"/>
            </a:endParaRPr>
          </a:p>
          <a:p>
            <a:endParaRPr lang="ru-RU" sz="1600" dirty="0" smtClean="0">
              <a:latin typeface="Times New Roman" pitchFamily="18" charset="0"/>
              <a:cs typeface="Times New Roman" pitchFamily="18" charset="0"/>
            </a:endParaRPr>
          </a:p>
          <a:p>
            <a:endParaRPr lang="ru-RU" sz="1600" dirty="0" smtClean="0">
              <a:latin typeface="Times New Roman" pitchFamily="18" charset="0"/>
              <a:cs typeface="Times New Roman" pitchFamily="18" charset="0"/>
            </a:endParaRPr>
          </a:p>
          <a:p>
            <a:endParaRPr lang="ru-RU" sz="1600" dirty="0" smtClean="0">
              <a:latin typeface="Times New Roman" pitchFamily="18" charset="0"/>
              <a:cs typeface="Times New Roman" pitchFamily="18" charset="0"/>
            </a:endParaRPr>
          </a:p>
          <a:p>
            <a:endParaRPr lang="ru-RU" sz="1600" dirty="0" smtClean="0">
              <a:latin typeface="Times New Roman" pitchFamily="18" charset="0"/>
              <a:cs typeface="Times New Roman" pitchFamily="18" charset="0"/>
            </a:endParaRPr>
          </a:p>
          <a:p>
            <a:r>
              <a:rPr lang="ru-RU" sz="1600" u="sng" dirty="0" smtClean="0">
                <a:latin typeface="Times New Roman" pitchFamily="18" charset="0"/>
                <a:cs typeface="Times New Roman" pitchFamily="18" charset="0"/>
              </a:rPr>
              <a:t>Полирование </a:t>
            </a:r>
            <a:r>
              <a:rPr lang="ru-RU" sz="1600" dirty="0" smtClean="0">
                <a:latin typeface="Times New Roman" pitchFamily="18" charset="0"/>
                <a:cs typeface="Times New Roman" pitchFamily="18" charset="0"/>
              </a:rPr>
              <a:t>— более длительный процесс, нежели лакирование. Он сводится к постепенному многократному нанесению на отделываемую деревянную поверхность тончайших слоев политуры, более тонких и равномерных, чем лаковые слои. Благодаря этому достигается высокий класс отделки.</a:t>
            </a:r>
          </a:p>
          <a:p>
            <a:r>
              <a:rPr lang="ru-RU" sz="1600" dirty="0" smtClean="0">
                <a:latin typeface="Times New Roman" pitchFamily="18" charset="0"/>
                <a:cs typeface="Times New Roman" pitchFamily="18" charset="0"/>
              </a:rPr>
              <a:t>Из старых традиционных видов прозрачной отделки в настоящее время применяют отделку восковой мастикой. После нанесения щёткой горячей мастики и просушки в течение 1,5—2 часов поверхность изделия натирают до блеска мягкой волосяной щёткой или грубым сукном. Через сутки операцию повторяют.</a:t>
            </a:r>
          </a:p>
          <a:p>
            <a:endParaRPr lang="ru-RU" sz="1600" dirty="0" smtClean="0">
              <a:latin typeface="Times New Roman" pitchFamily="18" charset="0"/>
              <a:cs typeface="Times New Roman" pitchFamily="18" charset="0"/>
            </a:endParaRPr>
          </a:p>
          <a:p>
            <a:endParaRPr lang="ru-RU" sz="1600" dirty="0" smtClean="0">
              <a:latin typeface="Times New Roman" pitchFamily="18" charset="0"/>
              <a:cs typeface="Times New Roman" pitchFamily="18" charset="0"/>
            </a:endParaRPr>
          </a:p>
          <a:p>
            <a:endParaRPr lang="ru-RU" sz="1600" dirty="0" smtClean="0"/>
          </a:p>
          <a:p>
            <a:endParaRPr lang="ru-RU" dirty="0"/>
          </a:p>
        </p:txBody>
      </p:sp>
      <p:pic>
        <p:nvPicPr>
          <p:cNvPr id="5" name="Рисунок 4"/>
          <p:cNvPicPr/>
          <p:nvPr/>
        </p:nvPicPr>
        <p:blipFill>
          <a:blip r:embed="rId2" cstate="email"/>
          <a:srcRect/>
          <a:stretch>
            <a:fillRect/>
          </a:stretch>
        </p:blipFill>
        <p:spPr bwMode="auto">
          <a:xfrm>
            <a:off x="3643306" y="2786058"/>
            <a:ext cx="1714512" cy="1714512"/>
          </a:xfrm>
          <a:prstGeom prst="rect">
            <a:avLst/>
          </a:prstGeom>
          <a:noFill/>
          <a:ln w="9525">
            <a:noFill/>
            <a:miter lim="800000"/>
            <a:headEnd/>
            <a:tailEnd/>
          </a:ln>
        </p:spPr>
      </p:pic>
      <p:pic>
        <p:nvPicPr>
          <p:cNvPr id="6" name="Рисунок 5"/>
          <p:cNvPicPr/>
          <p:nvPr/>
        </p:nvPicPr>
        <p:blipFill>
          <a:blip r:embed="rId3" cstate="email"/>
          <a:srcRect/>
          <a:stretch>
            <a:fillRect/>
          </a:stretch>
        </p:blipFill>
        <p:spPr bwMode="auto">
          <a:xfrm>
            <a:off x="1000100" y="2786058"/>
            <a:ext cx="2071702" cy="1714512"/>
          </a:xfrm>
          <a:prstGeom prst="rect">
            <a:avLst/>
          </a:prstGeom>
          <a:noFill/>
          <a:ln w="9525">
            <a:noFill/>
            <a:miter lim="800000"/>
            <a:headEnd/>
            <a:tailEnd/>
          </a:ln>
        </p:spPr>
      </p:pic>
      <p:pic>
        <p:nvPicPr>
          <p:cNvPr id="7" name="Рисунок 6"/>
          <p:cNvPicPr/>
          <p:nvPr/>
        </p:nvPicPr>
        <p:blipFill>
          <a:blip r:embed="rId4" cstate="email"/>
          <a:srcRect/>
          <a:stretch>
            <a:fillRect/>
          </a:stretch>
        </p:blipFill>
        <p:spPr bwMode="auto">
          <a:xfrm>
            <a:off x="6000760" y="2786058"/>
            <a:ext cx="1785950" cy="17145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idx="4294967295"/>
          </p:nvPr>
        </p:nvSpPr>
        <p:spPr>
          <a:xfrm>
            <a:off x="457200" y="457200"/>
            <a:ext cx="8686800" cy="838200"/>
          </a:xfrm>
        </p:spPr>
        <p:txBody>
          <a:bodyPr>
            <a:normAutofit fontScale="90000"/>
          </a:bodyPr>
          <a:lstStyle/>
          <a:p>
            <a:r>
              <a:rPr lang="ru-RU" sz="1800" dirty="0" smtClean="0"/>
              <a:t>Исходя из того что нам приходится обрабатывать изделия различных конфигураций мы остановились на следующих типах напильников по форме сечения:</a:t>
            </a:r>
            <a:br>
              <a:rPr lang="ru-RU" sz="1800" dirty="0" smtClean="0"/>
            </a:br>
            <a:r>
              <a:rPr lang="ru-RU" sz="1800" b="1" dirty="0" smtClean="0"/>
              <a:t> </a:t>
            </a:r>
            <a:r>
              <a:rPr lang="ru-RU" sz="1800" dirty="0" smtClean="0"/>
              <a:t>А,  – плоские, Б – квадратные, В – трехгранные, Г – круглые, Д – ромбические.</a:t>
            </a:r>
            <a:br>
              <a:rPr lang="ru-RU" sz="1800" dirty="0" smtClean="0"/>
            </a:br>
            <a:endParaRPr lang="ru-RU" sz="1800" dirty="0"/>
          </a:p>
        </p:txBody>
      </p:sp>
      <p:pic>
        <p:nvPicPr>
          <p:cNvPr id="48133" name="Picture 5"/>
          <p:cNvPicPr>
            <a:picLocks noGrp="1" noChangeAspect="1" noChangeArrowheads="1"/>
          </p:cNvPicPr>
          <p:nvPr>
            <p:ph idx="4294967295"/>
          </p:nvPr>
        </p:nvPicPr>
        <p:blipFill>
          <a:blip r:embed="rId2" cstate="email"/>
          <a:stretch>
            <a:fillRect/>
          </a:stretch>
        </p:blipFill>
        <p:spPr bwMode="auto">
          <a:xfrm>
            <a:off x="2214546" y="1714488"/>
            <a:ext cx="4857784" cy="453578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Содержимое 8"/>
          <p:cNvSpPr>
            <a:spLocks noGrp="1"/>
          </p:cNvSpPr>
          <p:nvPr>
            <p:ph idx="1"/>
          </p:nvPr>
        </p:nvSpPr>
        <p:spPr>
          <a:xfrm>
            <a:off x="304800" y="357166"/>
            <a:ext cx="8686800" cy="5722959"/>
          </a:xfrm>
        </p:spPr>
        <p:txBody>
          <a:bodyPr/>
          <a:lstStyle/>
          <a:p>
            <a:r>
              <a:rPr lang="ru-RU" sz="1600" dirty="0" smtClean="0"/>
              <a:t>При выполнении непрозрачной отделки древесины применяют </a:t>
            </a:r>
            <a:r>
              <a:rPr lang="ru-RU" sz="1600" dirty="0" smtClean="0">
                <a:latin typeface="Times New Roman" pitchFamily="18" charset="0"/>
                <a:cs typeface="Times New Roman" pitchFamily="18" charset="0"/>
              </a:rPr>
              <a:t>масляные и эмалевые краски.  Покрытие предохраняет поверхность от влаги, его можно мыть. Масляными и эмалевыми красками поверхность древесины покрывают 2...3 раза. Качественную отделку получают, шлифуя и полируя поверхность спиртовой или шеллачной политурой.</a:t>
            </a:r>
          </a:p>
          <a:p>
            <a:r>
              <a:rPr lang="ru-RU" sz="1600" dirty="0" smtClean="0">
                <a:latin typeface="Times New Roman" pitchFamily="18" charset="0"/>
                <a:cs typeface="Times New Roman" pitchFamily="18" charset="0"/>
              </a:rPr>
              <a:t>Масляные и эмалевые краски состоят из пигмента (красителя) и вещества, образующего пленку покрытия. У масляных красок пленка покрытия образуется при высыхании олифы, у эмалей — различных лаков.</a:t>
            </a:r>
          </a:p>
          <a:p>
            <a:r>
              <a:rPr lang="ru-RU" sz="1600" dirty="0" smtClean="0">
                <a:latin typeface="Times New Roman" pitchFamily="18" charset="0"/>
                <a:cs typeface="Times New Roman" pitchFamily="18" charset="0"/>
              </a:rPr>
              <a:t>Краску на поверхность древесины наносят с помощью кистей, валиков, краскораспылителей или обмакиванием. Кисти подбираются по размерам и твердости щетины.</a:t>
            </a:r>
          </a:p>
          <a:p>
            <a:endParaRPr lang="ru-RU" dirty="0"/>
          </a:p>
        </p:txBody>
      </p:sp>
      <p:pic>
        <p:nvPicPr>
          <p:cNvPr id="10" name="Рисунок 9"/>
          <p:cNvPicPr/>
          <p:nvPr/>
        </p:nvPicPr>
        <p:blipFill>
          <a:blip r:embed="rId2" cstate="email"/>
          <a:srcRect/>
          <a:stretch>
            <a:fillRect/>
          </a:stretch>
        </p:blipFill>
        <p:spPr bwMode="auto">
          <a:xfrm>
            <a:off x="5000628" y="3429000"/>
            <a:ext cx="3214710" cy="2143140"/>
          </a:xfrm>
          <a:prstGeom prst="rect">
            <a:avLst/>
          </a:prstGeom>
          <a:noFill/>
          <a:ln w="9525">
            <a:noFill/>
            <a:miter lim="800000"/>
            <a:headEnd/>
            <a:tailEnd/>
          </a:ln>
        </p:spPr>
      </p:pic>
      <p:pic>
        <p:nvPicPr>
          <p:cNvPr id="11" name="Рисунок 10"/>
          <p:cNvPicPr/>
          <p:nvPr/>
        </p:nvPicPr>
        <p:blipFill>
          <a:blip r:embed="rId3" cstate="email"/>
          <a:srcRect/>
          <a:stretch>
            <a:fillRect/>
          </a:stretch>
        </p:blipFill>
        <p:spPr bwMode="auto">
          <a:xfrm>
            <a:off x="500034" y="3429000"/>
            <a:ext cx="3000396" cy="21431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214290"/>
            <a:ext cx="8686800" cy="357190"/>
          </a:xfrm>
        </p:spPr>
        <p:txBody>
          <a:bodyPr>
            <a:noAutofit/>
          </a:bodyPr>
          <a:lstStyle/>
          <a:p>
            <a:pPr algn="ctr"/>
            <a:r>
              <a:rPr lang="ru-RU" sz="1800" dirty="0" smtClean="0"/>
              <a:t>ВОПРОСЫ ДЛЯ САМОКОНТРОЛЯ.</a:t>
            </a:r>
            <a:endParaRPr lang="ru-RU" sz="1800" dirty="0"/>
          </a:p>
        </p:txBody>
      </p:sp>
      <p:graphicFrame>
        <p:nvGraphicFramePr>
          <p:cNvPr id="4" name="Содержимое 3"/>
          <p:cNvGraphicFramePr>
            <a:graphicFrameLocks noGrp="1"/>
          </p:cNvGraphicFramePr>
          <p:nvPr>
            <p:ph idx="1"/>
          </p:nvPr>
        </p:nvGraphicFramePr>
        <p:xfrm>
          <a:off x="285720" y="785794"/>
          <a:ext cx="8703336" cy="5807820"/>
        </p:xfrm>
        <a:graphic>
          <a:graphicData uri="http://schemas.openxmlformats.org/drawingml/2006/table">
            <a:tbl>
              <a:tblPr firstRow="1" bandRow="1">
                <a:tableStyleId>{5C22544A-7EE6-4342-B048-85BDC9FD1C3A}</a:tableStyleId>
              </a:tblPr>
              <a:tblGrid>
                <a:gridCol w="497522"/>
                <a:gridCol w="1947906"/>
                <a:gridCol w="6257908"/>
              </a:tblGrid>
              <a:tr h="428628">
                <a:tc>
                  <a:txBody>
                    <a:bodyPr/>
                    <a:lstStyle/>
                    <a:p>
                      <a:pPr algn="ctr">
                        <a:lnSpc>
                          <a:spcPct val="150000"/>
                        </a:lnSpc>
                        <a:spcAft>
                          <a:spcPts val="0"/>
                        </a:spcAft>
                        <a:tabLst>
                          <a:tab pos="1246505" algn="l"/>
                        </a:tabLst>
                      </a:pPr>
                      <a:r>
                        <a:rPr lang="ru-RU" sz="1200" b="0" i="0" dirty="0" smtClean="0">
                          <a:latin typeface="+mn-lt"/>
                          <a:ea typeface="Times New Roman"/>
                          <a:cs typeface="Times New Roman"/>
                        </a:rPr>
                        <a:t>№</a:t>
                      </a:r>
                      <a:r>
                        <a:rPr lang="ru-RU" sz="1200" b="0" i="0" dirty="0" err="1" smtClean="0">
                          <a:latin typeface="+mn-lt"/>
                          <a:ea typeface="Times New Roman"/>
                          <a:cs typeface="Times New Roman"/>
                        </a:rPr>
                        <a:t>пп</a:t>
                      </a:r>
                      <a:endParaRPr lang="ru-RU" sz="1200" dirty="0">
                        <a:latin typeface="+mn-lt"/>
                        <a:ea typeface="Times New Roman"/>
                      </a:endParaRPr>
                    </a:p>
                  </a:txBody>
                  <a:tcPr marL="68580" marR="68580" marT="0" marB="0"/>
                </a:tc>
                <a:tc>
                  <a:txBody>
                    <a:bodyPr/>
                    <a:lstStyle/>
                    <a:p>
                      <a:pPr algn="ctr">
                        <a:lnSpc>
                          <a:spcPct val="150000"/>
                        </a:lnSpc>
                        <a:spcAft>
                          <a:spcPts val="0"/>
                        </a:spcAft>
                        <a:tabLst>
                          <a:tab pos="1246505" algn="l"/>
                        </a:tabLst>
                      </a:pPr>
                      <a:r>
                        <a:rPr lang="ru-RU" sz="1200" b="0" i="0" dirty="0">
                          <a:latin typeface="+mn-lt"/>
                          <a:ea typeface="Times New Roman"/>
                          <a:cs typeface="Times New Roman"/>
                        </a:rPr>
                        <a:t>Содержание вопроса</a:t>
                      </a:r>
                      <a:endParaRPr lang="ru-RU" sz="1200" dirty="0">
                        <a:latin typeface="+mn-lt"/>
                        <a:ea typeface="Times New Roman"/>
                      </a:endParaRPr>
                    </a:p>
                  </a:txBody>
                  <a:tcPr marL="68580" marR="68580" marT="0" marB="0"/>
                </a:tc>
                <a:tc>
                  <a:txBody>
                    <a:bodyPr/>
                    <a:lstStyle/>
                    <a:p>
                      <a:pPr algn="ctr">
                        <a:lnSpc>
                          <a:spcPct val="150000"/>
                        </a:lnSpc>
                        <a:spcAft>
                          <a:spcPts val="0"/>
                        </a:spcAft>
                        <a:tabLst>
                          <a:tab pos="1246505" algn="l"/>
                        </a:tabLst>
                      </a:pPr>
                      <a:r>
                        <a:rPr lang="ru-RU" sz="1200" b="0" i="0" dirty="0">
                          <a:latin typeface="+mn-lt"/>
                          <a:ea typeface="Times New Roman"/>
                          <a:cs typeface="Times New Roman"/>
                        </a:rPr>
                        <a:t>Варианты ответа</a:t>
                      </a:r>
                      <a:endParaRPr lang="ru-RU" sz="1200" dirty="0">
                        <a:latin typeface="+mn-lt"/>
                        <a:ea typeface="Times New Roman"/>
                      </a:endParaRPr>
                    </a:p>
                  </a:txBody>
                  <a:tcPr marL="68580" marR="68580" marT="0" marB="0"/>
                </a:tc>
              </a:tr>
              <a:tr h="868536">
                <a:tc>
                  <a:txBody>
                    <a:bodyPr/>
                    <a:lstStyle/>
                    <a:p>
                      <a:pPr marL="228600" lvl="0" indent="-228600">
                        <a:lnSpc>
                          <a:spcPct val="150000"/>
                        </a:lnSpc>
                        <a:spcAft>
                          <a:spcPts val="0"/>
                        </a:spcAft>
                        <a:buFont typeface="+mj-lt"/>
                        <a:buNone/>
                        <a:tabLst>
                          <a:tab pos="1246505" algn="l"/>
                        </a:tabLst>
                      </a:pPr>
                      <a:r>
                        <a:rPr lang="ru-RU" sz="2000" b="0" i="0" dirty="0" smtClean="0">
                          <a:latin typeface="+mn-lt"/>
                          <a:ea typeface="Times New Roman"/>
                          <a:cs typeface="Times New Roman"/>
                        </a:rPr>
                        <a:t>1.</a:t>
                      </a:r>
                      <a:endParaRPr lang="ru-RU" sz="2000" b="0" i="0" dirty="0">
                        <a:latin typeface="+mn-lt"/>
                        <a:ea typeface="Times New Roman"/>
                        <a:cs typeface="Times New Roman"/>
                      </a:endParaRPr>
                    </a:p>
                  </a:txBody>
                  <a:tcPr marL="68580" marR="68580" marT="0" marB="0"/>
                </a:tc>
                <a:tc>
                  <a:txBody>
                    <a:bodyPr/>
                    <a:lstStyle/>
                    <a:p>
                      <a:pPr>
                        <a:lnSpc>
                          <a:spcPct val="150000"/>
                        </a:lnSpc>
                        <a:spcAft>
                          <a:spcPts val="0"/>
                        </a:spcAft>
                        <a:tabLst>
                          <a:tab pos="1246505" algn="l"/>
                        </a:tabLst>
                      </a:pPr>
                      <a:r>
                        <a:rPr lang="ru-RU" sz="1200" b="0" dirty="0">
                          <a:latin typeface="+mn-lt"/>
                          <a:ea typeface="Times New Roman"/>
                          <a:cs typeface="Times New Roman"/>
                        </a:rPr>
                        <a:t>Для чего служат патрон токарного станка?</a:t>
                      </a:r>
                      <a:endParaRPr lang="ru-RU" sz="1200" dirty="0">
                        <a:latin typeface="+mn-lt"/>
                        <a:ea typeface="Times New Roman"/>
                      </a:endParaRPr>
                    </a:p>
                  </a:txBody>
                  <a:tcPr marL="68580" marR="68580" marT="0" marB="0"/>
                </a:tc>
                <a:tc>
                  <a:txBody>
                    <a:bodyPr/>
                    <a:lstStyle/>
                    <a:p>
                      <a:pPr>
                        <a:lnSpc>
                          <a:spcPct val="150000"/>
                        </a:lnSpc>
                        <a:spcAft>
                          <a:spcPts val="0"/>
                        </a:spcAft>
                        <a:tabLst>
                          <a:tab pos="1246505" algn="l"/>
                        </a:tabLst>
                      </a:pPr>
                      <a:r>
                        <a:rPr lang="ru-RU" sz="1200" b="0" i="0" dirty="0" smtClean="0">
                          <a:latin typeface="+mn-lt"/>
                          <a:ea typeface="Times New Roman"/>
                          <a:cs typeface="Times New Roman"/>
                        </a:rPr>
                        <a:t>                А</a:t>
                      </a:r>
                      <a:r>
                        <a:rPr lang="ru-RU" sz="1200" b="0" i="0" dirty="0">
                          <a:latin typeface="+mn-lt"/>
                          <a:ea typeface="Times New Roman"/>
                          <a:cs typeface="Times New Roman"/>
                        </a:rPr>
                        <a:t>. Для крепления сверла.</a:t>
                      </a:r>
                      <a:endParaRPr lang="ru-RU" sz="1200" dirty="0">
                        <a:latin typeface="+mn-lt"/>
                        <a:ea typeface="Times New Roman"/>
                      </a:endParaRPr>
                    </a:p>
                    <a:p>
                      <a:pPr>
                        <a:lnSpc>
                          <a:spcPct val="150000"/>
                        </a:lnSpc>
                        <a:spcAft>
                          <a:spcPts val="0"/>
                        </a:spcAft>
                        <a:tabLst>
                          <a:tab pos="1246505" algn="l"/>
                        </a:tabLst>
                      </a:pPr>
                      <a:r>
                        <a:rPr lang="ru-RU" sz="1200" b="0" i="0" dirty="0" smtClean="0">
                          <a:latin typeface="+mn-lt"/>
                          <a:ea typeface="Times New Roman"/>
                          <a:cs typeface="Times New Roman"/>
                        </a:rPr>
                        <a:t>                Б</a:t>
                      </a:r>
                      <a:r>
                        <a:rPr lang="ru-RU" sz="1200" b="0" i="0" dirty="0">
                          <a:latin typeface="+mn-lt"/>
                          <a:ea typeface="Times New Roman"/>
                          <a:cs typeface="Times New Roman"/>
                        </a:rPr>
                        <a:t>. Для крепления коротких и небольшого диаметра заготовок.</a:t>
                      </a:r>
                      <a:endParaRPr lang="ru-RU" sz="1200" dirty="0">
                        <a:latin typeface="+mn-lt"/>
                        <a:ea typeface="Times New Roman"/>
                      </a:endParaRPr>
                    </a:p>
                    <a:p>
                      <a:pPr>
                        <a:lnSpc>
                          <a:spcPct val="150000"/>
                        </a:lnSpc>
                        <a:spcAft>
                          <a:spcPts val="0"/>
                        </a:spcAft>
                        <a:tabLst>
                          <a:tab pos="1246505" algn="l"/>
                        </a:tabLst>
                      </a:pPr>
                      <a:r>
                        <a:rPr lang="ru-RU" sz="1200" b="0" i="0" dirty="0">
                          <a:latin typeface="+mn-lt"/>
                          <a:ea typeface="Times New Roman"/>
                          <a:cs typeface="Times New Roman"/>
                        </a:rPr>
                        <a:t> </a:t>
                      </a:r>
                      <a:r>
                        <a:rPr lang="ru-RU" sz="1200" b="0" i="0" dirty="0" smtClean="0">
                          <a:latin typeface="+mn-lt"/>
                          <a:ea typeface="Times New Roman"/>
                          <a:cs typeface="Times New Roman"/>
                        </a:rPr>
                        <a:t>                В</a:t>
                      </a:r>
                      <a:r>
                        <a:rPr lang="ru-RU" sz="1200" b="0" i="0" dirty="0">
                          <a:latin typeface="+mn-lt"/>
                          <a:ea typeface="Times New Roman"/>
                          <a:cs typeface="Times New Roman"/>
                        </a:rPr>
                        <a:t>. Для крепления заготовок имеющих трещины.</a:t>
                      </a:r>
                      <a:endParaRPr lang="ru-RU" sz="1200" dirty="0">
                        <a:latin typeface="+mn-lt"/>
                        <a:ea typeface="Times New Roman"/>
                      </a:endParaRPr>
                    </a:p>
                  </a:txBody>
                  <a:tcPr marL="68580" marR="68580" marT="0" marB="0"/>
                </a:tc>
              </a:tr>
              <a:tr h="1158048">
                <a:tc>
                  <a:txBody>
                    <a:bodyPr/>
                    <a:lstStyle/>
                    <a:p>
                      <a:pPr marL="228600" lvl="0" indent="-228600">
                        <a:lnSpc>
                          <a:spcPct val="150000"/>
                        </a:lnSpc>
                        <a:spcAft>
                          <a:spcPts val="0"/>
                        </a:spcAft>
                        <a:buFont typeface="+mj-lt"/>
                        <a:buNone/>
                        <a:tabLst>
                          <a:tab pos="1246505" algn="l"/>
                        </a:tabLst>
                      </a:pPr>
                      <a:r>
                        <a:rPr lang="ru-RU" sz="2000" b="0" i="0" dirty="0" smtClean="0">
                          <a:latin typeface="+mn-lt"/>
                          <a:ea typeface="Times New Roman"/>
                          <a:cs typeface="Times New Roman"/>
                        </a:rPr>
                        <a:t>2.</a:t>
                      </a:r>
                      <a:endParaRPr lang="ru-RU" sz="2000" b="0" i="0" dirty="0">
                        <a:latin typeface="+mn-lt"/>
                        <a:ea typeface="Times New Roman"/>
                        <a:cs typeface="Times New Roman"/>
                      </a:endParaRPr>
                    </a:p>
                  </a:txBody>
                  <a:tcPr marL="68580" marR="68580" marT="0" marB="0"/>
                </a:tc>
                <a:tc>
                  <a:txBody>
                    <a:bodyPr/>
                    <a:lstStyle/>
                    <a:p>
                      <a:pPr algn="l">
                        <a:lnSpc>
                          <a:spcPts val="1050"/>
                        </a:lnSpc>
                        <a:spcBef>
                          <a:spcPts val="310"/>
                        </a:spcBef>
                        <a:spcAft>
                          <a:spcPts val="0"/>
                        </a:spcAft>
                      </a:pPr>
                      <a:r>
                        <a:rPr lang="ru-RU" sz="1200" b="0">
                          <a:latin typeface="+mn-lt"/>
                          <a:ea typeface="Times New Roman"/>
                          <a:cs typeface="Times New Roman"/>
                        </a:rPr>
                        <a:t>Какое точение называются черновым?</a:t>
                      </a:r>
                      <a:endParaRPr lang="ru-RU" sz="1200">
                        <a:latin typeface="+mn-lt"/>
                        <a:ea typeface="Times New Roman"/>
                      </a:endParaRPr>
                    </a:p>
                  </a:txBody>
                  <a:tcPr marL="68580" marR="68580" marT="0" marB="0"/>
                </a:tc>
                <a:tc>
                  <a:txBody>
                    <a:bodyPr/>
                    <a:lstStyle/>
                    <a:p>
                      <a:pPr marL="628650" indent="0">
                        <a:lnSpc>
                          <a:spcPct val="150000"/>
                        </a:lnSpc>
                        <a:spcAft>
                          <a:spcPts val="0"/>
                        </a:spcAft>
                        <a:tabLst>
                          <a:tab pos="1246505" algn="l"/>
                        </a:tabLst>
                      </a:pPr>
                      <a:r>
                        <a:rPr lang="ru-RU" sz="1200" b="0" i="0" dirty="0">
                          <a:latin typeface="+mn-lt"/>
                          <a:ea typeface="Times New Roman"/>
                          <a:cs typeface="Times New Roman"/>
                        </a:rPr>
                        <a:t>А. Это точение торцов заготовки.</a:t>
                      </a:r>
                      <a:endParaRPr lang="ru-RU" sz="1200" dirty="0">
                        <a:latin typeface="+mn-lt"/>
                        <a:ea typeface="Times New Roman"/>
                      </a:endParaRPr>
                    </a:p>
                    <a:p>
                      <a:pPr marL="628650" indent="0">
                        <a:lnSpc>
                          <a:spcPct val="150000"/>
                        </a:lnSpc>
                        <a:spcAft>
                          <a:spcPts val="0"/>
                        </a:spcAft>
                        <a:tabLst>
                          <a:tab pos="1246505" algn="l"/>
                        </a:tabLst>
                      </a:pPr>
                      <a:r>
                        <a:rPr lang="ru-RU" sz="1200" b="0" i="0" dirty="0">
                          <a:latin typeface="+mn-lt"/>
                          <a:ea typeface="Times New Roman"/>
                          <a:cs typeface="Times New Roman"/>
                        </a:rPr>
                        <a:t>Б. Это точение направленное на удаление лишнего материала и придание заготовке цилиндрической формы.</a:t>
                      </a:r>
                      <a:endParaRPr lang="ru-RU" sz="1200" dirty="0">
                        <a:latin typeface="+mn-lt"/>
                        <a:ea typeface="Times New Roman"/>
                      </a:endParaRPr>
                    </a:p>
                    <a:p>
                      <a:pPr marL="628650" indent="0">
                        <a:lnSpc>
                          <a:spcPct val="150000"/>
                        </a:lnSpc>
                        <a:spcAft>
                          <a:spcPts val="0"/>
                        </a:spcAft>
                        <a:tabLst>
                          <a:tab pos="1246505" algn="l"/>
                        </a:tabLst>
                      </a:pPr>
                      <a:r>
                        <a:rPr lang="ru-RU" sz="1200" b="0" i="0" dirty="0">
                          <a:latin typeface="+mn-lt"/>
                          <a:ea typeface="Times New Roman"/>
                          <a:cs typeface="Times New Roman"/>
                        </a:rPr>
                        <a:t> В. Это точение направленное на удаление пороков древесины.</a:t>
                      </a:r>
                      <a:endParaRPr lang="ru-RU" sz="1200" dirty="0">
                        <a:latin typeface="+mn-lt"/>
                        <a:ea typeface="Times New Roman"/>
                      </a:endParaRPr>
                    </a:p>
                  </a:txBody>
                  <a:tcPr marL="68580" marR="68580" marT="0" marB="0"/>
                </a:tc>
              </a:tr>
              <a:tr h="868536">
                <a:tc>
                  <a:txBody>
                    <a:bodyPr/>
                    <a:lstStyle/>
                    <a:p>
                      <a:pPr marL="228600" lvl="0" indent="-228600">
                        <a:lnSpc>
                          <a:spcPct val="150000"/>
                        </a:lnSpc>
                        <a:spcAft>
                          <a:spcPts val="0"/>
                        </a:spcAft>
                        <a:buFont typeface="+mj-lt"/>
                        <a:buNone/>
                        <a:tabLst>
                          <a:tab pos="1246505" algn="l"/>
                        </a:tabLst>
                      </a:pPr>
                      <a:r>
                        <a:rPr lang="ru-RU" sz="2000" b="0" i="0" dirty="0" smtClean="0">
                          <a:latin typeface="+mn-lt"/>
                          <a:ea typeface="Times New Roman"/>
                          <a:cs typeface="Times New Roman"/>
                        </a:rPr>
                        <a:t>3.</a:t>
                      </a:r>
                      <a:endParaRPr lang="ru-RU" sz="2000" b="0" i="0" dirty="0">
                        <a:latin typeface="+mn-lt"/>
                        <a:ea typeface="Times New Roman"/>
                        <a:cs typeface="Times New Roman"/>
                      </a:endParaRPr>
                    </a:p>
                  </a:txBody>
                  <a:tcPr marL="68580" marR="68580" marT="0" marB="0"/>
                </a:tc>
                <a:tc>
                  <a:txBody>
                    <a:bodyPr/>
                    <a:lstStyle/>
                    <a:p>
                      <a:pPr>
                        <a:lnSpc>
                          <a:spcPct val="150000"/>
                        </a:lnSpc>
                        <a:spcAft>
                          <a:spcPts val="0"/>
                        </a:spcAft>
                        <a:tabLst>
                          <a:tab pos="637540" algn="l"/>
                        </a:tabLst>
                      </a:pPr>
                      <a:r>
                        <a:rPr lang="ru-RU" sz="1200" b="0">
                          <a:latin typeface="+mn-lt"/>
                          <a:ea typeface="Times New Roman"/>
                          <a:cs typeface="Times New Roman"/>
                        </a:rPr>
                        <a:t>Как крепят на станке   заготовки небольшой длинны и большого диаметра?</a:t>
                      </a:r>
                      <a:endParaRPr lang="ru-RU" sz="1200">
                        <a:latin typeface="+mn-lt"/>
                        <a:ea typeface="Times New Roman"/>
                      </a:endParaRPr>
                    </a:p>
                  </a:txBody>
                  <a:tcPr marL="68580" marR="68580" marT="0" marB="0"/>
                </a:tc>
                <a:tc>
                  <a:txBody>
                    <a:bodyPr/>
                    <a:lstStyle/>
                    <a:p>
                      <a:pPr marL="628650" indent="0">
                        <a:lnSpc>
                          <a:spcPct val="150000"/>
                        </a:lnSpc>
                        <a:spcAft>
                          <a:spcPts val="0"/>
                        </a:spcAft>
                        <a:tabLst>
                          <a:tab pos="1246505" algn="l"/>
                        </a:tabLst>
                      </a:pPr>
                      <a:r>
                        <a:rPr lang="ru-RU" sz="1200" b="0" i="0" dirty="0">
                          <a:latin typeface="+mn-lt"/>
                          <a:ea typeface="Times New Roman"/>
                          <a:cs typeface="Times New Roman"/>
                        </a:rPr>
                        <a:t>А. Такие заготовки закрепляют  трезубцем и задним центром.</a:t>
                      </a:r>
                      <a:endParaRPr lang="ru-RU" sz="1200" dirty="0">
                        <a:latin typeface="+mn-lt"/>
                        <a:ea typeface="Times New Roman"/>
                      </a:endParaRPr>
                    </a:p>
                    <a:p>
                      <a:pPr marL="628650" indent="0">
                        <a:lnSpc>
                          <a:spcPct val="150000"/>
                        </a:lnSpc>
                        <a:spcAft>
                          <a:spcPts val="0"/>
                        </a:spcAft>
                        <a:tabLst>
                          <a:tab pos="1246505" algn="l"/>
                        </a:tabLst>
                      </a:pPr>
                      <a:r>
                        <a:rPr lang="ru-RU" sz="1200" b="0" i="0" dirty="0">
                          <a:latin typeface="+mn-lt"/>
                          <a:ea typeface="Times New Roman"/>
                          <a:cs typeface="Times New Roman"/>
                        </a:rPr>
                        <a:t>Б. Такие заготовки на токарных станках не обрабатывают.</a:t>
                      </a:r>
                      <a:endParaRPr lang="ru-RU" sz="1200" dirty="0">
                        <a:latin typeface="+mn-lt"/>
                        <a:ea typeface="Times New Roman"/>
                      </a:endParaRPr>
                    </a:p>
                    <a:p>
                      <a:pPr marL="628650" indent="0">
                        <a:lnSpc>
                          <a:spcPct val="150000"/>
                        </a:lnSpc>
                        <a:spcAft>
                          <a:spcPts val="0"/>
                        </a:spcAft>
                        <a:tabLst>
                          <a:tab pos="1246505" algn="l"/>
                        </a:tabLst>
                      </a:pPr>
                      <a:r>
                        <a:rPr lang="ru-RU" sz="1200" b="0" i="0" dirty="0">
                          <a:latin typeface="+mn-lt"/>
                          <a:ea typeface="Times New Roman"/>
                          <a:cs typeface="Times New Roman"/>
                        </a:rPr>
                        <a:t> В. Такие заготовки крепят к планшайбе.</a:t>
                      </a:r>
                      <a:endParaRPr lang="ru-RU" sz="1200" dirty="0">
                        <a:latin typeface="+mn-lt"/>
                        <a:ea typeface="Times New Roman"/>
                      </a:endParaRPr>
                    </a:p>
                  </a:txBody>
                  <a:tcPr marL="68580" marR="68580" marT="0" marB="0"/>
                </a:tc>
              </a:tr>
              <a:tr h="1158048">
                <a:tc>
                  <a:txBody>
                    <a:bodyPr/>
                    <a:lstStyle/>
                    <a:p>
                      <a:pPr marL="0" lvl="0" indent="0">
                        <a:lnSpc>
                          <a:spcPct val="150000"/>
                        </a:lnSpc>
                        <a:spcAft>
                          <a:spcPts val="0"/>
                        </a:spcAft>
                        <a:buFont typeface="+mj-lt"/>
                        <a:buNone/>
                        <a:tabLst>
                          <a:tab pos="1246505" algn="l"/>
                        </a:tabLst>
                      </a:pPr>
                      <a:r>
                        <a:rPr lang="ru-RU" sz="2000" b="0" i="0" dirty="0" smtClean="0">
                          <a:latin typeface="+mn-lt"/>
                          <a:ea typeface="Times New Roman"/>
                          <a:cs typeface="Times New Roman"/>
                        </a:rPr>
                        <a:t>4.</a:t>
                      </a:r>
                      <a:endParaRPr lang="ru-RU" sz="2000" b="0" i="0" dirty="0">
                        <a:latin typeface="+mn-lt"/>
                        <a:ea typeface="Times New Roman"/>
                        <a:cs typeface="Times New Roman"/>
                      </a:endParaRPr>
                    </a:p>
                  </a:txBody>
                  <a:tcPr marL="68580" marR="68580" marT="0" marB="0"/>
                </a:tc>
                <a:tc>
                  <a:txBody>
                    <a:bodyPr/>
                    <a:lstStyle/>
                    <a:p>
                      <a:pPr>
                        <a:lnSpc>
                          <a:spcPct val="150000"/>
                        </a:lnSpc>
                        <a:spcAft>
                          <a:spcPts val="0"/>
                        </a:spcAft>
                        <a:tabLst>
                          <a:tab pos="1246505" algn="l"/>
                        </a:tabLst>
                      </a:pPr>
                      <a:r>
                        <a:rPr lang="ru-RU" sz="1200" dirty="0">
                          <a:latin typeface="+mn-lt"/>
                          <a:ea typeface="Times New Roman"/>
                          <a:cs typeface="Times New Roman"/>
                        </a:rPr>
                        <a:t>Какие резцы применяют для вытачивания фасонных </a:t>
                      </a:r>
                      <a:r>
                        <a:rPr lang="ru-RU" sz="1200" b="0" i="1" dirty="0">
                          <a:latin typeface="+mn-lt"/>
                          <a:ea typeface="Times New Roman"/>
                          <a:cs typeface="Times New Roman"/>
                        </a:rPr>
                        <a:t>  </a:t>
                      </a:r>
                      <a:r>
                        <a:rPr lang="ru-RU" sz="1200" dirty="0">
                          <a:latin typeface="+mn-lt"/>
                          <a:ea typeface="Times New Roman"/>
                          <a:cs typeface="Times New Roman"/>
                        </a:rPr>
                        <a:t>поверхностей?</a:t>
                      </a:r>
                      <a:endParaRPr lang="ru-RU" sz="1200" dirty="0">
                        <a:latin typeface="+mn-lt"/>
                        <a:ea typeface="Times New Roman"/>
                      </a:endParaRPr>
                    </a:p>
                  </a:txBody>
                  <a:tcPr marL="68580" marR="68580" marT="0" marB="0"/>
                </a:tc>
                <a:tc>
                  <a:txBody>
                    <a:bodyPr/>
                    <a:lstStyle/>
                    <a:p>
                      <a:pPr marL="628650" indent="0">
                        <a:lnSpc>
                          <a:spcPct val="150000"/>
                        </a:lnSpc>
                        <a:spcAft>
                          <a:spcPts val="0"/>
                        </a:spcAft>
                        <a:tabLst>
                          <a:tab pos="1246505" algn="l"/>
                        </a:tabLst>
                      </a:pPr>
                      <a:r>
                        <a:rPr lang="ru-RU" sz="1200" b="0" i="0" dirty="0">
                          <a:latin typeface="+mn-lt"/>
                          <a:ea typeface="Times New Roman"/>
                          <a:cs typeface="Times New Roman"/>
                        </a:rPr>
                        <a:t>А. Профильные, крючки, гребенки, специфические  фасонные для определенных поверхностей.</a:t>
                      </a:r>
                      <a:endParaRPr lang="ru-RU" sz="1200" dirty="0">
                        <a:latin typeface="+mn-lt"/>
                        <a:ea typeface="Times New Roman"/>
                      </a:endParaRPr>
                    </a:p>
                    <a:p>
                      <a:pPr marL="628650" indent="0">
                        <a:lnSpc>
                          <a:spcPct val="150000"/>
                        </a:lnSpc>
                        <a:spcAft>
                          <a:spcPts val="0"/>
                        </a:spcAft>
                        <a:tabLst>
                          <a:tab pos="1246505" algn="l"/>
                        </a:tabLst>
                      </a:pPr>
                      <a:r>
                        <a:rPr lang="ru-RU" sz="1200" b="0" i="0" dirty="0">
                          <a:latin typeface="+mn-lt"/>
                          <a:ea typeface="Times New Roman"/>
                          <a:cs typeface="Times New Roman"/>
                        </a:rPr>
                        <a:t>Б. Желобчатые выпуклые и вогнутые.</a:t>
                      </a:r>
                      <a:endParaRPr lang="ru-RU" sz="1200" dirty="0">
                        <a:latin typeface="+mn-lt"/>
                        <a:ea typeface="Times New Roman"/>
                      </a:endParaRPr>
                    </a:p>
                    <a:p>
                      <a:pPr marL="628650" indent="0">
                        <a:lnSpc>
                          <a:spcPct val="150000"/>
                        </a:lnSpc>
                        <a:spcAft>
                          <a:spcPts val="0"/>
                        </a:spcAft>
                        <a:tabLst>
                          <a:tab pos="1246505" algn="l"/>
                        </a:tabLst>
                      </a:pPr>
                      <a:r>
                        <a:rPr lang="ru-RU" sz="1200" b="0" i="0" dirty="0">
                          <a:latin typeface="+mn-lt"/>
                          <a:ea typeface="Times New Roman"/>
                          <a:cs typeface="Times New Roman"/>
                        </a:rPr>
                        <a:t> В. Рашпили и напильники.</a:t>
                      </a:r>
                      <a:endParaRPr lang="ru-RU" sz="1200" dirty="0">
                        <a:latin typeface="+mn-lt"/>
                        <a:ea typeface="Times New Roman"/>
                      </a:endParaRPr>
                    </a:p>
                  </a:txBody>
                  <a:tcPr marL="68580" marR="68580" marT="0" marB="0"/>
                </a:tc>
              </a:tr>
              <a:tr h="868536">
                <a:tc>
                  <a:txBody>
                    <a:bodyPr/>
                    <a:lstStyle/>
                    <a:p>
                      <a:pPr marL="0" lvl="0" indent="0">
                        <a:lnSpc>
                          <a:spcPct val="150000"/>
                        </a:lnSpc>
                        <a:spcAft>
                          <a:spcPts val="0"/>
                        </a:spcAft>
                        <a:buFont typeface="+mj-lt"/>
                        <a:buNone/>
                        <a:tabLst>
                          <a:tab pos="1246505" algn="l"/>
                        </a:tabLst>
                      </a:pPr>
                      <a:r>
                        <a:rPr lang="ru-RU" sz="2000" b="0" i="0" dirty="0" smtClean="0">
                          <a:latin typeface="+mn-lt"/>
                          <a:ea typeface="Times New Roman"/>
                          <a:cs typeface="Times New Roman"/>
                        </a:rPr>
                        <a:t>5.</a:t>
                      </a:r>
                      <a:endParaRPr lang="ru-RU" sz="2000" b="0" i="0" dirty="0">
                        <a:latin typeface="+mn-lt"/>
                        <a:ea typeface="Times New Roman"/>
                        <a:cs typeface="Times New Roman"/>
                      </a:endParaRPr>
                    </a:p>
                  </a:txBody>
                  <a:tcPr marL="68580" marR="68580" marT="0" marB="0"/>
                </a:tc>
                <a:tc>
                  <a:txBody>
                    <a:bodyPr/>
                    <a:lstStyle/>
                    <a:p>
                      <a:pPr>
                        <a:lnSpc>
                          <a:spcPct val="150000"/>
                        </a:lnSpc>
                        <a:spcAft>
                          <a:spcPts val="0"/>
                        </a:spcAft>
                        <a:tabLst>
                          <a:tab pos="1246505" algn="l"/>
                        </a:tabLst>
                      </a:pPr>
                      <a:r>
                        <a:rPr lang="ru-RU" sz="1200" dirty="0">
                          <a:latin typeface="+mn-lt"/>
                          <a:ea typeface="Times New Roman"/>
                          <a:cs typeface="Times New Roman"/>
                        </a:rPr>
                        <a:t>Чем контролируют профиль фасонной поверхности?</a:t>
                      </a:r>
                      <a:endParaRPr lang="ru-RU" sz="1200" dirty="0">
                        <a:latin typeface="+mn-lt"/>
                        <a:ea typeface="Times New Roman"/>
                      </a:endParaRPr>
                    </a:p>
                  </a:txBody>
                  <a:tcPr marL="68580" marR="68580" marT="0" marB="0"/>
                </a:tc>
                <a:tc>
                  <a:txBody>
                    <a:bodyPr/>
                    <a:lstStyle/>
                    <a:p>
                      <a:pPr marL="628650" indent="0">
                        <a:lnSpc>
                          <a:spcPct val="150000"/>
                        </a:lnSpc>
                        <a:spcAft>
                          <a:spcPts val="0"/>
                        </a:spcAft>
                        <a:tabLst>
                          <a:tab pos="1246505" algn="l"/>
                        </a:tabLst>
                      </a:pPr>
                      <a:r>
                        <a:rPr lang="ru-RU" sz="1200" b="0" i="0" dirty="0">
                          <a:latin typeface="+mn-lt"/>
                          <a:ea typeface="Times New Roman"/>
                          <a:cs typeface="Times New Roman"/>
                        </a:rPr>
                        <a:t>А. Шаблонами, нутромером и линейкой, калибрами, штангенциркулем, кронциркулем..</a:t>
                      </a:r>
                      <a:endParaRPr lang="ru-RU" sz="1200" dirty="0">
                        <a:latin typeface="+mn-lt"/>
                        <a:ea typeface="Times New Roman"/>
                      </a:endParaRPr>
                    </a:p>
                    <a:p>
                      <a:pPr marL="628650" indent="0">
                        <a:lnSpc>
                          <a:spcPct val="150000"/>
                        </a:lnSpc>
                        <a:spcAft>
                          <a:spcPts val="0"/>
                        </a:spcAft>
                        <a:tabLst>
                          <a:tab pos="1246505" algn="l"/>
                        </a:tabLst>
                      </a:pPr>
                      <a:r>
                        <a:rPr lang="ru-RU" sz="1200" b="0" i="0" dirty="0">
                          <a:latin typeface="+mn-lt"/>
                          <a:ea typeface="Times New Roman"/>
                          <a:cs typeface="Times New Roman"/>
                        </a:rPr>
                        <a:t>Б. Линейкой, циркулем, калибрами.</a:t>
                      </a:r>
                      <a:endParaRPr lang="ru-RU" sz="1200" dirty="0">
                        <a:latin typeface="+mn-lt"/>
                        <a:ea typeface="Times New Roman"/>
                      </a:endParaRPr>
                    </a:p>
                    <a:p>
                      <a:pPr marL="628650" indent="0">
                        <a:lnSpc>
                          <a:spcPct val="150000"/>
                        </a:lnSpc>
                        <a:spcAft>
                          <a:spcPts val="0"/>
                        </a:spcAft>
                        <a:tabLst>
                          <a:tab pos="1246505" algn="l"/>
                        </a:tabLst>
                      </a:pPr>
                      <a:r>
                        <a:rPr lang="ru-RU" sz="1200" b="0" i="0" dirty="0">
                          <a:latin typeface="+mn-lt"/>
                          <a:ea typeface="Times New Roman"/>
                          <a:cs typeface="Times New Roman"/>
                        </a:rPr>
                        <a:t> В. Только шаблонами.</a:t>
                      </a:r>
                      <a:endParaRPr lang="ru-RU" sz="1200" dirty="0">
                        <a:latin typeface="+mn-lt"/>
                        <a:ea typeface="Times New Roman"/>
                      </a:endParaRPr>
                    </a:p>
                  </a:txBody>
                  <a:tcPr marL="68580" marR="68580" marT="0" marB="0"/>
                </a:tc>
              </a:tr>
            </a:tbl>
          </a:graphicData>
        </a:graphic>
      </p:graphicFrame>
      <p:pic>
        <p:nvPicPr>
          <p:cNvPr id="17" name="j0214098.wav">
            <a:hlinkClick r:id="" action="ppaction://media"/>
          </p:cNvPr>
          <p:cNvPicPr>
            <a:picLocks noRot="1" noChangeAspect="1"/>
          </p:cNvPicPr>
          <p:nvPr>
            <a:wavAudioFile r:embed="rId1" name="j0214098.wav"/>
          </p:nvPr>
        </p:nvPicPr>
        <p:blipFill>
          <a:blip r:embed="rId4" cstate="email"/>
          <a:stretch>
            <a:fillRect/>
          </a:stretch>
        </p:blipFill>
        <p:spPr>
          <a:xfrm>
            <a:off x="2857488" y="1500174"/>
            <a:ext cx="304800" cy="304800"/>
          </a:xfrm>
          <a:prstGeom prst="rect">
            <a:avLst/>
          </a:prstGeom>
        </p:spPr>
      </p:pic>
      <p:pic>
        <p:nvPicPr>
          <p:cNvPr id="18" name="ELPHRG01.wav">
            <a:hlinkClick r:id="" action="ppaction://media"/>
          </p:cNvPr>
          <p:cNvPicPr>
            <a:picLocks noRot="1" noChangeAspect="1"/>
          </p:cNvPicPr>
          <p:nvPr>
            <a:wavAudioFile r:embed="rId2" name="ELPHRG01.wav"/>
          </p:nvPr>
        </p:nvPicPr>
        <p:blipFill>
          <a:blip r:embed="rId4" cstate="email"/>
          <a:stretch>
            <a:fillRect/>
          </a:stretch>
        </p:blipFill>
        <p:spPr>
          <a:xfrm>
            <a:off x="2857488" y="1214422"/>
            <a:ext cx="304800" cy="304800"/>
          </a:xfrm>
          <a:prstGeom prst="rect">
            <a:avLst/>
          </a:prstGeom>
        </p:spPr>
      </p:pic>
      <p:pic>
        <p:nvPicPr>
          <p:cNvPr id="19" name="ELPHRG01.wav">
            <a:hlinkClick r:id="" action="ppaction://media"/>
          </p:cNvPr>
          <p:cNvPicPr>
            <a:picLocks noRot="1" noChangeAspect="1"/>
          </p:cNvPicPr>
          <p:nvPr>
            <a:wavAudioFile r:embed="rId2" name="ELPHRG01.wav"/>
          </p:nvPr>
        </p:nvPicPr>
        <p:blipFill>
          <a:blip r:embed="rId4" cstate="email"/>
          <a:stretch>
            <a:fillRect/>
          </a:stretch>
        </p:blipFill>
        <p:spPr>
          <a:xfrm>
            <a:off x="2857488" y="1785926"/>
            <a:ext cx="304800" cy="304800"/>
          </a:xfrm>
          <a:prstGeom prst="rect">
            <a:avLst/>
          </a:prstGeom>
        </p:spPr>
      </p:pic>
      <p:pic>
        <p:nvPicPr>
          <p:cNvPr id="20" name="j0214098.wav">
            <a:hlinkClick r:id="" action="ppaction://media"/>
          </p:cNvPr>
          <p:cNvPicPr>
            <a:picLocks noRot="1" noChangeAspect="1"/>
          </p:cNvPicPr>
          <p:nvPr>
            <a:wavAudioFile r:embed="rId1" name="j0214098.wav"/>
          </p:nvPr>
        </p:nvPicPr>
        <p:blipFill>
          <a:blip r:embed="rId4" cstate="email"/>
          <a:stretch>
            <a:fillRect/>
          </a:stretch>
        </p:blipFill>
        <p:spPr>
          <a:xfrm>
            <a:off x="2857488" y="2428868"/>
            <a:ext cx="304800" cy="304800"/>
          </a:xfrm>
          <a:prstGeom prst="rect">
            <a:avLst/>
          </a:prstGeom>
        </p:spPr>
      </p:pic>
      <p:pic>
        <p:nvPicPr>
          <p:cNvPr id="21" name="j0214098.wav">
            <a:hlinkClick r:id="" action="ppaction://media"/>
          </p:cNvPr>
          <p:cNvPicPr>
            <a:picLocks noRot="1" noChangeAspect="1"/>
          </p:cNvPicPr>
          <p:nvPr>
            <a:wavAudioFile r:embed="rId1" name="j0214098.wav"/>
          </p:nvPr>
        </p:nvPicPr>
        <p:blipFill>
          <a:blip r:embed="rId4" cstate="email"/>
          <a:stretch>
            <a:fillRect/>
          </a:stretch>
        </p:blipFill>
        <p:spPr>
          <a:xfrm>
            <a:off x="2857488" y="3857628"/>
            <a:ext cx="304800" cy="304800"/>
          </a:xfrm>
          <a:prstGeom prst="rect">
            <a:avLst/>
          </a:prstGeom>
        </p:spPr>
      </p:pic>
      <p:pic>
        <p:nvPicPr>
          <p:cNvPr id="22" name="j0214098.wav">
            <a:hlinkClick r:id="" action="ppaction://media"/>
          </p:cNvPr>
          <p:cNvPicPr>
            <a:picLocks noRot="1" noChangeAspect="1"/>
          </p:cNvPicPr>
          <p:nvPr>
            <a:wavAudioFile r:embed="rId1" name="j0214098.wav"/>
          </p:nvPr>
        </p:nvPicPr>
        <p:blipFill>
          <a:blip r:embed="rId4" cstate="email"/>
          <a:stretch>
            <a:fillRect/>
          </a:stretch>
        </p:blipFill>
        <p:spPr>
          <a:xfrm>
            <a:off x="2928926" y="4357694"/>
            <a:ext cx="304800" cy="304800"/>
          </a:xfrm>
          <a:prstGeom prst="rect">
            <a:avLst/>
          </a:prstGeom>
        </p:spPr>
      </p:pic>
      <p:pic>
        <p:nvPicPr>
          <p:cNvPr id="23" name="j0214098.wav">
            <a:hlinkClick r:id="" action="ppaction://media"/>
          </p:cNvPr>
          <p:cNvPicPr>
            <a:picLocks noRot="1" noChangeAspect="1"/>
          </p:cNvPicPr>
          <p:nvPr>
            <a:wavAudioFile r:embed="rId1" name="j0214098.wav"/>
          </p:nvPr>
        </p:nvPicPr>
        <p:blipFill>
          <a:blip r:embed="rId4" cstate="email"/>
          <a:stretch>
            <a:fillRect/>
          </a:stretch>
        </p:blipFill>
        <p:spPr>
          <a:xfrm>
            <a:off x="2928926" y="5500702"/>
            <a:ext cx="304800" cy="304800"/>
          </a:xfrm>
          <a:prstGeom prst="rect">
            <a:avLst/>
          </a:prstGeom>
        </p:spPr>
      </p:pic>
      <p:pic>
        <p:nvPicPr>
          <p:cNvPr id="24" name="ELPHRG01.wav">
            <a:hlinkClick r:id="" action="ppaction://media"/>
          </p:cNvPr>
          <p:cNvPicPr>
            <a:picLocks noRot="1" noChangeAspect="1"/>
          </p:cNvPicPr>
          <p:nvPr>
            <a:wavAudioFile r:embed="rId2" name="ELPHRG01.wav"/>
          </p:nvPr>
        </p:nvPicPr>
        <p:blipFill>
          <a:blip r:embed="rId4" cstate="email"/>
          <a:stretch>
            <a:fillRect/>
          </a:stretch>
        </p:blipFill>
        <p:spPr>
          <a:xfrm>
            <a:off x="2857488" y="2143116"/>
            <a:ext cx="304800" cy="304800"/>
          </a:xfrm>
          <a:prstGeom prst="rect">
            <a:avLst/>
          </a:prstGeom>
        </p:spPr>
      </p:pic>
      <p:pic>
        <p:nvPicPr>
          <p:cNvPr id="25" name="ELPHRG01.wav">
            <a:hlinkClick r:id="" action="ppaction://media"/>
          </p:cNvPr>
          <p:cNvPicPr>
            <a:picLocks noRot="1" noChangeAspect="1"/>
          </p:cNvPicPr>
          <p:nvPr>
            <a:wavAudioFile r:embed="rId2" name="ELPHRG01.wav"/>
          </p:nvPr>
        </p:nvPicPr>
        <p:blipFill>
          <a:blip r:embed="rId4" cstate="email"/>
          <a:stretch>
            <a:fillRect/>
          </a:stretch>
        </p:blipFill>
        <p:spPr>
          <a:xfrm>
            <a:off x="2857488" y="2928934"/>
            <a:ext cx="304800" cy="304800"/>
          </a:xfrm>
          <a:prstGeom prst="rect">
            <a:avLst/>
          </a:prstGeom>
        </p:spPr>
      </p:pic>
      <p:pic>
        <p:nvPicPr>
          <p:cNvPr id="26" name="ELPHRG01.wav">
            <a:hlinkClick r:id="" action="ppaction://media"/>
          </p:cNvPr>
          <p:cNvPicPr>
            <a:picLocks noRot="1" noChangeAspect="1"/>
          </p:cNvPicPr>
          <p:nvPr>
            <a:wavAudioFile r:embed="rId2" name="ELPHRG01.wav"/>
          </p:nvPr>
        </p:nvPicPr>
        <p:blipFill>
          <a:blip r:embed="rId4" cstate="email"/>
          <a:stretch>
            <a:fillRect/>
          </a:stretch>
        </p:blipFill>
        <p:spPr>
          <a:xfrm>
            <a:off x="2857488" y="3286124"/>
            <a:ext cx="304800" cy="304800"/>
          </a:xfrm>
          <a:prstGeom prst="rect">
            <a:avLst/>
          </a:prstGeom>
        </p:spPr>
      </p:pic>
      <p:pic>
        <p:nvPicPr>
          <p:cNvPr id="27" name="ELPHRG01.wav">
            <a:hlinkClick r:id="" action="ppaction://media"/>
          </p:cNvPr>
          <p:cNvPicPr>
            <a:picLocks noRot="1" noChangeAspect="1"/>
          </p:cNvPicPr>
          <p:nvPr>
            <a:wavAudioFile r:embed="rId2" name="ELPHRG01.wav"/>
          </p:nvPr>
        </p:nvPicPr>
        <p:blipFill>
          <a:blip r:embed="rId4" cstate="email"/>
          <a:stretch>
            <a:fillRect/>
          </a:stretch>
        </p:blipFill>
        <p:spPr>
          <a:xfrm>
            <a:off x="2857488" y="3571876"/>
            <a:ext cx="304800" cy="304800"/>
          </a:xfrm>
          <a:prstGeom prst="rect">
            <a:avLst/>
          </a:prstGeom>
        </p:spPr>
      </p:pic>
      <p:pic>
        <p:nvPicPr>
          <p:cNvPr id="28" name="ELPHRG01.wav">
            <a:hlinkClick r:id="" action="ppaction://media"/>
          </p:cNvPr>
          <p:cNvPicPr>
            <a:picLocks noRot="1" noChangeAspect="1"/>
          </p:cNvPicPr>
          <p:nvPr>
            <a:wavAudioFile r:embed="rId2" name="ELPHRG01.wav"/>
          </p:nvPr>
        </p:nvPicPr>
        <p:blipFill>
          <a:blip r:embed="rId4" cstate="email"/>
          <a:stretch>
            <a:fillRect/>
          </a:stretch>
        </p:blipFill>
        <p:spPr>
          <a:xfrm>
            <a:off x="2928926" y="4857760"/>
            <a:ext cx="304800" cy="304800"/>
          </a:xfrm>
          <a:prstGeom prst="rect">
            <a:avLst/>
          </a:prstGeom>
        </p:spPr>
      </p:pic>
      <p:pic>
        <p:nvPicPr>
          <p:cNvPr id="29" name="ELPHRG01.wav">
            <a:hlinkClick r:id="" action="ppaction://media"/>
          </p:cNvPr>
          <p:cNvPicPr>
            <a:picLocks noRot="1" noChangeAspect="1"/>
          </p:cNvPicPr>
          <p:nvPr>
            <a:wavAudioFile r:embed="rId2" name="ELPHRG01.wav"/>
          </p:nvPr>
        </p:nvPicPr>
        <p:blipFill>
          <a:blip r:embed="rId4" cstate="email"/>
          <a:stretch>
            <a:fillRect/>
          </a:stretch>
        </p:blipFill>
        <p:spPr>
          <a:xfrm>
            <a:off x="2928926" y="5143512"/>
            <a:ext cx="304800" cy="304800"/>
          </a:xfrm>
          <a:prstGeom prst="rect">
            <a:avLst/>
          </a:prstGeom>
        </p:spPr>
      </p:pic>
      <p:pic>
        <p:nvPicPr>
          <p:cNvPr id="30" name="ELPHRG01.wav">
            <a:hlinkClick r:id="" action="ppaction://media"/>
          </p:cNvPr>
          <p:cNvPicPr>
            <a:picLocks noRot="1" noChangeAspect="1"/>
          </p:cNvPicPr>
          <p:nvPr>
            <a:wavAudioFile r:embed="rId2" name="ELPHRG01.wav"/>
          </p:nvPr>
        </p:nvPicPr>
        <p:blipFill>
          <a:blip r:embed="rId4" cstate="email"/>
          <a:stretch>
            <a:fillRect/>
          </a:stretch>
        </p:blipFill>
        <p:spPr>
          <a:xfrm>
            <a:off x="2928926" y="6000768"/>
            <a:ext cx="304800" cy="304800"/>
          </a:xfrm>
          <a:prstGeom prst="rect">
            <a:avLst/>
          </a:prstGeom>
        </p:spPr>
      </p:pic>
      <p:pic>
        <p:nvPicPr>
          <p:cNvPr id="31" name="ELPHRG01.wav">
            <a:hlinkClick r:id="" action="ppaction://media"/>
          </p:cNvPr>
          <p:cNvPicPr>
            <a:picLocks noRot="1" noChangeAspect="1"/>
          </p:cNvPicPr>
          <p:nvPr>
            <a:wavAudioFile r:embed="rId2" name="ELPHRG01.wav"/>
          </p:nvPr>
        </p:nvPicPr>
        <p:blipFill>
          <a:blip r:embed="rId4" cstate="email"/>
          <a:stretch>
            <a:fillRect/>
          </a:stretch>
        </p:blipFill>
        <p:spPr>
          <a:xfrm>
            <a:off x="2928926" y="628652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7"/>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745" fill="hold"/>
                                        <p:tgtEl>
                                          <p:spTgt spid="17"/>
                                        </p:tgtEl>
                                      </p:cBhvr>
                                    </p:cmd>
                                  </p:childTnLst>
                                </p:cTn>
                              </p:par>
                            </p:childTnLst>
                          </p:cTn>
                        </p:par>
                      </p:childTnLst>
                    </p:cTn>
                  </p:par>
                </p:childTnLst>
              </p:cTn>
              <p:nextCondLst>
                <p:cond evt="onClick" delay="0">
                  <p:tgtEl>
                    <p:spTgt spid="17"/>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7"/>
                </p:tgtEl>
              </p:cMediaNode>
            </p:audio>
            <p:seq concurrent="1" nextAc="seek">
              <p:cTn id="8" restart="whenNotActive" fill="hold" evtFilter="cancelBubble" nodeType="interactiveSeq">
                <p:stCondLst>
                  <p:cond evt="onClick" delay="0">
                    <p:tgtEl>
                      <p:spTgt spid="18"/>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3992" fill="hold"/>
                                        <p:tgtEl>
                                          <p:spTgt spid="18"/>
                                        </p:tgtEl>
                                      </p:cBhvr>
                                    </p:cmd>
                                  </p:childTnLst>
                                </p:cTn>
                              </p:par>
                            </p:childTnLst>
                          </p:cTn>
                        </p:par>
                      </p:childTnLst>
                    </p:cTn>
                  </p:par>
                </p:childTnLst>
              </p:cTn>
              <p:nextCondLst>
                <p:cond evt="onClick" delay="0">
                  <p:tgtEl>
                    <p:spTgt spid="18"/>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18"/>
                </p:tgtEl>
              </p:cMediaNode>
            </p:audio>
            <p:seq concurrent="1" nextAc="seek">
              <p:cTn id="14" restart="whenNotActive" fill="hold" evtFilter="cancelBubble" nodeType="interactiveSeq">
                <p:stCondLst>
                  <p:cond evt="onClick" delay="0">
                    <p:tgtEl>
                      <p:spTgt spid="19"/>
                    </p:tgtEl>
                  </p:cond>
                </p:stCondLst>
                <p:endSync evt="end" delay="0">
                  <p:rtn val="all"/>
                </p:endSync>
                <p:childTnLst>
                  <p:par>
                    <p:cTn id="15" fill="hold">
                      <p:stCondLst>
                        <p:cond delay="0"/>
                      </p:stCondLst>
                      <p:childTnLst>
                        <p:par>
                          <p:cTn id="16" fill="hold">
                            <p:stCondLst>
                              <p:cond delay="0"/>
                            </p:stCondLst>
                            <p:childTnLst>
                              <p:par>
                                <p:cTn id="17" presetID="1" presetClass="mediacall" presetSubtype="0" fill="hold" nodeType="clickEffect">
                                  <p:stCondLst>
                                    <p:cond delay="0"/>
                                  </p:stCondLst>
                                  <p:childTnLst>
                                    <p:cmd type="call" cmd="playFrom(0.0)">
                                      <p:cBhvr>
                                        <p:cTn id="18" dur="3992" fill="hold"/>
                                        <p:tgtEl>
                                          <p:spTgt spid="19"/>
                                        </p:tgtEl>
                                      </p:cBhvr>
                                    </p:cmd>
                                  </p:childTnLst>
                                </p:cTn>
                              </p:par>
                            </p:childTnLst>
                          </p:cTn>
                        </p:par>
                      </p:childTnLst>
                    </p:cTn>
                  </p:par>
                </p:childTnLst>
              </p:cTn>
              <p:nextCondLst>
                <p:cond evt="onClick" delay="0">
                  <p:tgtEl>
                    <p:spTgt spid="19"/>
                  </p:tgtEl>
                </p:cond>
              </p:nextCondLst>
            </p:seq>
            <p:audio>
              <p:cMediaNode>
                <p:cTn id="19" fill="hold" display="0">
                  <p:stCondLst>
                    <p:cond delay="indefinite"/>
                  </p:stCondLst>
                  <p:endCondLst>
                    <p:cond evt="onNext" delay="0">
                      <p:tgtEl>
                        <p:sldTgt/>
                      </p:tgtEl>
                    </p:cond>
                    <p:cond evt="onPrev" delay="0">
                      <p:tgtEl>
                        <p:sldTgt/>
                      </p:tgtEl>
                    </p:cond>
                    <p:cond evt="onStopAudio" delay="0">
                      <p:tgtEl>
                        <p:sldTgt/>
                      </p:tgtEl>
                    </p:cond>
                  </p:endCondLst>
                </p:cTn>
                <p:tgtEl>
                  <p:spTgt spid="19"/>
                </p:tgtEl>
              </p:cMediaNode>
            </p:audio>
            <p:seq concurrent="1" nextAc="seek">
              <p:cTn id="20" restart="whenNotActive" fill="hold" evtFilter="cancelBubble" nodeType="interactiveSeq">
                <p:stCondLst>
                  <p:cond evt="onClick" delay="0">
                    <p:tgtEl>
                      <p:spTgt spid="20"/>
                    </p:tgtEl>
                  </p:cond>
                </p:stCondLst>
                <p:endSync evt="end" delay="0">
                  <p:rtn val="all"/>
                </p:endSync>
                <p:childTnLst>
                  <p:par>
                    <p:cTn id="21" fill="hold">
                      <p:stCondLst>
                        <p:cond delay="0"/>
                      </p:stCondLst>
                      <p:childTnLst>
                        <p:par>
                          <p:cTn id="22" fill="hold">
                            <p:stCondLst>
                              <p:cond delay="0"/>
                            </p:stCondLst>
                            <p:childTnLst>
                              <p:par>
                                <p:cTn id="23" presetID="1" presetClass="mediacall" presetSubtype="0" fill="hold" nodeType="clickEffect">
                                  <p:stCondLst>
                                    <p:cond delay="0"/>
                                  </p:stCondLst>
                                  <p:childTnLst>
                                    <p:cmd type="call" cmd="playFrom(0.0)">
                                      <p:cBhvr>
                                        <p:cTn id="24" dur="4745" fill="hold"/>
                                        <p:tgtEl>
                                          <p:spTgt spid="20"/>
                                        </p:tgtEl>
                                      </p:cBhvr>
                                    </p:cmd>
                                  </p:childTnLst>
                                </p:cTn>
                              </p:par>
                            </p:childTnLst>
                          </p:cTn>
                        </p:par>
                      </p:childTnLst>
                    </p:cTn>
                  </p:par>
                </p:childTnLst>
              </p:cTn>
              <p:nextCondLst>
                <p:cond evt="onClick" delay="0">
                  <p:tgtEl>
                    <p:spTgt spid="20"/>
                  </p:tgtEl>
                </p:cond>
              </p:nextCondLst>
            </p:seq>
            <p:audio>
              <p:cMediaNode>
                <p:cTn id="25" fill="hold" display="0">
                  <p:stCondLst>
                    <p:cond delay="indefinite"/>
                  </p:stCondLst>
                  <p:endCondLst>
                    <p:cond evt="onNext" delay="0">
                      <p:tgtEl>
                        <p:sldTgt/>
                      </p:tgtEl>
                    </p:cond>
                    <p:cond evt="onPrev" delay="0">
                      <p:tgtEl>
                        <p:sldTgt/>
                      </p:tgtEl>
                    </p:cond>
                    <p:cond evt="onStopAudio" delay="0">
                      <p:tgtEl>
                        <p:sldTgt/>
                      </p:tgtEl>
                    </p:cond>
                  </p:endCondLst>
                </p:cTn>
                <p:tgtEl>
                  <p:spTgt spid="20"/>
                </p:tgtEl>
              </p:cMediaNode>
            </p:audio>
            <p:seq concurrent="1" nextAc="seek">
              <p:cTn id="26" restart="whenNotActive" fill="hold" evtFilter="cancelBubble" nodeType="interactiveSeq">
                <p:stCondLst>
                  <p:cond evt="onClick" delay="0">
                    <p:tgtEl>
                      <p:spTgt spid="21"/>
                    </p:tgtEl>
                  </p:cond>
                </p:stCondLst>
                <p:endSync evt="end" delay="0">
                  <p:rtn val="all"/>
                </p:endSync>
                <p:childTnLst>
                  <p:par>
                    <p:cTn id="27" fill="hold">
                      <p:stCondLst>
                        <p:cond delay="0"/>
                      </p:stCondLst>
                      <p:childTnLst>
                        <p:par>
                          <p:cTn id="28" fill="hold">
                            <p:stCondLst>
                              <p:cond delay="0"/>
                            </p:stCondLst>
                            <p:childTnLst>
                              <p:par>
                                <p:cTn id="29" presetID="1" presetClass="mediacall" presetSubtype="0" fill="hold" nodeType="clickEffect">
                                  <p:stCondLst>
                                    <p:cond delay="0"/>
                                  </p:stCondLst>
                                  <p:childTnLst>
                                    <p:cmd type="call" cmd="playFrom(0.0)">
                                      <p:cBhvr>
                                        <p:cTn id="30" dur="4745" fill="hold"/>
                                        <p:tgtEl>
                                          <p:spTgt spid="21"/>
                                        </p:tgtEl>
                                      </p:cBhvr>
                                    </p:cmd>
                                  </p:childTnLst>
                                </p:cTn>
                              </p:par>
                            </p:childTnLst>
                          </p:cTn>
                        </p:par>
                      </p:childTnLst>
                    </p:cTn>
                  </p:par>
                </p:childTnLst>
              </p:cTn>
              <p:nextCondLst>
                <p:cond evt="onClick" delay="0">
                  <p:tgtEl>
                    <p:spTgt spid="21"/>
                  </p:tgtEl>
                </p:cond>
              </p:nextCondLst>
            </p:seq>
            <p:audio>
              <p:cMediaNode>
                <p:cTn id="31" fill="hold" display="0">
                  <p:stCondLst>
                    <p:cond delay="indefinite"/>
                  </p:stCondLst>
                  <p:endCondLst>
                    <p:cond evt="onNext" delay="0">
                      <p:tgtEl>
                        <p:sldTgt/>
                      </p:tgtEl>
                    </p:cond>
                    <p:cond evt="onPrev" delay="0">
                      <p:tgtEl>
                        <p:sldTgt/>
                      </p:tgtEl>
                    </p:cond>
                    <p:cond evt="onStopAudio" delay="0">
                      <p:tgtEl>
                        <p:sldTgt/>
                      </p:tgtEl>
                    </p:cond>
                  </p:endCondLst>
                </p:cTn>
                <p:tgtEl>
                  <p:spTgt spid="21"/>
                </p:tgtEl>
              </p:cMediaNode>
            </p:audio>
            <p:seq concurrent="1" nextAc="seek">
              <p:cTn id="32" restart="whenNotActive" fill="hold" evtFilter="cancelBubble" nodeType="interactiveSeq">
                <p:stCondLst>
                  <p:cond evt="onClick" delay="0">
                    <p:tgtEl>
                      <p:spTgt spid="22"/>
                    </p:tgtEl>
                  </p:cond>
                </p:stCondLst>
                <p:endSync evt="end" delay="0">
                  <p:rtn val="all"/>
                </p:endSync>
                <p:childTnLst>
                  <p:par>
                    <p:cTn id="33" fill="hold">
                      <p:stCondLst>
                        <p:cond delay="0"/>
                      </p:stCondLst>
                      <p:childTnLst>
                        <p:par>
                          <p:cTn id="34" fill="hold">
                            <p:stCondLst>
                              <p:cond delay="0"/>
                            </p:stCondLst>
                            <p:childTnLst>
                              <p:par>
                                <p:cTn id="35" presetID="1" presetClass="mediacall" presetSubtype="0" fill="hold" nodeType="clickEffect">
                                  <p:stCondLst>
                                    <p:cond delay="0"/>
                                  </p:stCondLst>
                                  <p:childTnLst>
                                    <p:cmd type="call" cmd="playFrom(0.0)">
                                      <p:cBhvr>
                                        <p:cTn id="36" dur="4745" fill="hold"/>
                                        <p:tgtEl>
                                          <p:spTgt spid="22"/>
                                        </p:tgtEl>
                                      </p:cBhvr>
                                    </p:cmd>
                                  </p:childTnLst>
                                </p:cTn>
                              </p:par>
                            </p:childTnLst>
                          </p:cTn>
                        </p:par>
                      </p:childTnLst>
                    </p:cTn>
                  </p:par>
                </p:childTnLst>
              </p:cTn>
              <p:nextCondLst>
                <p:cond evt="onClick" delay="0">
                  <p:tgtEl>
                    <p:spTgt spid="22"/>
                  </p:tgtEl>
                </p:cond>
              </p:nextCondLst>
            </p:seq>
            <p:audio>
              <p:cMediaNode>
                <p:cTn id="37" fill="hold" display="0">
                  <p:stCondLst>
                    <p:cond delay="indefinite"/>
                  </p:stCondLst>
                  <p:endCondLst>
                    <p:cond evt="onNext" delay="0">
                      <p:tgtEl>
                        <p:sldTgt/>
                      </p:tgtEl>
                    </p:cond>
                    <p:cond evt="onPrev" delay="0">
                      <p:tgtEl>
                        <p:sldTgt/>
                      </p:tgtEl>
                    </p:cond>
                    <p:cond evt="onStopAudio" delay="0">
                      <p:tgtEl>
                        <p:sldTgt/>
                      </p:tgtEl>
                    </p:cond>
                  </p:endCondLst>
                </p:cTn>
                <p:tgtEl>
                  <p:spTgt spid="22"/>
                </p:tgtEl>
              </p:cMediaNode>
            </p:audio>
            <p:seq concurrent="1" nextAc="seek">
              <p:cTn id="38" restart="whenNotActive" fill="hold" evtFilter="cancelBubble" nodeType="interactiveSeq">
                <p:stCondLst>
                  <p:cond evt="onClick" delay="0">
                    <p:tgtEl>
                      <p:spTgt spid="23"/>
                    </p:tgtEl>
                  </p:cond>
                </p:stCondLst>
                <p:endSync evt="end" delay="0">
                  <p:rtn val="all"/>
                </p:endSync>
                <p:childTnLst>
                  <p:par>
                    <p:cTn id="39" fill="hold">
                      <p:stCondLst>
                        <p:cond delay="0"/>
                      </p:stCondLst>
                      <p:childTnLst>
                        <p:par>
                          <p:cTn id="40" fill="hold">
                            <p:stCondLst>
                              <p:cond delay="0"/>
                            </p:stCondLst>
                            <p:childTnLst>
                              <p:par>
                                <p:cTn id="41" presetID="1" presetClass="mediacall" presetSubtype="0" fill="hold" nodeType="clickEffect">
                                  <p:stCondLst>
                                    <p:cond delay="0"/>
                                  </p:stCondLst>
                                  <p:childTnLst>
                                    <p:cmd type="call" cmd="playFrom(0.0)">
                                      <p:cBhvr>
                                        <p:cTn id="42" dur="4745" fill="hold"/>
                                        <p:tgtEl>
                                          <p:spTgt spid="23"/>
                                        </p:tgtEl>
                                      </p:cBhvr>
                                    </p:cmd>
                                  </p:childTnLst>
                                </p:cTn>
                              </p:par>
                            </p:childTnLst>
                          </p:cTn>
                        </p:par>
                      </p:childTnLst>
                    </p:cTn>
                  </p:par>
                </p:childTnLst>
              </p:cTn>
              <p:nextCondLst>
                <p:cond evt="onClick" delay="0">
                  <p:tgtEl>
                    <p:spTgt spid="23"/>
                  </p:tgtEl>
                </p:cond>
              </p:nextCondLst>
            </p:seq>
            <p:audio>
              <p:cMediaNode>
                <p:cTn id="43" fill="hold" display="0">
                  <p:stCondLst>
                    <p:cond delay="indefinite"/>
                  </p:stCondLst>
                  <p:endCondLst>
                    <p:cond evt="onNext" delay="0">
                      <p:tgtEl>
                        <p:sldTgt/>
                      </p:tgtEl>
                    </p:cond>
                    <p:cond evt="onPrev" delay="0">
                      <p:tgtEl>
                        <p:sldTgt/>
                      </p:tgtEl>
                    </p:cond>
                    <p:cond evt="onStopAudio" delay="0">
                      <p:tgtEl>
                        <p:sldTgt/>
                      </p:tgtEl>
                    </p:cond>
                  </p:endCondLst>
                </p:cTn>
                <p:tgtEl>
                  <p:spTgt spid="23"/>
                </p:tgtEl>
              </p:cMediaNode>
            </p:audio>
            <p:seq concurrent="1" nextAc="seek">
              <p:cTn id="44" restart="whenNotActive" fill="hold" evtFilter="cancelBubble" nodeType="interactiveSeq">
                <p:stCondLst>
                  <p:cond evt="onClick" delay="0">
                    <p:tgtEl>
                      <p:spTgt spid="24"/>
                    </p:tgtEl>
                  </p:cond>
                </p:stCondLst>
                <p:endSync evt="end" delay="0">
                  <p:rtn val="all"/>
                </p:endSync>
                <p:childTnLst>
                  <p:par>
                    <p:cTn id="45" fill="hold">
                      <p:stCondLst>
                        <p:cond delay="0"/>
                      </p:stCondLst>
                      <p:childTnLst>
                        <p:par>
                          <p:cTn id="46" fill="hold">
                            <p:stCondLst>
                              <p:cond delay="0"/>
                            </p:stCondLst>
                            <p:childTnLst>
                              <p:par>
                                <p:cTn id="47" presetID="1" presetClass="mediacall" presetSubtype="0" fill="hold" nodeType="clickEffect">
                                  <p:stCondLst>
                                    <p:cond delay="0"/>
                                  </p:stCondLst>
                                  <p:childTnLst>
                                    <p:cmd type="call" cmd="playFrom(0.0)">
                                      <p:cBhvr>
                                        <p:cTn id="48" dur="3992" fill="hold"/>
                                        <p:tgtEl>
                                          <p:spTgt spid="24"/>
                                        </p:tgtEl>
                                      </p:cBhvr>
                                    </p:cmd>
                                  </p:childTnLst>
                                </p:cTn>
                              </p:par>
                            </p:childTnLst>
                          </p:cTn>
                        </p:par>
                      </p:childTnLst>
                    </p:cTn>
                  </p:par>
                </p:childTnLst>
              </p:cTn>
              <p:nextCondLst>
                <p:cond evt="onClick" delay="0">
                  <p:tgtEl>
                    <p:spTgt spid="24"/>
                  </p:tgtEl>
                </p:cond>
              </p:nextCondLst>
            </p:seq>
            <p:audio>
              <p:cMediaNode>
                <p:cTn id="49" fill="hold" display="0">
                  <p:stCondLst>
                    <p:cond delay="indefinite"/>
                  </p:stCondLst>
                  <p:endCondLst>
                    <p:cond evt="onNext" delay="0">
                      <p:tgtEl>
                        <p:sldTgt/>
                      </p:tgtEl>
                    </p:cond>
                    <p:cond evt="onPrev" delay="0">
                      <p:tgtEl>
                        <p:sldTgt/>
                      </p:tgtEl>
                    </p:cond>
                    <p:cond evt="onStopAudio" delay="0">
                      <p:tgtEl>
                        <p:sldTgt/>
                      </p:tgtEl>
                    </p:cond>
                  </p:endCondLst>
                </p:cTn>
                <p:tgtEl>
                  <p:spTgt spid="24"/>
                </p:tgtEl>
              </p:cMediaNode>
            </p:audio>
            <p:seq concurrent="1" nextAc="seek">
              <p:cTn id="50" restart="whenNotActive" fill="hold" evtFilter="cancelBubble" nodeType="interactiveSeq">
                <p:stCondLst>
                  <p:cond evt="onClick" delay="0">
                    <p:tgtEl>
                      <p:spTgt spid="25"/>
                    </p:tgtEl>
                  </p:cond>
                </p:stCondLst>
                <p:endSync evt="end" delay="0">
                  <p:rtn val="all"/>
                </p:endSync>
                <p:childTnLst>
                  <p:par>
                    <p:cTn id="51" fill="hold">
                      <p:stCondLst>
                        <p:cond delay="0"/>
                      </p:stCondLst>
                      <p:childTnLst>
                        <p:par>
                          <p:cTn id="52" fill="hold">
                            <p:stCondLst>
                              <p:cond delay="0"/>
                            </p:stCondLst>
                            <p:childTnLst>
                              <p:par>
                                <p:cTn id="53" presetID="1" presetClass="mediacall" presetSubtype="0" fill="hold" nodeType="clickEffect">
                                  <p:stCondLst>
                                    <p:cond delay="0"/>
                                  </p:stCondLst>
                                  <p:childTnLst>
                                    <p:cmd type="call" cmd="playFrom(0.0)">
                                      <p:cBhvr>
                                        <p:cTn id="54" dur="3992" fill="hold"/>
                                        <p:tgtEl>
                                          <p:spTgt spid="25"/>
                                        </p:tgtEl>
                                      </p:cBhvr>
                                    </p:cmd>
                                  </p:childTnLst>
                                </p:cTn>
                              </p:par>
                            </p:childTnLst>
                          </p:cTn>
                        </p:par>
                      </p:childTnLst>
                    </p:cTn>
                  </p:par>
                </p:childTnLst>
              </p:cTn>
              <p:nextCondLst>
                <p:cond evt="onClick" delay="0">
                  <p:tgtEl>
                    <p:spTgt spid="25"/>
                  </p:tgtEl>
                </p:cond>
              </p:nextCondLst>
            </p:seq>
            <p:audio>
              <p:cMediaNode>
                <p:cTn id="55" fill="hold" display="0">
                  <p:stCondLst>
                    <p:cond delay="indefinite"/>
                  </p:stCondLst>
                  <p:endCondLst>
                    <p:cond evt="onNext" delay="0">
                      <p:tgtEl>
                        <p:sldTgt/>
                      </p:tgtEl>
                    </p:cond>
                    <p:cond evt="onPrev" delay="0">
                      <p:tgtEl>
                        <p:sldTgt/>
                      </p:tgtEl>
                    </p:cond>
                    <p:cond evt="onStopAudio" delay="0">
                      <p:tgtEl>
                        <p:sldTgt/>
                      </p:tgtEl>
                    </p:cond>
                  </p:endCondLst>
                </p:cTn>
                <p:tgtEl>
                  <p:spTgt spid="25"/>
                </p:tgtEl>
              </p:cMediaNode>
            </p:audio>
            <p:seq concurrent="1" nextAc="seek">
              <p:cTn id="56" restart="whenNotActive" fill="hold" evtFilter="cancelBubble" nodeType="interactiveSeq">
                <p:stCondLst>
                  <p:cond evt="onClick" delay="0">
                    <p:tgtEl>
                      <p:spTgt spid="26"/>
                    </p:tgtEl>
                  </p:cond>
                </p:stCondLst>
                <p:endSync evt="end" delay="0">
                  <p:rtn val="all"/>
                </p:endSync>
                <p:childTnLst>
                  <p:par>
                    <p:cTn id="57" fill="hold">
                      <p:stCondLst>
                        <p:cond delay="0"/>
                      </p:stCondLst>
                      <p:childTnLst>
                        <p:par>
                          <p:cTn id="58" fill="hold">
                            <p:stCondLst>
                              <p:cond delay="0"/>
                            </p:stCondLst>
                            <p:childTnLst>
                              <p:par>
                                <p:cTn id="59" presetID="1" presetClass="mediacall" presetSubtype="0" fill="hold" nodeType="clickEffect">
                                  <p:stCondLst>
                                    <p:cond delay="0"/>
                                  </p:stCondLst>
                                  <p:childTnLst>
                                    <p:cmd type="call" cmd="playFrom(0.0)">
                                      <p:cBhvr>
                                        <p:cTn id="60" dur="3992" fill="hold"/>
                                        <p:tgtEl>
                                          <p:spTgt spid="26"/>
                                        </p:tgtEl>
                                      </p:cBhvr>
                                    </p:cmd>
                                  </p:childTnLst>
                                </p:cTn>
                              </p:par>
                            </p:childTnLst>
                          </p:cTn>
                        </p:par>
                      </p:childTnLst>
                    </p:cTn>
                  </p:par>
                </p:childTnLst>
              </p:cTn>
              <p:nextCondLst>
                <p:cond evt="onClick" delay="0">
                  <p:tgtEl>
                    <p:spTgt spid="26"/>
                  </p:tgtEl>
                </p:cond>
              </p:nextCondLst>
            </p:seq>
            <p:audio>
              <p:cMediaNode>
                <p:cTn id="61" fill="hold" display="0">
                  <p:stCondLst>
                    <p:cond delay="indefinite"/>
                  </p:stCondLst>
                  <p:endCondLst>
                    <p:cond evt="onNext" delay="0">
                      <p:tgtEl>
                        <p:sldTgt/>
                      </p:tgtEl>
                    </p:cond>
                    <p:cond evt="onPrev" delay="0">
                      <p:tgtEl>
                        <p:sldTgt/>
                      </p:tgtEl>
                    </p:cond>
                    <p:cond evt="onStopAudio" delay="0">
                      <p:tgtEl>
                        <p:sldTgt/>
                      </p:tgtEl>
                    </p:cond>
                  </p:endCondLst>
                </p:cTn>
                <p:tgtEl>
                  <p:spTgt spid="26"/>
                </p:tgtEl>
              </p:cMediaNode>
            </p:audio>
            <p:seq concurrent="1" nextAc="seek">
              <p:cTn id="62" restart="whenNotActive" fill="hold" evtFilter="cancelBubble" nodeType="interactiveSeq">
                <p:stCondLst>
                  <p:cond evt="onClick" delay="0">
                    <p:tgtEl>
                      <p:spTgt spid="27"/>
                    </p:tgtEl>
                  </p:cond>
                </p:stCondLst>
                <p:endSync evt="end" delay="0">
                  <p:rtn val="all"/>
                </p:endSync>
                <p:childTnLst>
                  <p:par>
                    <p:cTn id="63" fill="hold">
                      <p:stCondLst>
                        <p:cond delay="0"/>
                      </p:stCondLst>
                      <p:childTnLst>
                        <p:par>
                          <p:cTn id="64" fill="hold">
                            <p:stCondLst>
                              <p:cond delay="0"/>
                            </p:stCondLst>
                            <p:childTnLst>
                              <p:par>
                                <p:cTn id="65" presetID="1" presetClass="mediacall" presetSubtype="0" fill="hold" nodeType="clickEffect">
                                  <p:stCondLst>
                                    <p:cond delay="0"/>
                                  </p:stCondLst>
                                  <p:childTnLst>
                                    <p:cmd type="call" cmd="playFrom(0.0)">
                                      <p:cBhvr>
                                        <p:cTn id="66" dur="3992" fill="hold"/>
                                        <p:tgtEl>
                                          <p:spTgt spid="27"/>
                                        </p:tgtEl>
                                      </p:cBhvr>
                                    </p:cmd>
                                  </p:childTnLst>
                                </p:cTn>
                              </p:par>
                            </p:childTnLst>
                          </p:cTn>
                        </p:par>
                      </p:childTnLst>
                    </p:cTn>
                  </p:par>
                </p:childTnLst>
              </p:cTn>
              <p:nextCondLst>
                <p:cond evt="onClick" delay="0">
                  <p:tgtEl>
                    <p:spTgt spid="27"/>
                  </p:tgtEl>
                </p:cond>
              </p:nextCondLst>
            </p:seq>
            <p:audio>
              <p:cMediaNode>
                <p:cTn id="67" fill="hold" display="0">
                  <p:stCondLst>
                    <p:cond delay="indefinite"/>
                  </p:stCondLst>
                  <p:endCondLst>
                    <p:cond evt="onNext" delay="0">
                      <p:tgtEl>
                        <p:sldTgt/>
                      </p:tgtEl>
                    </p:cond>
                    <p:cond evt="onPrev" delay="0">
                      <p:tgtEl>
                        <p:sldTgt/>
                      </p:tgtEl>
                    </p:cond>
                    <p:cond evt="onStopAudio" delay="0">
                      <p:tgtEl>
                        <p:sldTgt/>
                      </p:tgtEl>
                    </p:cond>
                  </p:endCondLst>
                </p:cTn>
                <p:tgtEl>
                  <p:spTgt spid="27"/>
                </p:tgtEl>
              </p:cMediaNode>
            </p:audio>
            <p:seq concurrent="1" nextAc="seek">
              <p:cTn id="68" restart="whenNotActive" fill="hold" evtFilter="cancelBubble" nodeType="interactiveSeq">
                <p:stCondLst>
                  <p:cond evt="onClick" delay="0">
                    <p:tgtEl>
                      <p:spTgt spid="28"/>
                    </p:tgtEl>
                  </p:cond>
                </p:stCondLst>
                <p:endSync evt="end" delay="0">
                  <p:rtn val="all"/>
                </p:endSync>
                <p:childTnLst>
                  <p:par>
                    <p:cTn id="69" fill="hold">
                      <p:stCondLst>
                        <p:cond delay="0"/>
                      </p:stCondLst>
                      <p:childTnLst>
                        <p:par>
                          <p:cTn id="70" fill="hold">
                            <p:stCondLst>
                              <p:cond delay="0"/>
                            </p:stCondLst>
                            <p:childTnLst>
                              <p:par>
                                <p:cTn id="71" presetID="1" presetClass="mediacall" presetSubtype="0" fill="hold" nodeType="clickEffect">
                                  <p:stCondLst>
                                    <p:cond delay="0"/>
                                  </p:stCondLst>
                                  <p:childTnLst>
                                    <p:cmd type="call" cmd="playFrom(0.0)">
                                      <p:cBhvr>
                                        <p:cTn id="72" dur="3992" fill="hold"/>
                                        <p:tgtEl>
                                          <p:spTgt spid="28"/>
                                        </p:tgtEl>
                                      </p:cBhvr>
                                    </p:cmd>
                                  </p:childTnLst>
                                </p:cTn>
                              </p:par>
                            </p:childTnLst>
                          </p:cTn>
                        </p:par>
                      </p:childTnLst>
                    </p:cTn>
                  </p:par>
                </p:childTnLst>
              </p:cTn>
              <p:nextCondLst>
                <p:cond evt="onClick" delay="0">
                  <p:tgtEl>
                    <p:spTgt spid="28"/>
                  </p:tgtEl>
                </p:cond>
              </p:nextCondLst>
            </p:seq>
            <p:audio>
              <p:cMediaNode>
                <p:cTn id="73" fill="hold" display="0">
                  <p:stCondLst>
                    <p:cond delay="indefinite"/>
                  </p:stCondLst>
                  <p:endCondLst>
                    <p:cond evt="onNext" delay="0">
                      <p:tgtEl>
                        <p:sldTgt/>
                      </p:tgtEl>
                    </p:cond>
                    <p:cond evt="onPrev" delay="0">
                      <p:tgtEl>
                        <p:sldTgt/>
                      </p:tgtEl>
                    </p:cond>
                    <p:cond evt="onStopAudio" delay="0">
                      <p:tgtEl>
                        <p:sldTgt/>
                      </p:tgtEl>
                    </p:cond>
                  </p:endCondLst>
                </p:cTn>
                <p:tgtEl>
                  <p:spTgt spid="28"/>
                </p:tgtEl>
              </p:cMediaNode>
            </p:audio>
            <p:seq concurrent="1" nextAc="seek">
              <p:cTn id="74" restart="whenNotActive" fill="hold" evtFilter="cancelBubble" nodeType="interactiveSeq">
                <p:stCondLst>
                  <p:cond evt="onClick" delay="0">
                    <p:tgtEl>
                      <p:spTgt spid="29"/>
                    </p:tgtEl>
                  </p:cond>
                </p:stCondLst>
                <p:endSync evt="end" delay="0">
                  <p:rtn val="all"/>
                </p:endSync>
                <p:childTnLst>
                  <p:par>
                    <p:cTn id="75" fill="hold">
                      <p:stCondLst>
                        <p:cond delay="0"/>
                      </p:stCondLst>
                      <p:childTnLst>
                        <p:par>
                          <p:cTn id="76" fill="hold">
                            <p:stCondLst>
                              <p:cond delay="0"/>
                            </p:stCondLst>
                            <p:childTnLst>
                              <p:par>
                                <p:cTn id="77" presetID="1" presetClass="mediacall" presetSubtype="0" fill="hold" nodeType="clickEffect">
                                  <p:stCondLst>
                                    <p:cond delay="0"/>
                                  </p:stCondLst>
                                  <p:childTnLst>
                                    <p:cmd type="call" cmd="playFrom(0.0)">
                                      <p:cBhvr>
                                        <p:cTn id="78" dur="3992" fill="hold"/>
                                        <p:tgtEl>
                                          <p:spTgt spid="29"/>
                                        </p:tgtEl>
                                      </p:cBhvr>
                                    </p:cmd>
                                  </p:childTnLst>
                                </p:cTn>
                              </p:par>
                            </p:childTnLst>
                          </p:cTn>
                        </p:par>
                      </p:childTnLst>
                    </p:cTn>
                  </p:par>
                </p:childTnLst>
              </p:cTn>
              <p:nextCondLst>
                <p:cond evt="onClick" delay="0">
                  <p:tgtEl>
                    <p:spTgt spid="29"/>
                  </p:tgtEl>
                </p:cond>
              </p:nextCondLst>
            </p:seq>
            <p:audio>
              <p:cMediaNode>
                <p:cTn id="79" fill="hold" display="0">
                  <p:stCondLst>
                    <p:cond delay="indefinite"/>
                  </p:stCondLst>
                  <p:endCondLst>
                    <p:cond evt="onNext" delay="0">
                      <p:tgtEl>
                        <p:sldTgt/>
                      </p:tgtEl>
                    </p:cond>
                    <p:cond evt="onPrev" delay="0">
                      <p:tgtEl>
                        <p:sldTgt/>
                      </p:tgtEl>
                    </p:cond>
                    <p:cond evt="onStopAudio" delay="0">
                      <p:tgtEl>
                        <p:sldTgt/>
                      </p:tgtEl>
                    </p:cond>
                  </p:endCondLst>
                </p:cTn>
                <p:tgtEl>
                  <p:spTgt spid="29"/>
                </p:tgtEl>
              </p:cMediaNode>
            </p:audio>
            <p:seq concurrent="1" nextAc="seek">
              <p:cTn id="80" restart="whenNotActive" fill="hold" evtFilter="cancelBubble" nodeType="interactiveSeq">
                <p:stCondLst>
                  <p:cond evt="onClick" delay="0">
                    <p:tgtEl>
                      <p:spTgt spid="30"/>
                    </p:tgtEl>
                  </p:cond>
                </p:stCondLst>
                <p:endSync evt="end" delay="0">
                  <p:rtn val="all"/>
                </p:endSync>
                <p:childTnLst>
                  <p:par>
                    <p:cTn id="81" fill="hold">
                      <p:stCondLst>
                        <p:cond delay="0"/>
                      </p:stCondLst>
                      <p:childTnLst>
                        <p:par>
                          <p:cTn id="82" fill="hold">
                            <p:stCondLst>
                              <p:cond delay="0"/>
                            </p:stCondLst>
                            <p:childTnLst>
                              <p:par>
                                <p:cTn id="83" presetID="1" presetClass="mediacall" presetSubtype="0" fill="hold" nodeType="clickEffect">
                                  <p:stCondLst>
                                    <p:cond delay="0"/>
                                  </p:stCondLst>
                                  <p:childTnLst>
                                    <p:cmd type="call" cmd="playFrom(0.0)">
                                      <p:cBhvr>
                                        <p:cTn id="84" dur="3992" fill="hold"/>
                                        <p:tgtEl>
                                          <p:spTgt spid="30"/>
                                        </p:tgtEl>
                                      </p:cBhvr>
                                    </p:cmd>
                                  </p:childTnLst>
                                </p:cTn>
                              </p:par>
                            </p:childTnLst>
                          </p:cTn>
                        </p:par>
                      </p:childTnLst>
                    </p:cTn>
                  </p:par>
                </p:childTnLst>
              </p:cTn>
              <p:nextCondLst>
                <p:cond evt="onClick" delay="0">
                  <p:tgtEl>
                    <p:spTgt spid="30"/>
                  </p:tgtEl>
                </p:cond>
              </p:nextCondLst>
            </p:seq>
            <p:audio>
              <p:cMediaNode>
                <p:cTn id="85" fill="hold" display="0">
                  <p:stCondLst>
                    <p:cond delay="indefinite"/>
                  </p:stCondLst>
                  <p:endCondLst>
                    <p:cond evt="onNext" delay="0">
                      <p:tgtEl>
                        <p:sldTgt/>
                      </p:tgtEl>
                    </p:cond>
                    <p:cond evt="onPrev" delay="0">
                      <p:tgtEl>
                        <p:sldTgt/>
                      </p:tgtEl>
                    </p:cond>
                    <p:cond evt="onStopAudio" delay="0">
                      <p:tgtEl>
                        <p:sldTgt/>
                      </p:tgtEl>
                    </p:cond>
                  </p:endCondLst>
                </p:cTn>
                <p:tgtEl>
                  <p:spTgt spid="30"/>
                </p:tgtEl>
              </p:cMediaNode>
            </p:audio>
            <p:seq concurrent="1" nextAc="seek">
              <p:cTn id="86" restart="whenNotActive" fill="hold" evtFilter="cancelBubble" nodeType="interactiveSeq">
                <p:stCondLst>
                  <p:cond evt="onClick" delay="0">
                    <p:tgtEl>
                      <p:spTgt spid="31"/>
                    </p:tgtEl>
                  </p:cond>
                </p:stCondLst>
                <p:endSync evt="end" delay="0">
                  <p:rtn val="all"/>
                </p:endSync>
                <p:childTnLst>
                  <p:par>
                    <p:cTn id="87" fill="hold">
                      <p:stCondLst>
                        <p:cond delay="0"/>
                      </p:stCondLst>
                      <p:childTnLst>
                        <p:par>
                          <p:cTn id="88" fill="hold">
                            <p:stCondLst>
                              <p:cond delay="0"/>
                            </p:stCondLst>
                            <p:childTnLst>
                              <p:par>
                                <p:cTn id="89" presetID="1" presetClass="mediacall" presetSubtype="0" fill="hold" nodeType="clickEffect">
                                  <p:stCondLst>
                                    <p:cond delay="0"/>
                                  </p:stCondLst>
                                  <p:childTnLst>
                                    <p:cmd type="call" cmd="playFrom(0.0)">
                                      <p:cBhvr>
                                        <p:cTn id="90" dur="3992" fill="hold"/>
                                        <p:tgtEl>
                                          <p:spTgt spid="31"/>
                                        </p:tgtEl>
                                      </p:cBhvr>
                                    </p:cmd>
                                  </p:childTnLst>
                                </p:cTn>
                              </p:par>
                            </p:childTnLst>
                          </p:cTn>
                        </p:par>
                      </p:childTnLst>
                    </p:cTn>
                  </p:par>
                </p:childTnLst>
              </p:cTn>
              <p:nextCondLst>
                <p:cond evt="onClick" delay="0">
                  <p:tgtEl>
                    <p:spTgt spid="31"/>
                  </p:tgtEl>
                </p:cond>
              </p:nextCondLst>
            </p:seq>
            <p:audio>
              <p:cMediaNode>
                <p:cTn id="91" fill="hold" display="0">
                  <p:stCondLst>
                    <p:cond delay="indefinite"/>
                  </p:stCondLst>
                  <p:endCondLst>
                    <p:cond evt="onNext" delay="0">
                      <p:tgtEl>
                        <p:sldTgt/>
                      </p:tgtEl>
                    </p:cond>
                    <p:cond evt="onPrev" delay="0">
                      <p:tgtEl>
                        <p:sldTgt/>
                      </p:tgtEl>
                    </p:cond>
                    <p:cond evt="onStopAudio" delay="0">
                      <p:tgtEl>
                        <p:sldTgt/>
                      </p:tgtEl>
                    </p:cond>
                  </p:endCondLst>
                </p:cTn>
                <p:tgtEl>
                  <p:spTgt spid="31"/>
                </p:tgtEl>
              </p:cMediaNode>
            </p:audi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Таблица 4"/>
          <p:cNvGraphicFramePr>
            <a:graphicFrameLocks noGrp="1"/>
          </p:cNvGraphicFramePr>
          <p:nvPr/>
        </p:nvGraphicFramePr>
        <p:xfrm>
          <a:off x="214282" y="214289"/>
          <a:ext cx="8715435" cy="6601083"/>
        </p:xfrm>
        <a:graphic>
          <a:graphicData uri="http://schemas.openxmlformats.org/drawingml/2006/table">
            <a:tbl>
              <a:tblPr firstRow="1" bandRow="1">
                <a:tableStyleId>{5C22544A-7EE6-4342-B048-85BDC9FD1C3A}</a:tableStyleId>
              </a:tblPr>
              <a:tblGrid>
                <a:gridCol w="458708"/>
                <a:gridCol w="2140633"/>
                <a:gridCol w="6116094"/>
              </a:tblGrid>
              <a:tr h="515190">
                <a:tc>
                  <a:txBody>
                    <a:bodyPr/>
                    <a:lstStyle/>
                    <a:p>
                      <a:pPr algn="ctr">
                        <a:lnSpc>
                          <a:spcPct val="150000"/>
                        </a:lnSpc>
                        <a:spcAft>
                          <a:spcPts val="0"/>
                        </a:spcAft>
                        <a:tabLst>
                          <a:tab pos="1246505" algn="l"/>
                        </a:tabLst>
                      </a:pPr>
                      <a:r>
                        <a:rPr lang="ru-RU" sz="1100" b="0" i="0" dirty="0">
                          <a:latin typeface="Times New Roman"/>
                          <a:ea typeface="Times New Roman"/>
                          <a:cs typeface="Times New Roman"/>
                        </a:rPr>
                        <a:t>№</a:t>
                      </a:r>
                      <a:endParaRPr lang="ru-RU" sz="1200" dirty="0">
                        <a:latin typeface="Times New Roman"/>
                        <a:ea typeface="Times New Roman"/>
                      </a:endParaRPr>
                    </a:p>
                    <a:p>
                      <a:pPr algn="ctr">
                        <a:lnSpc>
                          <a:spcPct val="150000"/>
                        </a:lnSpc>
                        <a:spcAft>
                          <a:spcPts val="0"/>
                        </a:spcAft>
                        <a:tabLst>
                          <a:tab pos="1246505" algn="l"/>
                        </a:tabLst>
                      </a:pPr>
                      <a:r>
                        <a:rPr lang="ru-RU" sz="1100" b="0" i="0" dirty="0" err="1">
                          <a:latin typeface="Times New Roman"/>
                          <a:ea typeface="Times New Roman"/>
                          <a:cs typeface="Times New Roman"/>
                        </a:rPr>
                        <a:t>п\п</a:t>
                      </a:r>
                      <a:r>
                        <a:rPr lang="ru-RU" sz="1100" b="0" i="0" dirty="0">
                          <a:latin typeface="Times New Roman"/>
                          <a:ea typeface="Times New Roman"/>
                          <a:cs typeface="Times New Roman"/>
                        </a:rPr>
                        <a:t>.</a:t>
                      </a:r>
                      <a:endParaRPr lang="ru-RU" sz="1200" dirty="0">
                        <a:latin typeface="Times New Roman"/>
                        <a:ea typeface="Times New Roman"/>
                      </a:endParaRPr>
                    </a:p>
                  </a:txBody>
                  <a:tcPr marL="68580" marR="68580" marT="0" marB="0"/>
                </a:tc>
                <a:tc>
                  <a:txBody>
                    <a:bodyPr/>
                    <a:lstStyle/>
                    <a:p>
                      <a:pPr algn="ctr">
                        <a:lnSpc>
                          <a:spcPct val="150000"/>
                        </a:lnSpc>
                        <a:spcAft>
                          <a:spcPts val="0"/>
                        </a:spcAft>
                        <a:tabLst>
                          <a:tab pos="1246505" algn="l"/>
                        </a:tabLst>
                      </a:pPr>
                      <a:r>
                        <a:rPr lang="ru-RU" sz="1100" b="0" i="0">
                          <a:latin typeface="Times New Roman"/>
                          <a:ea typeface="Times New Roman"/>
                          <a:cs typeface="Times New Roman"/>
                        </a:rPr>
                        <a:t>Содержание вопроса</a:t>
                      </a:r>
                      <a:endParaRPr lang="ru-RU" sz="1200">
                        <a:latin typeface="Times New Roman"/>
                        <a:ea typeface="Times New Roman"/>
                      </a:endParaRPr>
                    </a:p>
                  </a:txBody>
                  <a:tcPr marL="68580" marR="68580" marT="0" marB="0"/>
                </a:tc>
                <a:tc>
                  <a:txBody>
                    <a:bodyPr/>
                    <a:lstStyle/>
                    <a:p>
                      <a:pPr algn="ctr">
                        <a:lnSpc>
                          <a:spcPct val="150000"/>
                        </a:lnSpc>
                        <a:spcAft>
                          <a:spcPts val="0"/>
                        </a:spcAft>
                        <a:tabLst>
                          <a:tab pos="1246505" algn="l"/>
                        </a:tabLst>
                      </a:pPr>
                      <a:r>
                        <a:rPr lang="ru-RU" sz="1100" b="0" i="0" dirty="0">
                          <a:latin typeface="Times New Roman"/>
                          <a:ea typeface="Times New Roman"/>
                          <a:cs typeface="Times New Roman"/>
                        </a:rPr>
                        <a:t>Варианты ответа</a:t>
                      </a:r>
                      <a:endParaRPr lang="ru-RU" sz="1200" dirty="0">
                        <a:latin typeface="Times New Roman"/>
                        <a:ea typeface="Times New Roman"/>
                      </a:endParaRPr>
                    </a:p>
                  </a:txBody>
                  <a:tcPr marL="68580" marR="68580" marT="0" marB="0"/>
                </a:tc>
              </a:tr>
              <a:tr h="1124052">
                <a:tc>
                  <a:txBody>
                    <a:bodyPr/>
                    <a:lstStyle/>
                    <a:p>
                      <a:r>
                        <a:rPr lang="ru-RU" dirty="0" smtClean="0"/>
                        <a:t>6.</a:t>
                      </a:r>
                      <a:endParaRPr lang="ru-RU" dirty="0"/>
                    </a:p>
                  </a:txBody>
                  <a:tcPr/>
                </a:tc>
                <a:tc>
                  <a:txBody>
                    <a:bodyPr/>
                    <a:lstStyle/>
                    <a:p>
                      <a:pPr>
                        <a:lnSpc>
                          <a:spcPct val="150000"/>
                        </a:lnSpc>
                        <a:spcAft>
                          <a:spcPts val="0"/>
                        </a:spcAft>
                        <a:tabLst>
                          <a:tab pos="1246505" algn="l"/>
                        </a:tabLst>
                      </a:pPr>
                      <a:r>
                        <a:rPr lang="ru-RU" sz="1200" dirty="0">
                          <a:latin typeface="Times New Roman"/>
                          <a:ea typeface="Times New Roman"/>
                          <a:cs typeface="Times New Roman"/>
                        </a:rPr>
                        <a:t>Какое точение называют продольно-поперечным?</a:t>
                      </a:r>
                      <a:endParaRPr lang="ru-RU" sz="1200" dirty="0">
                        <a:latin typeface="Times New Roman"/>
                        <a:ea typeface="Times New Roman"/>
                      </a:endParaRPr>
                    </a:p>
                  </a:txBody>
                  <a:tcPr marL="68580" marR="68580" marT="0" marB="0"/>
                </a:tc>
                <a:tc>
                  <a:txBody>
                    <a:bodyPr/>
                    <a:lstStyle/>
                    <a:p>
                      <a:pPr marL="717550" indent="0">
                        <a:lnSpc>
                          <a:spcPct val="150000"/>
                        </a:lnSpc>
                        <a:spcAft>
                          <a:spcPts val="0"/>
                        </a:spcAft>
                        <a:tabLst>
                          <a:tab pos="1246505" algn="l"/>
                        </a:tabLst>
                      </a:pPr>
                      <a:r>
                        <a:rPr lang="ru-RU" sz="1200" b="0" i="0" dirty="0">
                          <a:latin typeface="Times New Roman"/>
                          <a:ea typeface="Times New Roman"/>
                          <a:cs typeface="Times New Roman"/>
                        </a:rPr>
                        <a:t>А. Точение перпендикулярно оси вращения заготовки.</a:t>
                      </a:r>
                      <a:endParaRPr lang="ru-RU" sz="1200" dirty="0">
                        <a:latin typeface="Times New Roman"/>
                        <a:ea typeface="Times New Roman"/>
                      </a:endParaRPr>
                    </a:p>
                    <a:p>
                      <a:pPr marL="717550" indent="0">
                        <a:lnSpc>
                          <a:spcPct val="150000"/>
                        </a:lnSpc>
                        <a:spcAft>
                          <a:spcPts val="0"/>
                        </a:spcAft>
                        <a:tabLst>
                          <a:tab pos="1246505" algn="l"/>
                        </a:tabLst>
                      </a:pPr>
                      <a:r>
                        <a:rPr lang="ru-RU" sz="1200" b="0" i="0" dirty="0">
                          <a:latin typeface="Times New Roman"/>
                          <a:ea typeface="Times New Roman"/>
                          <a:cs typeface="Times New Roman"/>
                        </a:rPr>
                        <a:t>Б. Точение  вдоль оси вращения.</a:t>
                      </a:r>
                      <a:endParaRPr lang="ru-RU" sz="1200" dirty="0">
                        <a:latin typeface="Times New Roman"/>
                        <a:ea typeface="Times New Roman"/>
                      </a:endParaRPr>
                    </a:p>
                    <a:p>
                      <a:pPr marL="717550" indent="0">
                        <a:lnSpc>
                          <a:spcPct val="150000"/>
                        </a:lnSpc>
                        <a:spcAft>
                          <a:spcPts val="0"/>
                        </a:spcAft>
                        <a:tabLst>
                          <a:tab pos="1246505" algn="l"/>
                        </a:tabLst>
                      </a:pPr>
                      <a:r>
                        <a:rPr lang="ru-RU" sz="1200" b="0" i="0" dirty="0">
                          <a:latin typeface="Times New Roman"/>
                          <a:ea typeface="Times New Roman"/>
                          <a:cs typeface="Times New Roman"/>
                        </a:rPr>
                        <a:t> В. Точение при одновременном перемещении стамески вдоль и перпендикулярно оси вращения.</a:t>
                      </a:r>
                      <a:endParaRPr lang="ru-RU" sz="1200" dirty="0">
                        <a:latin typeface="Times New Roman"/>
                        <a:ea typeface="Times New Roman"/>
                      </a:endParaRPr>
                    </a:p>
                  </a:txBody>
                  <a:tcPr marL="68580" marR="68580" marT="0" marB="0"/>
                </a:tc>
              </a:tr>
              <a:tr h="1061124">
                <a:tc>
                  <a:txBody>
                    <a:bodyPr/>
                    <a:lstStyle/>
                    <a:p>
                      <a:r>
                        <a:rPr lang="ru-RU" dirty="0" smtClean="0"/>
                        <a:t>7.</a:t>
                      </a:r>
                      <a:endParaRPr lang="ru-RU" dirty="0"/>
                    </a:p>
                  </a:txBody>
                  <a:tcPr/>
                </a:tc>
                <a:tc>
                  <a:txBody>
                    <a:bodyPr/>
                    <a:lstStyle/>
                    <a:p>
                      <a:pPr>
                        <a:lnSpc>
                          <a:spcPct val="150000"/>
                        </a:lnSpc>
                        <a:spcAft>
                          <a:spcPts val="0"/>
                        </a:spcAft>
                        <a:tabLst>
                          <a:tab pos="1246505" algn="l"/>
                        </a:tabLst>
                      </a:pPr>
                      <a:r>
                        <a:rPr lang="ru-RU" sz="1200" b="0" i="0" dirty="0">
                          <a:latin typeface="Times New Roman"/>
                          <a:ea typeface="Times New Roman"/>
                          <a:cs typeface="Times New Roman"/>
                        </a:rPr>
                        <a:t>С чего начинают чертить чертеж детали имеющей форму вращения?</a:t>
                      </a:r>
                      <a:endParaRPr lang="ru-RU" sz="1200" dirty="0">
                        <a:latin typeface="Times New Roman"/>
                        <a:ea typeface="Times New Roman"/>
                      </a:endParaRPr>
                    </a:p>
                  </a:txBody>
                  <a:tcPr marL="68580" marR="68580" marT="0" marB="0"/>
                </a:tc>
                <a:tc>
                  <a:txBody>
                    <a:bodyPr/>
                    <a:lstStyle/>
                    <a:p>
                      <a:pPr marL="723900" indent="0">
                        <a:lnSpc>
                          <a:spcPct val="150000"/>
                        </a:lnSpc>
                        <a:spcAft>
                          <a:spcPts val="0"/>
                        </a:spcAft>
                        <a:tabLst>
                          <a:tab pos="355600" algn="l"/>
                          <a:tab pos="1246188" algn="l"/>
                        </a:tabLst>
                      </a:pPr>
                      <a:r>
                        <a:rPr lang="ru-RU" sz="1200" b="0" i="0" dirty="0">
                          <a:latin typeface="Times New Roman"/>
                          <a:ea typeface="Times New Roman"/>
                          <a:cs typeface="Times New Roman"/>
                        </a:rPr>
                        <a:t>А. Сначала вычерчивают размерные линии.</a:t>
                      </a:r>
                      <a:endParaRPr lang="ru-RU" sz="1200" dirty="0">
                        <a:latin typeface="Times New Roman"/>
                        <a:ea typeface="Times New Roman"/>
                      </a:endParaRPr>
                    </a:p>
                    <a:p>
                      <a:pPr marL="723900" indent="0">
                        <a:lnSpc>
                          <a:spcPct val="150000"/>
                        </a:lnSpc>
                        <a:spcAft>
                          <a:spcPts val="0"/>
                        </a:spcAft>
                        <a:tabLst>
                          <a:tab pos="355600" algn="l"/>
                          <a:tab pos="1246188" algn="l"/>
                        </a:tabLst>
                      </a:pPr>
                      <a:r>
                        <a:rPr lang="ru-RU" sz="1200" b="0" i="0" dirty="0">
                          <a:latin typeface="Times New Roman"/>
                          <a:ea typeface="Times New Roman"/>
                          <a:cs typeface="Times New Roman"/>
                        </a:rPr>
                        <a:t>Б. Сначала проводят горизонтальную штрихпунктирную осевую линию.</a:t>
                      </a:r>
                      <a:endParaRPr lang="ru-RU" sz="1200" dirty="0">
                        <a:latin typeface="Times New Roman"/>
                        <a:ea typeface="Times New Roman"/>
                      </a:endParaRPr>
                    </a:p>
                    <a:p>
                      <a:pPr marL="723900" indent="0">
                        <a:lnSpc>
                          <a:spcPct val="150000"/>
                        </a:lnSpc>
                        <a:spcAft>
                          <a:spcPts val="0"/>
                        </a:spcAft>
                        <a:tabLst>
                          <a:tab pos="355600" algn="l"/>
                          <a:tab pos="1246188" algn="l"/>
                        </a:tabLst>
                      </a:pPr>
                      <a:r>
                        <a:rPr lang="ru-RU" sz="1200" b="0" i="0" dirty="0">
                          <a:latin typeface="Times New Roman"/>
                          <a:ea typeface="Times New Roman"/>
                          <a:cs typeface="Times New Roman"/>
                        </a:rPr>
                        <a:t> В. Сначала вычерчивают сферические детали.</a:t>
                      </a:r>
                      <a:endParaRPr lang="ru-RU" sz="1200" dirty="0">
                        <a:latin typeface="Times New Roman"/>
                        <a:ea typeface="Times New Roman"/>
                      </a:endParaRPr>
                    </a:p>
                  </a:txBody>
                  <a:tcPr marL="68580" marR="68580" marT="0" marB="0"/>
                </a:tc>
              </a:tr>
              <a:tr h="1124052">
                <a:tc>
                  <a:txBody>
                    <a:bodyPr/>
                    <a:lstStyle/>
                    <a:p>
                      <a:r>
                        <a:rPr lang="ru-RU" dirty="0" smtClean="0"/>
                        <a:t>8.</a:t>
                      </a:r>
                      <a:endParaRPr lang="ru-RU" dirty="0"/>
                    </a:p>
                  </a:txBody>
                  <a:tcPr/>
                </a:tc>
                <a:tc>
                  <a:txBody>
                    <a:bodyPr/>
                    <a:lstStyle/>
                    <a:p>
                      <a:pPr marL="0" indent="0">
                        <a:lnSpc>
                          <a:spcPts val="1175"/>
                        </a:lnSpc>
                        <a:spcAft>
                          <a:spcPts val="0"/>
                        </a:spcAft>
                      </a:pPr>
                      <a:r>
                        <a:rPr lang="ru-RU" sz="1200" dirty="0">
                          <a:latin typeface="Times New Roman"/>
                          <a:ea typeface="Times New Roman"/>
                          <a:cs typeface="Times New Roman"/>
                        </a:rPr>
                        <a:t>Что такое предельные калибры? </a:t>
                      </a:r>
                      <a:endParaRPr lang="ru-RU" sz="1200" dirty="0">
                        <a:latin typeface="Times New Roman"/>
                        <a:ea typeface="Times New Roman"/>
                      </a:endParaRPr>
                    </a:p>
                  </a:txBody>
                  <a:tcPr marL="68580" marR="68580" marT="0" marB="0"/>
                </a:tc>
                <a:tc>
                  <a:txBody>
                    <a:bodyPr/>
                    <a:lstStyle/>
                    <a:p>
                      <a:pPr marL="723900" indent="0">
                        <a:lnSpc>
                          <a:spcPct val="150000"/>
                        </a:lnSpc>
                        <a:spcAft>
                          <a:spcPts val="0"/>
                        </a:spcAft>
                        <a:tabLst>
                          <a:tab pos="1246505" algn="l"/>
                        </a:tabLst>
                      </a:pPr>
                      <a:r>
                        <a:rPr lang="ru-RU" sz="1200" b="0" i="0" dirty="0">
                          <a:latin typeface="Times New Roman"/>
                          <a:ea typeface="Times New Roman"/>
                          <a:cs typeface="Times New Roman"/>
                        </a:rPr>
                        <a:t>А. Это измерительный инструмент для контроля  предельных размеров валов и отверстий.</a:t>
                      </a:r>
                      <a:endParaRPr lang="ru-RU" sz="1200" dirty="0">
                        <a:latin typeface="Times New Roman"/>
                        <a:ea typeface="Times New Roman"/>
                      </a:endParaRPr>
                    </a:p>
                    <a:p>
                      <a:pPr marL="723900" indent="0">
                        <a:lnSpc>
                          <a:spcPct val="150000"/>
                        </a:lnSpc>
                        <a:spcAft>
                          <a:spcPts val="0"/>
                        </a:spcAft>
                        <a:tabLst>
                          <a:tab pos="1246505" algn="l"/>
                        </a:tabLst>
                      </a:pPr>
                      <a:r>
                        <a:rPr lang="ru-RU" sz="1200" b="0" i="0" dirty="0">
                          <a:latin typeface="Times New Roman"/>
                          <a:ea typeface="Times New Roman"/>
                          <a:cs typeface="Times New Roman"/>
                        </a:rPr>
                        <a:t>Б. Это инструмент для чистовой обработки изделий.</a:t>
                      </a:r>
                      <a:endParaRPr lang="ru-RU" sz="1200" dirty="0">
                        <a:latin typeface="Times New Roman"/>
                        <a:ea typeface="Times New Roman"/>
                      </a:endParaRPr>
                    </a:p>
                    <a:p>
                      <a:pPr marL="723900" indent="0">
                        <a:lnSpc>
                          <a:spcPct val="150000"/>
                        </a:lnSpc>
                        <a:spcAft>
                          <a:spcPts val="0"/>
                        </a:spcAft>
                        <a:tabLst>
                          <a:tab pos="1246505" algn="l"/>
                        </a:tabLst>
                      </a:pPr>
                      <a:r>
                        <a:rPr lang="ru-RU" sz="1200" b="0" i="0" dirty="0">
                          <a:latin typeface="Times New Roman"/>
                          <a:ea typeface="Times New Roman"/>
                          <a:cs typeface="Times New Roman"/>
                        </a:rPr>
                        <a:t> В. Этот инструмент применяется для формирования конических поверхностей.</a:t>
                      </a:r>
                      <a:endParaRPr lang="ru-RU" sz="1200" dirty="0">
                        <a:latin typeface="Times New Roman"/>
                        <a:ea typeface="Times New Roman"/>
                      </a:endParaRPr>
                    </a:p>
                  </a:txBody>
                  <a:tcPr marL="68580" marR="68580" marT="0" marB="0"/>
                </a:tc>
              </a:tr>
              <a:tr h="1124052">
                <a:tc>
                  <a:txBody>
                    <a:bodyPr/>
                    <a:lstStyle/>
                    <a:p>
                      <a:r>
                        <a:rPr lang="ru-RU" dirty="0" smtClean="0"/>
                        <a:t>9.</a:t>
                      </a:r>
                      <a:endParaRPr lang="ru-RU" dirty="0"/>
                    </a:p>
                  </a:txBody>
                  <a:tcPr/>
                </a:tc>
                <a:tc>
                  <a:txBody>
                    <a:bodyPr/>
                    <a:lstStyle/>
                    <a:p>
                      <a:pPr marL="0" indent="0">
                        <a:lnSpc>
                          <a:spcPts val="1175"/>
                        </a:lnSpc>
                        <a:spcAft>
                          <a:spcPts val="0"/>
                        </a:spcAft>
                      </a:pPr>
                      <a:r>
                        <a:rPr lang="ru-RU" sz="1200" b="0" i="0" dirty="0">
                          <a:latin typeface="Times New Roman"/>
                          <a:ea typeface="Times New Roman"/>
                          <a:cs typeface="Times New Roman"/>
                        </a:rPr>
                        <a:t>Что такое кондуктор?</a:t>
                      </a:r>
                      <a:endParaRPr lang="ru-RU" sz="1200" dirty="0">
                        <a:latin typeface="Times New Roman"/>
                        <a:ea typeface="Times New Roman"/>
                      </a:endParaRPr>
                    </a:p>
                  </a:txBody>
                  <a:tcPr marL="68580" marR="68580" marT="0" marB="0"/>
                </a:tc>
                <a:tc>
                  <a:txBody>
                    <a:bodyPr/>
                    <a:lstStyle/>
                    <a:p>
                      <a:pPr marL="723900" indent="0">
                        <a:lnSpc>
                          <a:spcPct val="150000"/>
                        </a:lnSpc>
                        <a:spcAft>
                          <a:spcPts val="0"/>
                        </a:spcAft>
                        <a:tabLst>
                          <a:tab pos="1246505" algn="l"/>
                        </a:tabLst>
                      </a:pPr>
                      <a:r>
                        <a:rPr lang="ru-RU" sz="1200" b="0" i="0" dirty="0">
                          <a:latin typeface="Times New Roman"/>
                          <a:ea typeface="Times New Roman"/>
                          <a:cs typeface="Times New Roman"/>
                        </a:rPr>
                        <a:t>А. Это инструме6нт служащий для измерения деталей с фасонной поверхностью.</a:t>
                      </a:r>
                      <a:endParaRPr lang="ru-RU" sz="1200" dirty="0">
                        <a:latin typeface="Times New Roman"/>
                        <a:ea typeface="Times New Roman"/>
                      </a:endParaRPr>
                    </a:p>
                    <a:p>
                      <a:pPr marL="723900" indent="0">
                        <a:lnSpc>
                          <a:spcPct val="150000"/>
                        </a:lnSpc>
                        <a:spcAft>
                          <a:spcPts val="0"/>
                        </a:spcAft>
                        <a:tabLst>
                          <a:tab pos="1246505" algn="l"/>
                        </a:tabLst>
                      </a:pPr>
                      <a:r>
                        <a:rPr lang="ru-RU" sz="1200" b="0" i="0" dirty="0">
                          <a:latin typeface="Times New Roman"/>
                          <a:ea typeface="Times New Roman"/>
                          <a:cs typeface="Times New Roman"/>
                        </a:rPr>
                        <a:t>Б. Это приспособление для вытачивания фасонных поверхностей,  при движении по которому режущий инструмент повторяет его форму.</a:t>
                      </a:r>
                      <a:endParaRPr lang="ru-RU" sz="1200" dirty="0">
                        <a:latin typeface="Times New Roman"/>
                        <a:ea typeface="Times New Roman"/>
                      </a:endParaRPr>
                    </a:p>
                    <a:p>
                      <a:pPr marL="723900" indent="0">
                        <a:lnSpc>
                          <a:spcPct val="150000"/>
                        </a:lnSpc>
                        <a:spcAft>
                          <a:spcPts val="0"/>
                        </a:spcAft>
                        <a:tabLst>
                          <a:tab pos="1246505" algn="l"/>
                        </a:tabLst>
                      </a:pPr>
                      <a:r>
                        <a:rPr lang="ru-RU" sz="1200" b="0" i="0" dirty="0">
                          <a:latin typeface="Times New Roman"/>
                          <a:ea typeface="Times New Roman"/>
                          <a:cs typeface="Times New Roman"/>
                        </a:rPr>
                        <a:t> В. Этот инструмент необходим при подготовке заготовок для лобового точения.</a:t>
                      </a:r>
                      <a:endParaRPr lang="ru-RU" sz="1200" dirty="0">
                        <a:latin typeface="Times New Roman"/>
                        <a:ea typeface="Times New Roman"/>
                      </a:endParaRPr>
                    </a:p>
                  </a:txBody>
                  <a:tcPr marL="68580" marR="68580" marT="0" marB="0"/>
                </a:tc>
              </a:tr>
              <a:tr h="1405065">
                <a:tc>
                  <a:txBody>
                    <a:bodyPr/>
                    <a:lstStyle/>
                    <a:p>
                      <a:r>
                        <a:rPr lang="ru-RU" dirty="0" smtClean="0"/>
                        <a:t>10</a:t>
                      </a:r>
                      <a:endParaRPr lang="ru-RU" dirty="0"/>
                    </a:p>
                  </a:txBody>
                  <a:tcPr/>
                </a:tc>
                <a:tc>
                  <a:txBody>
                    <a:bodyPr/>
                    <a:lstStyle/>
                    <a:p>
                      <a:pPr>
                        <a:lnSpc>
                          <a:spcPct val="150000"/>
                        </a:lnSpc>
                        <a:spcAft>
                          <a:spcPts val="0"/>
                        </a:spcAft>
                        <a:tabLst>
                          <a:tab pos="1246505" algn="l"/>
                        </a:tabLst>
                      </a:pPr>
                      <a:r>
                        <a:rPr lang="ru-RU" sz="1200" b="0" i="0">
                          <a:latin typeface="Times New Roman"/>
                          <a:ea typeface="Times New Roman"/>
                          <a:cs typeface="Times New Roman"/>
                        </a:rPr>
                        <a:t>Станки с ЧПУ это:</a:t>
                      </a:r>
                      <a:endParaRPr lang="ru-RU" sz="1200">
                        <a:latin typeface="Times New Roman"/>
                        <a:ea typeface="Times New Roman"/>
                      </a:endParaRPr>
                    </a:p>
                  </a:txBody>
                  <a:tcPr marL="68580" marR="68580" marT="0" marB="0"/>
                </a:tc>
                <a:tc>
                  <a:txBody>
                    <a:bodyPr/>
                    <a:lstStyle/>
                    <a:p>
                      <a:pPr marL="723900" indent="0">
                        <a:lnSpc>
                          <a:spcPct val="150000"/>
                        </a:lnSpc>
                        <a:spcAft>
                          <a:spcPts val="0"/>
                        </a:spcAft>
                        <a:tabLst>
                          <a:tab pos="1246505" algn="l"/>
                        </a:tabLst>
                      </a:pPr>
                      <a:r>
                        <a:rPr lang="ru-RU" sz="1200" b="0" i="0" dirty="0">
                          <a:latin typeface="Times New Roman"/>
                          <a:ea typeface="Times New Roman"/>
                          <a:cs typeface="Times New Roman"/>
                        </a:rPr>
                        <a:t>А. Это станки для выполнения математических операций.</a:t>
                      </a:r>
                      <a:endParaRPr lang="ru-RU" sz="1200" dirty="0">
                        <a:latin typeface="Times New Roman"/>
                        <a:ea typeface="Times New Roman"/>
                      </a:endParaRPr>
                    </a:p>
                    <a:p>
                      <a:pPr marL="723900" indent="0">
                        <a:lnSpc>
                          <a:spcPct val="150000"/>
                        </a:lnSpc>
                        <a:spcAft>
                          <a:spcPts val="0"/>
                        </a:spcAft>
                        <a:tabLst>
                          <a:tab pos="1246505" algn="l"/>
                        </a:tabLst>
                      </a:pPr>
                      <a:r>
                        <a:rPr lang="ru-RU" sz="1200" b="0" i="0" dirty="0">
                          <a:latin typeface="Times New Roman"/>
                          <a:ea typeface="Times New Roman"/>
                          <a:cs typeface="Times New Roman"/>
                        </a:rPr>
                        <a:t>Б. Это станки, оснащенные числовым программным управлением,  осуществляющим управление работой станка по заданной программе с минимальным участием человека.</a:t>
                      </a:r>
                      <a:endParaRPr lang="ru-RU" sz="1200" dirty="0">
                        <a:latin typeface="Times New Roman"/>
                        <a:ea typeface="Times New Roman"/>
                      </a:endParaRPr>
                    </a:p>
                    <a:p>
                      <a:pPr marL="723900" indent="0">
                        <a:lnSpc>
                          <a:spcPct val="150000"/>
                        </a:lnSpc>
                        <a:spcAft>
                          <a:spcPts val="0"/>
                        </a:spcAft>
                        <a:tabLst>
                          <a:tab pos="1246505" algn="l"/>
                        </a:tabLst>
                      </a:pPr>
                      <a:r>
                        <a:rPr lang="ru-RU" sz="1200" b="0" i="0" dirty="0">
                          <a:latin typeface="Times New Roman"/>
                          <a:ea typeface="Times New Roman"/>
                          <a:cs typeface="Times New Roman"/>
                        </a:rPr>
                        <a:t> В. Это станки осуществляющие точение деталей одной формы.</a:t>
                      </a:r>
                      <a:endParaRPr lang="ru-RU" sz="1200" dirty="0">
                        <a:latin typeface="Times New Roman"/>
                        <a:ea typeface="Times New Roman"/>
                      </a:endParaRPr>
                    </a:p>
                  </a:txBody>
                  <a:tcPr marL="68580" marR="68580" marT="0" marB="0"/>
                </a:tc>
              </a:tr>
            </a:tbl>
          </a:graphicData>
        </a:graphic>
      </p:graphicFrame>
      <p:pic>
        <p:nvPicPr>
          <p:cNvPr id="6" name="j0214098.wav">
            <a:hlinkClick r:id="" action="ppaction://media"/>
          </p:cNvPr>
          <p:cNvPicPr>
            <a:picLocks noRot="1" noChangeAspect="1"/>
          </p:cNvPicPr>
          <p:nvPr>
            <a:wavAudioFile r:embed="rId1" name="j0214098.wav"/>
          </p:nvPr>
        </p:nvPicPr>
        <p:blipFill>
          <a:blip r:embed="rId4" cstate="email"/>
          <a:stretch>
            <a:fillRect/>
          </a:stretch>
        </p:blipFill>
        <p:spPr>
          <a:xfrm>
            <a:off x="3000364" y="1428736"/>
            <a:ext cx="304800" cy="304800"/>
          </a:xfrm>
          <a:prstGeom prst="rect">
            <a:avLst/>
          </a:prstGeom>
        </p:spPr>
      </p:pic>
      <p:pic>
        <p:nvPicPr>
          <p:cNvPr id="7" name="j0214098.wav">
            <a:hlinkClick r:id="" action="ppaction://media"/>
          </p:cNvPr>
          <p:cNvPicPr>
            <a:picLocks noRot="1" noChangeAspect="1"/>
          </p:cNvPicPr>
          <p:nvPr>
            <a:wavAudioFile r:embed="rId1" name="j0214098.wav"/>
          </p:nvPr>
        </p:nvPicPr>
        <p:blipFill>
          <a:blip r:embed="rId4" cstate="email"/>
          <a:stretch>
            <a:fillRect/>
          </a:stretch>
        </p:blipFill>
        <p:spPr>
          <a:xfrm>
            <a:off x="3000364" y="2143116"/>
            <a:ext cx="304800" cy="304800"/>
          </a:xfrm>
          <a:prstGeom prst="rect">
            <a:avLst/>
          </a:prstGeom>
        </p:spPr>
      </p:pic>
      <p:pic>
        <p:nvPicPr>
          <p:cNvPr id="8" name="j0214098.wav">
            <a:hlinkClick r:id="" action="ppaction://media"/>
          </p:cNvPr>
          <p:cNvPicPr>
            <a:picLocks noRot="1" noChangeAspect="1"/>
          </p:cNvPicPr>
          <p:nvPr>
            <a:wavAudioFile r:embed="rId1" name="j0214098.wav"/>
          </p:nvPr>
        </p:nvPicPr>
        <p:blipFill>
          <a:blip r:embed="rId4" cstate="email"/>
          <a:stretch>
            <a:fillRect/>
          </a:stretch>
        </p:blipFill>
        <p:spPr>
          <a:xfrm>
            <a:off x="2928926" y="2928934"/>
            <a:ext cx="304800" cy="304800"/>
          </a:xfrm>
          <a:prstGeom prst="rect">
            <a:avLst/>
          </a:prstGeom>
        </p:spPr>
      </p:pic>
      <p:pic>
        <p:nvPicPr>
          <p:cNvPr id="9" name="j0214098.wav">
            <a:hlinkClick r:id="" action="ppaction://media"/>
          </p:cNvPr>
          <p:cNvPicPr>
            <a:picLocks noRot="1" noChangeAspect="1"/>
          </p:cNvPicPr>
          <p:nvPr>
            <a:wavAudioFile r:embed="rId1" name="j0214098.wav"/>
          </p:nvPr>
        </p:nvPicPr>
        <p:blipFill>
          <a:blip r:embed="rId4" cstate="email"/>
          <a:stretch>
            <a:fillRect/>
          </a:stretch>
        </p:blipFill>
        <p:spPr>
          <a:xfrm>
            <a:off x="2928926" y="4643446"/>
            <a:ext cx="304800" cy="304800"/>
          </a:xfrm>
          <a:prstGeom prst="rect">
            <a:avLst/>
          </a:prstGeom>
        </p:spPr>
      </p:pic>
      <p:pic>
        <p:nvPicPr>
          <p:cNvPr id="10" name="j0214098.wav">
            <a:hlinkClick r:id="" action="ppaction://media"/>
          </p:cNvPr>
          <p:cNvPicPr>
            <a:picLocks noRot="1" noChangeAspect="1"/>
          </p:cNvPicPr>
          <p:nvPr>
            <a:wavAudioFile r:embed="rId1" name="j0214098.wav"/>
          </p:nvPr>
        </p:nvPicPr>
        <p:blipFill>
          <a:blip r:embed="rId4" cstate="email"/>
          <a:stretch>
            <a:fillRect/>
          </a:stretch>
        </p:blipFill>
        <p:spPr>
          <a:xfrm>
            <a:off x="3000364" y="5715016"/>
            <a:ext cx="304800" cy="304800"/>
          </a:xfrm>
          <a:prstGeom prst="rect">
            <a:avLst/>
          </a:prstGeom>
        </p:spPr>
      </p:pic>
      <p:pic>
        <p:nvPicPr>
          <p:cNvPr id="11" name="ELPHRG01.wav">
            <a:hlinkClick r:id="" action="ppaction://media"/>
          </p:cNvPr>
          <p:cNvPicPr>
            <a:picLocks noRot="1" noChangeAspect="1"/>
          </p:cNvPicPr>
          <p:nvPr>
            <a:wavAudioFile r:embed="rId2" name="ELPHRG01.wav"/>
          </p:nvPr>
        </p:nvPicPr>
        <p:blipFill>
          <a:blip r:embed="rId4" cstate="email"/>
          <a:stretch>
            <a:fillRect/>
          </a:stretch>
        </p:blipFill>
        <p:spPr>
          <a:xfrm>
            <a:off x="2928926" y="3357562"/>
            <a:ext cx="304800" cy="304800"/>
          </a:xfrm>
          <a:prstGeom prst="rect">
            <a:avLst/>
          </a:prstGeom>
        </p:spPr>
      </p:pic>
      <p:pic>
        <p:nvPicPr>
          <p:cNvPr id="12" name="ELPHRG01.wav">
            <a:hlinkClick r:id="" action="ppaction://media"/>
          </p:cNvPr>
          <p:cNvPicPr>
            <a:picLocks noRot="1" noChangeAspect="1"/>
          </p:cNvPicPr>
          <p:nvPr>
            <a:wavAudioFile r:embed="rId2" name="ELPHRG01.wav"/>
          </p:nvPr>
        </p:nvPicPr>
        <p:blipFill>
          <a:blip r:embed="rId4" cstate="email"/>
          <a:stretch>
            <a:fillRect/>
          </a:stretch>
        </p:blipFill>
        <p:spPr>
          <a:xfrm>
            <a:off x="3000364" y="2428868"/>
            <a:ext cx="304800" cy="304800"/>
          </a:xfrm>
          <a:prstGeom prst="rect">
            <a:avLst/>
          </a:prstGeom>
        </p:spPr>
      </p:pic>
      <p:pic>
        <p:nvPicPr>
          <p:cNvPr id="13" name="ELPHRG01.wav">
            <a:hlinkClick r:id="" action="ppaction://media"/>
          </p:cNvPr>
          <p:cNvPicPr>
            <a:picLocks noRot="1" noChangeAspect="1"/>
          </p:cNvPicPr>
          <p:nvPr>
            <a:wavAudioFile r:embed="rId2" name="ELPHRG01.wav"/>
          </p:nvPr>
        </p:nvPicPr>
        <p:blipFill>
          <a:blip r:embed="rId4" cstate="email"/>
          <a:stretch>
            <a:fillRect/>
          </a:stretch>
        </p:blipFill>
        <p:spPr>
          <a:xfrm>
            <a:off x="3000364" y="1857364"/>
            <a:ext cx="304800" cy="304800"/>
          </a:xfrm>
          <a:prstGeom prst="rect">
            <a:avLst/>
          </a:prstGeom>
        </p:spPr>
      </p:pic>
      <p:pic>
        <p:nvPicPr>
          <p:cNvPr id="14" name="ELPHRG01.wav">
            <a:hlinkClick r:id="" action="ppaction://media"/>
          </p:cNvPr>
          <p:cNvPicPr>
            <a:picLocks noRot="1" noChangeAspect="1"/>
          </p:cNvPicPr>
          <p:nvPr>
            <a:wavAudioFile r:embed="rId2" name="ELPHRG01.wav"/>
          </p:nvPr>
        </p:nvPicPr>
        <p:blipFill>
          <a:blip r:embed="rId4" cstate="email"/>
          <a:stretch>
            <a:fillRect/>
          </a:stretch>
        </p:blipFill>
        <p:spPr>
          <a:xfrm>
            <a:off x="3000364" y="1142984"/>
            <a:ext cx="304800" cy="304800"/>
          </a:xfrm>
          <a:prstGeom prst="rect">
            <a:avLst/>
          </a:prstGeom>
        </p:spPr>
      </p:pic>
      <p:pic>
        <p:nvPicPr>
          <p:cNvPr id="15" name="ELPHRG01.wav">
            <a:hlinkClick r:id="" action="ppaction://media"/>
          </p:cNvPr>
          <p:cNvPicPr>
            <a:picLocks noRot="1" noChangeAspect="1"/>
          </p:cNvPicPr>
          <p:nvPr>
            <a:wavAudioFile r:embed="rId2" name="ELPHRG01.wav"/>
          </p:nvPr>
        </p:nvPicPr>
        <p:blipFill>
          <a:blip r:embed="rId4" cstate="email"/>
          <a:stretch>
            <a:fillRect/>
          </a:stretch>
        </p:blipFill>
        <p:spPr>
          <a:xfrm>
            <a:off x="3000364" y="785794"/>
            <a:ext cx="304800" cy="304800"/>
          </a:xfrm>
          <a:prstGeom prst="rect">
            <a:avLst/>
          </a:prstGeom>
        </p:spPr>
      </p:pic>
      <p:pic>
        <p:nvPicPr>
          <p:cNvPr id="16" name="ELPHRG01.wav">
            <a:hlinkClick r:id="" action="ppaction://media"/>
          </p:cNvPr>
          <p:cNvPicPr>
            <a:picLocks noRot="1" noChangeAspect="1"/>
          </p:cNvPicPr>
          <p:nvPr>
            <a:wavAudioFile r:embed="rId2" name="ELPHRG01.wav"/>
          </p:nvPr>
        </p:nvPicPr>
        <p:blipFill>
          <a:blip r:embed="rId4" cstate="email"/>
          <a:stretch>
            <a:fillRect/>
          </a:stretch>
        </p:blipFill>
        <p:spPr>
          <a:xfrm>
            <a:off x="2928926" y="3714752"/>
            <a:ext cx="304800" cy="304800"/>
          </a:xfrm>
          <a:prstGeom prst="rect">
            <a:avLst/>
          </a:prstGeom>
        </p:spPr>
      </p:pic>
      <p:pic>
        <p:nvPicPr>
          <p:cNvPr id="17" name="ELPHRG01.wav">
            <a:hlinkClick r:id="" action="ppaction://media"/>
          </p:cNvPr>
          <p:cNvPicPr>
            <a:picLocks noRot="1" noChangeAspect="1"/>
          </p:cNvPicPr>
          <p:nvPr>
            <a:wavAudioFile r:embed="rId2" name="ELPHRG01.wav"/>
          </p:nvPr>
        </p:nvPicPr>
        <p:blipFill>
          <a:blip r:embed="rId4" cstate="email"/>
          <a:stretch>
            <a:fillRect/>
          </a:stretch>
        </p:blipFill>
        <p:spPr>
          <a:xfrm>
            <a:off x="3000364" y="6357958"/>
            <a:ext cx="304800" cy="304800"/>
          </a:xfrm>
          <a:prstGeom prst="rect">
            <a:avLst/>
          </a:prstGeom>
        </p:spPr>
      </p:pic>
      <p:pic>
        <p:nvPicPr>
          <p:cNvPr id="18" name="ELPHRG01.wav">
            <a:hlinkClick r:id="" action="ppaction://media"/>
          </p:cNvPr>
          <p:cNvPicPr>
            <a:picLocks noRot="1" noChangeAspect="1"/>
          </p:cNvPicPr>
          <p:nvPr>
            <a:wavAudioFile r:embed="rId2" name="ELPHRG01.wav"/>
          </p:nvPr>
        </p:nvPicPr>
        <p:blipFill>
          <a:blip r:embed="rId4" cstate="email"/>
          <a:stretch>
            <a:fillRect/>
          </a:stretch>
        </p:blipFill>
        <p:spPr>
          <a:xfrm>
            <a:off x="2928926" y="5429264"/>
            <a:ext cx="304800" cy="304800"/>
          </a:xfrm>
          <a:prstGeom prst="rect">
            <a:avLst/>
          </a:prstGeom>
        </p:spPr>
      </p:pic>
      <p:pic>
        <p:nvPicPr>
          <p:cNvPr id="19" name="ELPHRG01.wav">
            <a:hlinkClick r:id="" action="ppaction://media"/>
          </p:cNvPr>
          <p:cNvPicPr>
            <a:picLocks noRot="1" noChangeAspect="1"/>
          </p:cNvPicPr>
          <p:nvPr>
            <a:wavAudioFile r:embed="rId2" name="ELPHRG01.wav"/>
          </p:nvPr>
        </p:nvPicPr>
        <p:blipFill>
          <a:blip r:embed="rId4" cstate="email"/>
          <a:stretch>
            <a:fillRect/>
          </a:stretch>
        </p:blipFill>
        <p:spPr>
          <a:xfrm>
            <a:off x="2928926" y="5072074"/>
            <a:ext cx="304800" cy="304800"/>
          </a:xfrm>
          <a:prstGeom prst="rect">
            <a:avLst/>
          </a:prstGeom>
        </p:spPr>
      </p:pic>
      <p:pic>
        <p:nvPicPr>
          <p:cNvPr id="20" name="ELPHRG01.wav">
            <a:hlinkClick r:id="" action="ppaction://media"/>
          </p:cNvPr>
          <p:cNvPicPr>
            <a:picLocks noRot="1" noChangeAspect="1"/>
          </p:cNvPicPr>
          <p:nvPr>
            <a:wavAudioFile r:embed="rId2" name="ELPHRG01.wav"/>
          </p:nvPr>
        </p:nvPicPr>
        <p:blipFill>
          <a:blip r:embed="rId4" cstate="email"/>
          <a:stretch>
            <a:fillRect/>
          </a:stretch>
        </p:blipFill>
        <p:spPr>
          <a:xfrm>
            <a:off x="2928926" y="4214818"/>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745" fill="hold"/>
                                        <p:tgtEl>
                                          <p:spTgt spid="6"/>
                                        </p:tgtEl>
                                      </p:cBhvr>
                                    </p:cmd>
                                  </p:childTnLst>
                                </p:cTn>
                              </p:par>
                            </p:childTnLst>
                          </p:cTn>
                        </p:par>
                      </p:childTnLst>
                    </p:cTn>
                  </p:par>
                </p:childTnLst>
              </p:cTn>
              <p:nextCondLst>
                <p:cond evt="onClick" delay="0">
                  <p:tgtEl>
                    <p:spTgt spid="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4745" fill="hold"/>
                                        <p:tgtEl>
                                          <p:spTgt spid="7"/>
                                        </p:tgtEl>
                                      </p:cBhvr>
                                    </p:cmd>
                                  </p:childTnLst>
                                </p:cTn>
                              </p:par>
                            </p:childTnLst>
                          </p:cTn>
                        </p:par>
                      </p:childTnLst>
                    </p:cTn>
                  </p:par>
                </p:childTnLst>
              </p:cTn>
              <p:nextCondLst>
                <p:cond evt="onClick" delay="0">
                  <p:tgtEl>
                    <p:spTgt spid="7"/>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seq concurrent="1" nextAc="seek">
              <p:cTn id="14" restart="whenNotActive" fill="hold" evtFilter="cancelBubble" nodeType="interactiveSeq">
                <p:stCondLst>
                  <p:cond evt="onClick" delay="0">
                    <p:tgtEl>
                      <p:spTgt spid="8"/>
                    </p:tgtEl>
                  </p:cond>
                </p:stCondLst>
                <p:endSync evt="end" delay="0">
                  <p:rtn val="all"/>
                </p:endSync>
                <p:childTnLst>
                  <p:par>
                    <p:cTn id="15" fill="hold">
                      <p:stCondLst>
                        <p:cond delay="0"/>
                      </p:stCondLst>
                      <p:childTnLst>
                        <p:par>
                          <p:cTn id="16" fill="hold">
                            <p:stCondLst>
                              <p:cond delay="0"/>
                            </p:stCondLst>
                            <p:childTnLst>
                              <p:par>
                                <p:cTn id="17" presetID="1" presetClass="mediacall" presetSubtype="0" fill="hold" nodeType="clickEffect">
                                  <p:stCondLst>
                                    <p:cond delay="0"/>
                                  </p:stCondLst>
                                  <p:childTnLst>
                                    <p:cmd type="call" cmd="playFrom(0.0)">
                                      <p:cBhvr>
                                        <p:cTn id="18" dur="4745" fill="hold"/>
                                        <p:tgtEl>
                                          <p:spTgt spid="8"/>
                                        </p:tgtEl>
                                      </p:cBhvr>
                                    </p:cmd>
                                  </p:childTnLst>
                                </p:cTn>
                              </p:par>
                            </p:childTnLst>
                          </p:cTn>
                        </p:par>
                      </p:childTnLst>
                    </p:cTn>
                  </p:par>
                </p:childTnLst>
              </p:cTn>
              <p:nextCondLst>
                <p:cond evt="onClick" delay="0">
                  <p:tgtEl>
                    <p:spTgt spid="8"/>
                  </p:tgtEl>
                </p:cond>
              </p:nextCondLst>
            </p:seq>
            <p:audio>
              <p:cMediaNode>
                <p:cTn id="19"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seq concurrent="1" nextAc="seek">
              <p:cTn id="20" restart="whenNotActive" fill="hold" evtFilter="cancelBubble" nodeType="interactiveSeq">
                <p:stCondLst>
                  <p:cond evt="onClick" delay="0">
                    <p:tgtEl>
                      <p:spTgt spid="9"/>
                    </p:tgtEl>
                  </p:cond>
                </p:stCondLst>
                <p:endSync evt="end" delay="0">
                  <p:rtn val="all"/>
                </p:endSync>
                <p:childTnLst>
                  <p:par>
                    <p:cTn id="21" fill="hold">
                      <p:stCondLst>
                        <p:cond delay="0"/>
                      </p:stCondLst>
                      <p:childTnLst>
                        <p:par>
                          <p:cTn id="22" fill="hold">
                            <p:stCondLst>
                              <p:cond delay="0"/>
                            </p:stCondLst>
                            <p:childTnLst>
                              <p:par>
                                <p:cTn id="23" presetID="1" presetClass="mediacall" presetSubtype="0" fill="hold" nodeType="clickEffect">
                                  <p:stCondLst>
                                    <p:cond delay="0"/>
                                  </p:stCondLst>
                                  <p:childTnLst>
                                    <p:cmd type="call" cmd="playFrom(0.0)">
                                      <p:cBhvr>
                                        <p:cTn id="24" dur="4745" fill="hold"/>
                                        <p:tgtEl>
                                          <p:spTgt spid="9"/>
                                        </p:tgtEl>
                                      </p:cBhvr>
                                    </p:cmd>
                                  </p:childTnLst>
                                </p:cTn>
                              </p:par>
                            </p:childTnLst>
                          </p:cTn>
                        </p:par>
                      </p:childTnLst>
                    </p:cTn>
                  </p:par>
                </p:childTnLst>
              </p:cTn>
              <p:nextCondLst>
                <p:cond evt="onClick" delay="0">
                  <p:tgtEl>
                    <p:spTgt spid="9"/>
                  </p:tgtEl>
                </p:cond>
              </p:nextCondLst>
            </p:seq>
            <p:audio>
              <p:cMediaNode>
                <p:cTn id="25"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seq concurrent="1" nextAc="seek">
              <p:cTn id="26" restart="whenNotActive" fill="hold" evtFilter="cancelBubble" nodeType="interactiveSeq">
                <p:stCondLst>
                  <p:cond evt="onClick" delay="0">
                    <p:tgtEl>
                      <p:spTgt spid="10"/>
                    </p:tgtEl>
                  </p:cond>
                </p:stCondLst>
                <p:endSync evt="end" delay="0">
                  <p:rtn val="all"/>
                </p:endSync>
                <p:childTnLst>
                  <p:par>
                    <p:cTn id="27" fill="hold">
                      <p:stCondLst>
                        <p:cond delay="0"/>
                      </p:stCondLst>
                      <p:childTnLst>
                        <p:par>
                          <p:cTn id="28" fill="hold">
                            <p:stCondLst>
                              <p:cond delay="0"/>
                            </p:stCondLst>
                            <p:childTnLst>
                              <p:par>
                                <p:cTn id="29" presetID="1" presetClass="mediacall" presetSubtype="0" fill="hold" nodeType="clickEffect">
                                  <p:stCondLst>
                                    <p:cond delay="0"/>
                                  </p:stCondLst>
                                  <p:childTnLst>
                                    <p:cmd type="call" cmd="playFrom(0.0)">
                                      <p:cBhvr>
                                        <p:cTn id="30" dur="4745" fill="hold"/>
                                        <p:tgtEl>
                                          <p:spTgt spid="10"/>
                                        </p:tgtEl>
                                      </p:cBhvr>
                                    </p:cmd>
                                  </p:childTnLst>
                                </p:cTn>
                              </p:par>
                            </p:childTnLst>
                          </p:cTn>
                        </p:par>
                      </p:childTnLst>
                    </p:cTn>
                  </p:par>
                </p:childTnLst>
              </p:cTn>
              <p:nextCondLst>
                <p:cond evt="onClick" delay="0">
                  <p:tgtEl>
                    <p:spTgt spid="10"/>
                  </p:tgtEl>
                </p:cond>
              </p:nextCondLst>
            </p:seq>
            <p:audio>
              <p:cMediaNode>
                <p:cTn id="31" fill="hold" display="0">
                  <p:stCondLst>
                    <p:cond delay="indefinite"/>
                  </p:stCondLst>
                  <p:endCondLst>
                    <p:cond evt="onNext" delay="0">
                      <p:tgtEl>
                        <p:sldTgt/>
                      </p:tgtEl>
                    </p:cond>
                    <p:cond evt="onPrev" delay="0">
                      <p:tgtEl>
                        <p:sldTgt/>
                      </p:tgtEl>
                    </p:cond>
                    <p:cond evt="onStopAudio" delay="0">
                      <p:tgtEl>
                        <p:sldTgt/>
                      </p:tgtEl>
                    </p:cond>
                  </p:endCondLst>
                </p:cTn>
                <p:tgtEl>
                  <p:spTgt spid="10"/>
                </p:tgtEl>
              </p:cMediaNode>
            </p:audio>
            <p:seq concurrent="1" nextAc="seek">
              <p:cTn id="32" restart="whenNotActive" fill="hold" evtFilter="cancelBubble" nodeType="interactiveSeq">
                <p:stCondLst>
                  <p:cond evt="onClick" delay="0">
                    <p:tgtEl>
                      <p:spTgt spid="11"/>
                    </p:tgtEl>
                  </p:cond>
                </p:stCondLst>
                <p:endSync evt="end" delay="0">
                  <p:rtn val="all"/>
                </p:endSync>
                <p:childTnLst>
                  <p:par>
                    <p:cTn id="33" fill="hold">
                      <p:stCondLst>
                        <p:cond delay="0"/>
                      </p:stCondLst>
                      <p:childTnLst>
                        <p:par>
                          <p:cTn id="34" fill="hold">
                            <p:stCondLst>
                              <p:cond delay="0"/>
                            </p:stCondLst>
                            <p:childTnLst>
                              <p:par>
                                <p:cTn id="35" presetID="1" presetClass="mediacall" presetSubtype="0" fill="hold" nodeType="clickEffect">
                                  <p:stCondLst>
                                    <p:cond delay="0"/>
                                  </p:stCondLst>
                                  <p:childTnLst>
                                    <p:cmd type="call" cmd="playFrom(0.0)">
                                      <p:cBhvr>
                                        <p:cTn id="36" dur="3992" fill="hold"/>
                                        <p:tgtEl>
                                          <p:spTgt spid="11"/>
                                        </p:tgtEl>
                                      </p:cBhvr>
                                    </p:cmd>
                                  </p:childTnLst>
                                </p:cTn>
                              </p:par>
                            </p:childTnLst>
                          </p:cTn>
                        </p:par>
                      </p:childTnLst>
                    </p:cTn>
                  </p:par>
                </p:childTnLst>
              </p:cTn>
              <p:nextCondLst>
                <p:cond evt="onClick" delay="0">
                  <p:tgtEl>
                    <p:spTgt spid="11"/>
                  </p:tgtEl>
                </p:cond>
              </p:nextCondLst>
            </p:seq>
            <p:audio>
              <p:cMediaNode>
                <p:cTn id="37" fill="hold" display="0">
                  <p:stCondLst>
                    <p:cond delay="indefinite"/>
                  </p:stCondLst>
                  <p:endCondLst>
                    <p:cond evt="onNext" delay="0">
                      <p:tgtEl>
                        <p:sldTgt/>
                      </p:tgtEl>
                    </p:cond>
                    <p:cond evt="onPrev" delay="0">
                      <p:tgtEl>
                        <p:sldTgt/>
                      </p:tgtEl>
                    </p:cond>
                    <p:cond evt="onStopAudio" delay="0">
                      <p:tgtEl>
                        <p:sldTgt/>
                      </p:tgtEl>
                    </p:cond>
                  </p:endCondLst>
                </p:cTn>
                <p:tgtEl>
                  <p:spTgt spid="11"/>
                </p:tgtEl>
              </p:cMediaNode>
            </p:audio>
            <p:seq concurrent="1" nextAc="seek">
              <p:cTn id="38" restart="whenNotActive" fill="hold" evtFilter="cancelBubble" nodeType="interactiveSeq">
                <p:stCondLst>
                  <p:cond evt="onClick" delay="0">
                    <p:tgtEl>
                      <p:spTgt spid="12"/>
                    </p:tgtEl>
                  </p:cond>
                </p:stCondLst>
                <p:endSync evt="end" delay="0">
                  <p:rtn val="all"/>
                </p:endSync>
                <p:childTnLst>
                  <p:par>
                    <p:cTn id="39" fill="hold">
                      <p:stCondLst>
                        <p:cond delay="0"/>
                      </p:stCondLst>
                      <p:childTnLst>
                        <p:par>
                          <p:cTn id="40" fill="hold">
                            <p:stCondLst>
                              <p:cond delay="0"/>
                            </p:stCondLst>
                            <p:childTnLst>
                              <p:par>
                                <p:cTn id="41" presetID="1" presetClass="mediacall" presetSubtype="0" fill="hold" nodeType="clickEffect">
                                  <p:stCondLst>
                                    <p:cond delay="0"/>
                                  </p:stCondLst>
                                  <p:childTnLst>
                                    <p:cmd type="call" cmd="playFrom(0.0)">
                                      <p:cBhvr>
                                        <p:cTn id="42" dur="3992" fill="hold"/>
                                        <p:tgtEl>
                                          <p:spTgt spid="12"/>
                                        </p:tgtEl>
                                      </p:cBhvr>
                                    </p:cmd>
                                  </p:childTnLst>
                                </p:cTn>
                              </p:par>
                            </p:childTnLst>
                          </p:cTn>
                        </p:par>
                      </p:childTnLst>
                    </p:cTn>
                  </p:par>
                </p:childTnLst>
              </p:cTn>
              <p:nextCondLst>
                <p:cond evt="onClick" delay="0">
                  <p:tgtEl>
                    <p:spTgt spid="12"/>
                  </p:tgtEl>
                </p:cond>
              </p:nextCondLst>
            </p:seq>
            <p:audio>
              <p:cMediaNode>
                <p:cTn id="43" fill="hold" display="0">
                  <p:stCondLst>
                    <p:cond delay="indefinite"/>
                  </p:stCondLst>
                  <p:endCondLst>
                    <p:cond evt="onNext" delay="0">
                      <p:tgtEl>
                        <p:sldTgt/>
                      </p:tgtEl>
                    </p:cond>
                    <p:cond evt="onPrev" delay="0">
                      <p:tgtEl>
                        <p:sldTgt/>
                      </p:tgtEl>
                    </p:cond>
                    <p:cond evt="onStopAudio" delay="0">
                      <p:tgtEl>
                        <p:sldTgt/>
                      </p:tgtEl>
                    </p:cond>
                  </p:endCondLst>
                </p:cTn>
                <p:tgtEl>
                  <p:spTgt spid="12"/>
                </p:tgtEl>
              </p:cMediaNode>
            </p:audio>
            <p:seq concurrent="1" nextAc="seek">
              <p:cTn id="44" restart="whenNotActive" fill="hold" evtFilter="cancelBubble" nodeType="interactiveSeq">
                <p:stCondLst>
                  <p:cond evt="onClick" delay="0">
                    <p:tgtEl>
                      <p:spTgt spid="13"/>
                    </p:tgtEl>
                  </p:cond>
                </p:stCondLst>
                <p:endSync evt="end" delay="0">
                  <p:rtn val="all"/>
                </p:endSync>
                <p:childTnLst>
                  <p:par>
                    <p:cTn id="45" fill="hold">
                      <p:stCondLst>
                        <p:cond delay="0"/>
                      </p:stCondLst>
                      <p:childTnLst>
                        <p:par>
                          <p:cTn id="46" fill="hold">
                            <p:stCondLst>
                              <p:cond delay="0"/>
                            </p:stCondLst>
                            <p:childTnLst>
                              <p:par>
                                <p:cTn id="47" presetID="1" presetClass="mediacall" presetSubtype="0" fill="hold" nodeType="clickEffect">
                                  <p:stCondLst>
                                    <p:cond delay="0"/>
                                  </p:stCondLst>
                                  <p:childTnLst>
                                    <p:cmd type="call" cmd="playFrom(0.0)">
                                      <p:cBhvr>
                                        <p:cTn id="48" dur="3992" fill="hold"/>
                                        <p:tgtEl>
                                          <p:spTgt spid="13"/>
                                        </p:tgtEl>
                                      </p:cBhvr>
                                    </p:cmd>
                                  </p:childTnLst>
                                </p:cTn>
                              </p:par>
                            </p:childTnLst>
                          </p:cTn>
                        </p:par>
                      </p:childTnLst>
                    </p:cTn>
                  </p:par>
                </p:childTnLst>
              </p:cTn>
              <p:nextCondLst>
                <p:cond evt="onClick" delay="0">
                  <p:tgtEl>
                    <p:spTgt spid="13"/>
                  </p:tgtEl>
                </p:cond>
              </p:nextCondLst>
            </p:seq>
            <p:audio>
              <p:cMediaNode>
                <p:cTn id="49" fill="hold" display="0">
                  <p:stCondLst>
                    <p:cond delay="indefinite"/>
                  </p:stCondLst>
                  <p:endCondLst>
                    <p:cond evt="onNext" delay="0">
                      <p:tgtEl>
                        <p:sldTgt/>
                      </p:tgtEl>
                    </p:cond>
                    <p:cond evt="onPrev" delay="0">
                      <p:tgtEl>
                        <p:sldTgt/>
                      </p:tgtEl>
                    </p:cond>
                    <p:cond evt="onStopAudio" delay="0">
                      <p:tgtEl>
                        <p:sldTgt/>
                      </p:tgtEl>
                    </p:cond>
                  </p:endCondLst>
                </p:cTn>
                <p:tgtEl>
                  <p:spTgt spid="13"/>
                </p:tgtEl>
              </p:cMediaNode>
            </p:audio>
            <p:seq concurrent="1" nextAc="seek">
              <p:cTn id="50" restart="whenNotActive" fill="hold" evtFilter="cancelBubble" nodeType="interactiveSeq">
                <p:stCondLst>
                  <p:cond evt="onClick" delay="0">
                    <p:tgtEl>
                      <p:spTgt spid="14"/>
                    </p:tgtEl>
                  </p:cond>
                </p:stCondLst>
                <p:endSync evt="end" delay="0">
                  <p:rtn val="all"/>
                </p:endSync>
                <p:childTnLst>
                  <p:par>
                    <p:cTn id="51" fill="hold">
                      <p:stCondLst>
                        <p:cond delay="0"/>
                      </p:stCondLst>
                      <p:childTnLst>
                        <p:par>
                          <p:cTn id="52" fill="hold">
                            <p:stCondLst>
                              <p:cond delay="0"/>
                            </p:stCondLst>
                            <p:childTnLst>
                              <p:par>
                                <p:cTn id="53" presetID="1" presetClass="mediacall" presetSubtype="0" fill="hold" nodeType="clickEffect">
                                  <p:stCondLst>
                                    <p:cond delay="0"/>
                                  </p:stCondLst>
                                  <p:childTnLst>
                                    <p:cmd type="call" cmd="playFrom(0.0)">
                                      <p:cBhvr>
                                        <p:cTn id="54" dur="3992" fill="hold"/>
                                        <p:tgtEl>
                                          <p:spTgt spid="14"/>
                                        </p:tgtEl>
                                      </p:cBhvr>
                                    </p:cmd>
                                  </p:childTnLst>
                                </p:cTn>
                              </p:par>
                            </p:childTnLst>
                          </p:cTn>
                        </p:par>
                      </p:childTnLst>
                    </p:cTn>
                  </p:par>
                </p:childTnLst>
              </p:cTn>
              <p:nextCondLst>
                <p:cond evt="onClick" delay="0">
                  <p:tgtEl>
                    <p:spTgt spid="14"/>
                  </p:tgtEl>
                </p:cond>
              </p:nextCondLst>
            </p:seq>
            <p:audio>
              <p:cMediaNode>
                <p:cTn id="55" fill="hold" display="0">
                  <p:stCondLst>
                    <p:cond delay="indefinite"/>
                  </p:stCondLst>
                  <p:endCondLst>
                    <p:cond evt="onNext" delay="0">
                      <p:tgtEl>
                        <p:sldTgt/>
                      </p:tgtEl>
                    </p:cond>
                    <p:cond evt="onPrev" delay="0">
                      <p:tgtEl>
                        <p:sldTgt/>
                      </p:tgtEl>
                    </p:cond>
                    <p:cond evt="onStopAudio" delay="0">
                      <p:tgtEl>
                        <p:sldTgt/>
                      </p:tgtEl>
                    </p:cond>
                  </p:endCondLst>
                </p:cTn>
                <p:tgtEl>
                  <p:spTgt spid="14"/>
                </p:tgtEl>
              </p:cMediaNode>
            </p:audio>
            <p:seq concurrent="1" nextAc="seek">
              <p:cTn id="56" restart="whenNotActive" fill="hold" evtFilter="cancelBubble" nodeType="interactiveSeq">
                <p:stCondLst>
                  <p:cond evt="onClick" delay="0">
                    <p:tgtEl>
                      <p:spTgt spid="15"/>
                    </p:tgtEl>
                  </p:cond>
                </p:stCondLst>
                <p:endSync evt="end" delay="0">
                  <p:rtn val="all"/>
                </p:endSync>
                <p:childTnLst>
                  <p:par>
                    <p:cTn id="57" fill="hold">
                      <p:stCondLst>
                        <p:cond delay="0"/>
                      </p:stCondLst>
                      <p:childTnLst>
                        <p:par>
                          <p:cTn id="58" fill="hold">
                            <p:stCondLst>
                              <p:cond delay="0"/>
                            </p:stCondLst>
                            <p:childTnLst>
                              <p:par>
                                <p:cTn id="59" presetID="1" presetClass="mediacall" presetSubtype="0" fill="hold" nodeType="clickEffect">
                                  <p:stCondLst>
                                    <p:cond delay="0"/>
                                  </p:stCondLst>
                                  <p:childTnLst>
                                    <p:cmd type="call" cmd="playFrom(0.0)">
                                      <p:cBhvr>
                                        <p:cTn id="60" dur="3992" fill="hold"/>
                                        <p:tgtEl>
                                          <p:spTgt spid="15"/>
                                        </p:tgtEl>
                                      </p:cBhvr>
                                    </p:cmd>
                                  </p:childTnLst>
                                </p:cTn>
                              </p:par>
                            </p:childTnLst>
                          </p:cTn>
                        </p:par>
                      </p:childTnLst>
                    </p:cTn>
                  </p:par>
                </p:childTnLst>
              </p:cTn>
              <p:nextCondLst>
                <p:cond evt="onClick" delay="0">
                  <p:tgtEl>
                    <p:spTgt spid="15"/>
                  </p:tgtEl>
                </p:cond>
              </p:nextCondLst>
            </p:seq>
            <p:audio>
              <p:cMediaNode>
                <p:cTn id="61" fill="hold" display="0">
                  <p:stCondLst>
                    <p:cond delay="indefinite"/>
                  </p:stCondLst>
                  <p:endCondLst>
                    <p:cond evt="onNext" delay="0">
                      <p:tgtEl>
                        <p:sldTgt/>
                      </p:tgtEl>
                    </p:cond>
                    <p:cond evt="onPrev" delay="0">
                      <p:tgtEl>
                        <p:sldTgt/>
                      </p:tgtEl>
                    </p:cond>
                    <p:cond evt="onStopAudio" delay="0">
                      <p:tgtEl>
                        <p:sldTgt/>
                      </p:tgtEl>
                    </p:cond>
                  </p:endCondLst>
                </p:cTn>
                <p:tgtEl>
                  <p:spTgt spid="15"/>
                </p:tgtEl>
              </p:cMediaNode>
            </p:audio>
            <p:seq concurrent="1" nextAc="seek">
              <p:cTn id="62" restart="whenNotActive" fill="hold" evtFilter="cancelBubble" nodeType="interactiveSeq">
                <p:stCondLst>
                  <p:cond evt="onClick" delay="0">
                    <p:tgtEl>
                      <p:spTgt spid="16"/>
                    </p:tgtEl>
                  </p:cond>
                </p:stCondLst>
                <p:endSync evt="end" delay="0">
                  <p:rtn val="all"/>
                </p:endSync>
                <p:childTnLst>
                  <p:par>
                    <p:cTn id="63" fill="hold">
                      <p:stCondLst>
                        <p:cond delay="0"/>
                      </p:stCondLst>
                      <p:childTnLst>
                        <p:par>
                          <p:cTn id="64" fill="hold">
                            <p:stCondLst>
                              <p:cond delay="0"/>
                            </p:stCondLst>
                            <p:childTnLst>
                              <p:par>
                                <p:cTn id="65" presetID="1" presetClass="mediacall" presetSubtype="0" fill="hold" nodeType="clickEffect">
                                  <p:stCondLst>
                                    <p:cond delay="0"/>
                                  </p:stCondLst>
                                  <p:childTnLst>
                                    <p:cmd type="call" cmd="playFrom(0.0)">
                                      <p:cBhvr>
                                        <p:cTn id="66" dur="3992" fill="hold"/>
                                        <p:tgtEl>
                                          <p:spTgt spid="16"/>
                                        </p:tgtEl>
                                      </p:cBhvr>
                                    </p:cmd>
                                  </p:childTnLst>
                                </p:cTn>
                              </p:par>
                            </p:childTnLst>
                          </p:cTn>
                        </p:par>
                      </p:childTnLst>
                    </p:cTn>
                  </p:par>
                </p:childTnLst>
              </p:cTn>
              <p:nextCondLst>
                <p:cond evt="onClick" delay="0">
                  <p:tgtEl>
                    <p:spTgt spid="16"/>
                  </p:tgtEl>
                </p:cond>
              </p:nextCondLst>
            </p:seq>
            <p:audio>
              <p:cMediaNode>
                <p:cTn id="67" fill="hold" display="0">
                  <p:stCondLst>
                    <p:cond delay="indefinite"/>
                  </p:stCondLst>
                  <p:endCondLst>
                    <p:cond evt="onNext" delay="0">
                      <p:tgtEl>
                        <p:sldTgt/>
                      </p:tgtEl>
                    </p:cond>
                    <p:cond evt="onPrev" delay="0">
                      <p:tgtEl>
                        <p:sldTgt/>
                      </p:tgtEl>
                    </p:cond>
                    <p:cond evt="onStopAudio" delay="0">
                      <p:tgtEl>
                        <p:sldTgt/>
                      </p:tgtEl>
                    </p:cond>
                  </p:endCondLst>
                </p:cTn>
                <p:tgtEl>
                  <p:spTgt spid="16"/>
                </p:tgtEl>
              </p:cMediaNode>
            </p:audio>
            <p:seq concurrent="1" nextAc="seek">
              <p:cTn id="68" restart="whenNotActive" fill="hold" evtFilter="cancelBubble" nodeType="interactiveSeq">
                <p:stCondLst>
                  <p:cond evt="onClick" delay="0">
                    <p:tgtEl>
                      <p:spTgt spid="17"/>
                    </p:tgtEl>
                  </p:cond>
                </p:stCondLst>
                <p:endSync evt="end" delay="0">
                  <p:rtn val="all"/>
                </p:endSync>
                <p:childTnLst>
                  <p:par>
                    <p:cTn id="69" fill="hold">
                      <p:stCondLst>
                        <p:cond delay="0"/>
                      </p:stCondLst>
                      <p:childTnLst>
                        <p:par>
                          <p:cTn id="70" fill="hold">
                            <p:stCondLst>
                              <p:cond delay="0"/>
                            </p:stCondLst>
                            <p:childTnLst>
                              <p:par>
                                <p:cTn id="71" presetID="1" presetClass="mediacall" presetSubtype="0" fill="hold" nodeType="clickEffect">
                                  <p:stCondLst>
                                    <p:cond delay="0"/>
                                  </p:stCondLst>
                                  <p:childTnLst>
                                    <p:cmd type="call" cmd="playFrom(0.0)">
                                      <p:cBhvr>
                                        <p:cTn id="72" dur="3992" fill="hold"/>
                                        <p:tgtEl>
                                          <p:spTgt spid="17"/>
                                        </p:tgtEl>
                                      </p:cBhvr>
                                    </p:cmd>
                                  </p:childTnLst>
                                </p:cTn>
                              </p:par>
                            </p:childTnLst>
                          </p:cTn>
                        </p:par>
                      </p:childTnLst>
                    </p:cTn>
                  </p:par>
                </p:childTnLst>
              </p:cTn>
              <p:nextCondLst>
                <p:cond evt="onClick" delay="0">
                  <p:tgtEl>
                    <p:spTgt spid="17"/>
                  </p:tgtEl>
                </p:cond>
              </p:nextCondLst>
            </p:seq>
            <p:audio>
              <p:cMediaNode>
                <p:cTn id="73" fill="hold" display="0">
                  <p:stCondLst>
                    <p:cond delay="indefinite"/>
                  </p:stCondLst>
                  <p:endCondLst>
                    <p:cond evt="onNext" delay="0">
                      <p:tgtEl>
                        <p:sldTgt/>
                      </p:tgtEl>
                    </p:cond>
                    <p:cond evt="onPrev" delay="0">
                      <p:tgtEl>
                        <p:sldTgt/>
                      </p:tgtEl>
                    </p:cond>
                    <p:cond evt="onStopAudio" delay="0">
                      <p:tgtEl>
                        <p:sldTgt/>
                      </p:tgtEl>
                    </p:cond>
                  </p:endCondLst>
                </p:cTn>
                <p:tgtEl>
                  <p:spTgt spid="17"/>
                </p:tgtEl>
              </p:cMediaNode>
            </p:audio>
            <p:seq concurrent="1" nextAc="seek">
              <p:cTn id="74" restart="whenNotActive" fill="hold" evtFilter="cancelBubble" nodeType="interactiveSeq">
                <p:stCondLst>
                  <p:cond evt="onClick" delay="0">
                    <p:tgtEl>
                      <p:spTgt spid="18"/>
                    </p:tgtEl>
                  </p:cond>
                </p:stCondLst>
                <p:endSync evt="end" delay="0">
                  <p:rtn val="all"/>
                </p:endSync>
                <p:childTnLst>
                  <p:par>
                    <p:cTn id="75" fill="hold">
                      <p:stCondLst>
                        <p:cond delay="0"/>
                      </p:stCondLst>
                      <p:childTnLst>
                        <p:par>
                          <p:cTn id="76" fill="hold">
                            <p:stCondLst>
                              <p:cond delay="0"/>
                            </p:stCondLst>
                            <p:childTnLst>
                              <p:par>
                                <p:cTn id="77" presetID="1" presetClass="mediacall" presetSubtype="0" fill="hold" nodeType="clickEffect">
                                  <p:stCondLst>
                                    <p:cond delay="0"/>
                                  </p:stCondLst>
                                  <p:childTnLst>
                                    <p:cmd type="call" cmd="playFrom(0.0)">
                                      <p:cBhvr>
                                        <p:cTn id="78" dur="3992" fill="hold"/>
                                        <p:tgtEl>
                                          <p:spTgt spid="18"/>
                                        </p:tgtEl>
                                      </p:cBhvr>
                                    </p:cmd>
                                  </p:childTnLst>
                                </p:cTn>
                              </p:par>
                            </p:childTnLst>
                          </p:cTn>
                        </p:par>
                      </p:childTnLst>
                    </p:cTn>
                  </p:par>
                </p:childTnLst>
              </p:cTn>
              <p:nextCondLst>
                <p:cond evt="onClick" delay="0">
                  <p:tgtEl>
                    <p:spTgt spid="18"/>
                  </p:tgtEl>
                </p:cond>
              </p:nextCondLst>
            </p:seq>
            <p:audio>
              <p:cMediaNode>
                <p:cTn id="79" fill="hold" display="0">
                  <p:stCondLst>
                    <p:cond delay="indefinite"/>
                  </p:stCondLst>
                  <p:endCondLst>
                    <p:cond evt="onNext" delay="0">
                      <p:tgtEl>
                        <p:sldTgt/>
                      </p:tgtEl>
                    </p:cond>
                    <p:cond evt="onPrev" delay="0">
                      <p:tgtEl>
                        <p:sldTgt/>
                      </p:tgtEl>
                    </p:cond>
                    <p:cond evt="onStopAudio" delay="0">
                      <p:tgtEl>
                        <p:sldTgt/>
                      </p:tgtEl>
                    </p:cond>
                  </p:endCondLst>
                </p:cTn>
                <p:tgtEl>
                  <p:spTgt spid="18"/>
                </p:tgtEl>
              </p:cMediaNode>
            </p:audio>
            <p:seq concurrent="1" nextAc="seek">
              <p:cTn id="80" restart="whenNotActive" fill="hold" evtFilter="cancelBubble" nodeType="interactiveSeq">
                <p:stCondLst>
                  <p:cond evt="onClick" delay="0">
                    <p:tgtEl>
                      <p:spTgt spid="19"/>
                    </p:tgtEl>
                  </p:cond>
                </p:stCondLst>
                <p:endSync evt="end" delay="0">
                  <p:rtn val="all"/>
                </p:endSync>
                <p:childTnLst>
                  <p:par>
                    <p:cTn id="81" fill="hold">
                      <p:stCondLst>
                        <p:cond delay="0"/>
                      </p:stCondLst>
                      <p:childTnLst>
                        <p:par>
                          <p:cTn id="82" fill="hold">
                            <p:stCondLst>
                              <p:cond delay="0"/>
                            </p:stCondLst>
                            <p:childTnLst>
                              <p:par>
                                <p:cTn id="83" presetID="1" presetClass="mediacall" presetSubtype="0" fill="hold" nodeType="clickEffect">
                                  <p:stCondLst>
                                    <p:cond delay="0"/>
                                  </p:stCondLst>
                                  <p:childTnLst>
                                    <p:cmd type="call" cmd="playFrom(0.0)">
                                      <p:cBhvr>
                                        <p:cTn id="84" dur="3992" fill="hold"/>
                                        <p:tgtEl>
                                          <p:spTgt spid="19"/>
                                        </p:tgtEl>
                                      </p:cBhvr>
                                    </p:cmd>
                                  </p:childTnLst>
                                </p:cTn>
                              </p:par>
                            </p:childTnLst>
                          </p:cTn>
                        </p:par>
                      </p:childTnLst>
                    </p:cTn>
                  </p:par>
                </p:childTnLst>
              </p:cTn>
              <p:nextCondLst>
                <p:cond evt="onClick" delay="0">
                  <p:tgtEl>
                    <p:spTgt spid="19"/>
                  </p:tgtEl>
                </p:cond>
              </p:nextCondLst>
            </p:seq>
            <p:audio>
              <p:cMediaNode>
                <p:cTn id="85" fill="hold" display="0">
                  <p:stCondLst>
                    <p:cond delay="indefinite"/>
                  </p:stCondLst>
                  <p:endCondLst>
                    <p:cond evt="onNext" delay="0">
                      <p:tgtEl>
                        <p:sldTgt/>
                      </p:tgtEl>
                    </p:cond>
                    <p:cond evt="onPrev" delay="0">
                      <p:tgtEl>
                        <p:sldTgt/>
                      </p:tgtEl>
                    </p:cond>
                    <p:cond evt="onStopAudio" delay="0">
                      <p:tgtEl>
                        <p:sldTgt/>
                      </p:tgtEl>
                    </p:cond>
                  </p:endCondLst>
                </p:cTn>
                <p:tgtEl>
                  <p:spTgt spid="19"/>
                </p:tgtEl>
              </p:cMediaNode>
            </p:audio>
            <p:seq concurrent="1" nextAc="seek">
              <p:cTn id="86" restart="whenNotActive" fill="hold" evtFilter="cancelBubble" nodeType="interactiveSeq">
                <p:stCondLst>
                  <p:cond evt="onClick" delay="0">
                    <p:tgtEl>
                      <p:spTgt spid="20"/>
                    </p:tgtEl>
                  </p:cond>
                </p:stCondLst>
                <p:endSync evt="end" delay="0">
                  <p:rtn val="all"/>
                </p:endSync>
                <p:childTnLst>
                  <p:par>
                    <p:cTn id="87" fill="hold">
                      <p:stCondLst>
                        <p:cond delay="0"/>
                      </p:stCondLst>
                      <p:childTnLst>
                        <p:par>
                          <p:cTn id="88" fill="hold">
                            <p:stCondLst>
                              <p:cond delay="0"/>
                            </p:stCondLst>
                            <p:childTnLst>
                              <p:par>
                                <p:cTn id="89" presetID="1" presetClass="mediacall" presetSubtype="0" fill="hold" nodeType="clickEffect">
                                  <p:stCondLst>
                                    <p:cond delay="0"/>
                                  </p:stCondLst>
                                  <p:childTnLst>
                                    <p:cmd type="call" cmd="playFrom(0.0)">
                                      <p:cBhvr>
                                        <p:cTn id="90" dur="3992" fill="hold"/>
                                        <p:tgtEl>
                                          <p:spTgt spid="20"/>
                                        </p:tgtEl>
                                      </p:cBhvr>
                                    </p:cmd>
                                  </p:childTnLst>
                                </p:cTn>
                              </p:par>
                            </p:childTnLst>
                          </p:cTn>
                        </p:par>
                      </p:childTnLst>
                    </p:cTn>
                  </p:par>
                </p:childTnLst>
              </p:cTn>
              <p:nextCondLst>
                <p:cond evt="onClick" delay="0">
                  <p:tgtEl>
                    <p:spTgt spid="20"/>
                  </p:tgtEl>
                </p:cond>
              </p:nextCondLst>
            </p:seq>
            <p:audio>
              <p:cMediaNode>
                <p:cTn id="91" fill="hold" display="0">
                  <p:stCondLst>
                    <p:cond delay="indefinite"/>
                  </p:stCondLst>
                  <p:endCondLst>
                    <p:cond evt="onNext" delay="0">
                      <p:tgtEl>
                        <p:sldTgt/>
                      </p:tgtEl>
                    </p:cond>
                    <p:cond evt="onPrev" delay="0">
                      <p:tgtEl>
                        <p:sldTgt/>
                      </p:tgtEl>
                    </p:cond>
                    <p:cond evt="onStopAudio" delay="0">
                      <p:tgtEl>
                        <p:sldTgt/>
                      </p:tgtEl>
                    </p:cond>
                  </p:endCondLst>
                </p:cTn>
                <p:tgtEl>
                  <p:spTgt spid="20"/>
                </p:tgtEl>
              </p:cMediaNode>
            </p:audio>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457200"/>
            <a:ext cx="8686800" cy="614346"/>
          </a:xfrm>
        </p:spPr>
        <p:txBody>
          <a:bodyPr>
            <a:normAutofit fontScale="90000"/>
          </a:bodyPr>
          <a:lstStyle/>
          <a:p>
            <a:pPr algn="ctr"/>
            <a:r>
              <a:rPr lang="ru-RU" b="1" dirty="0" smtClean="0"/>
              <a:t/>
            </a:r>
            <a:br>
              <a:rPr lang="ru-RU" b="1" dirty="0" smtClean="0"/>
            </a:br>
            <a:r>
              <a:rPr lang="ru-RU" b="1" dirty="0" smtClean="0"/>
              <a:t>Практическое задание.</a:t>
            </a:r>
            <a:r>
              <a:rPr lang="ru-RU" dirty="0" smtClean="0"/>
              <a:t/>
            </a:r>
            <a:br>
              <a:rPr lang="ru-RU" dirty="0" smtClean="0"/>
            </a:br>
            <a:endParaRPr lang="ru-RU" dirty="0"/>
          </a:p>
        </p:txBody>
      </p:sp>
      <p:sp>
        <p:nvSpPr>
          <p:cNvPr id="3" name="Содержимое 2"/>
          <p:cNvSpPr>
            <a:spLocks noGrp="1"/>
          </p:cNvSpPr>
          <p:nvPr>
            <p:ph idx="1"/>
          </p:nvPr>
        </p:nvSpPr>
        <p:spPr>
          <a:xfrm>
            <a:off x="457200" y="1214422"/>
            <a:ext cx="8472518" cy="3071834"/>
          </a:xfrm>
        </p:spPr>
        <p:txBody>
          <a:bodyPr/>
          <a:lstStyle/>
          <a:p>
            <a:pPr lvl="0"/>
            <a:r>
              <a:rPr lang="ru-RU" sz="1600" dirty="0" smtClean="0">
                <a:latin typeface="Times New Roman" pitchFamily="18" charset="0"/>
                <a:cs typeface="Times New Roman" pitchFamily="18" charset="0"/>
              </a:rPr>
              <a:t>Разработать форму ручек для напильников основываясь на условиях их хранения и использования (один из примеров приведен ниже).</a:t>
            </a:r>
          </a:p>
          <a:p>
            <a:pPr lvl="0"/>
            <a:r>
              <a:rPr lang="ru-RU" sz="1600" dirty="0" smtClean="0">
                <a:latin typeface="Times New Roman" pitchFamily="18" charset="0"/>
                <a:cs typeface="Times New Roman" pitchFamily="18" charset="0"/>
              </a:rPr>
              <a:t>Подобрать необходимую породу древесины.</a:t>
            </a:r>
          </a:p>
          <a:p>
            <a:pPr lvl="0"/>
            <a:r>
              <a:rPr lang="ru-RU" sz="1600" dirty="0" smtClean="0">
                <a:latin typeface="Times New Roman" pitchFamily="18" charset="0"/>
                <a:cs typeface="Times New Roman" pitchFamily="18" charset="0"/>
              </a:rPr>
              <a:t>Разработать и подобрать необходимый инструмент  для выполнения задания.</a:t>
            </a:r>
          </a:p>
          <a:p>
            <a:pPr lvl="0"/>
            <a:r>
              <a:rPr lang="ru-RU" sz="1600" dirty="0" smtClean="0">
                <a:latin typeface="Times New Roman" pitchFamily="18" charset="0"/>
                <a:cs typeface="Times New Roman" pitchFamily="18" charset="0"/>
              </a:rPr>
              <a:t>Если необходимо разработать и изготовить приспособления для изготовления и контроля формы и размеров изделий. </a:t>
            </a:r>
          </a:p>
          <a:p>
            <a:pPr lvl="0"/>
            <a:r>
              <a:rPr lang="ru-RU" sz="1600" dirty="0" smtClean="0">
                <a:latin typeface="Times New Roman" pitchFamily="18" charset="0"/>
                <a:cs typeface="Times New Roman" pitchFamily="18" charset="0"/>
              </a:rPr>
              <a:t>Разработать технологическую карту для изготовления ручки напильника (примерный образец приведен ниже).</a:t>
            </a:r>
          </a:p>
          <a:p>
            <a:pPr lvl="0"/>
            <a:r>
              <a:rPr lang="ru-RU" sz="1600" dirty="0" smtClean="0">
                <a:latin typeface="Times New Roman" pitchFamily="18" charset="0"/>
                <a:cs typeface="Times New Roman" pitchFamily="18" charset="0"/>
              </a:rPr>
              <a:t>Определить вид отделки изделия.</a:t>
            </a:r>
          </a:p>
          <a:p>
            <a:pPr lvl="0"/>
            <a:r>
              <a:rPr lang="ru-RU" sz="1600" dirty="0" smtClean="0">
                <a:latin typeface="Times New Roman" pitchFamily="18" charset="0"/>
                <a:cs typeface="Times New Roman" pitchFamily="18" charset="0"/>
              </a:rPr>
              <a:t>По технологической карте изготовить изделие.</a:t>
            </a:r>
          </a:p>
          <a:p>
            <a:pPr lvl="0"/>
            <a:r>
              <a:rPr lang="ru-RU" sz="1600" dirty="0" smtClean="0">
                <a:latin typeface="Times New Roman" pitchFamily="18" charset="0"/>
                <a:cs typeface="Times New Roman" pitchFamily="18" charset="0"/>
              </a:rPr>
              <a:t>Изготовить карту на изготовление кольца.</a:t>
            </a:r>
          </a:p>
          <a:p>
            <a:endParaRPr lang="ru-RU" dirty="0"/>
          </a:p>
        </p:txBody>
      </p:sp>
      <p:pic>
        <p:nvPicPr>
          <p:cNvPr id="1026" name="Рисунок 1" descr="http://www.websib.ru/noos/technology/img/napil.jpg"/>
          <p:cNvPicPr>
            <a:picLocks noChangeAspect="1" noChangeArrowheads="1"/>
          </p:cNvPicPr>
          <p:nvPr/>
        </p:nvPicPr>
        <p:blipFill>
          <a:blip r:embed="rId2" cstate="email">
            <a:lum bright="-20000" contrast="62000"/>
          </a:blip>
          <a:srcRect/>
          <a:stretch>
            <a:fillRect/>
          </a:stretch>
        </p:blipFill>
        <p:spPr bwMode="auto">
          <a:xfrm>
            <a:off x="2285984" y="4429132"/>
            <a:ext cx="4395787" cy="2022475"/>
          </a:xfrm>
          <a:prstGeom prst="rect">
            <a:avLst/>
          </a:prstGeom>
          <a:noFill/>
          <a:ln w="9525">
            <a:solidFill>
              <a:srgbClr val="FF0000"/>
            </a:solid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214290"/>
            <a:ext cx="8686800" cy="838200"/>
          </a:xfrm>
        </p:spPr>
        <p:txBody>
          <a:bodyPr>
            <a:normAutofit fontScale="90000"/>
          </a:bodyPr>
          <a:lstStyle/>
          <a:p>
            <a:pPr algn="ctr"/>
            <a:r>
              <a:rPr lang="ru-RU" sz="1800" b="1" dirty="0" smtClean="0"/>
              <a:t/>
            </a:r>
            <a:br>
              <a:rPr lang="ru-RU" sz="1800" b="1" dirty="0" smtClean="0"/>
            </a:br>
            <a:r>
              <a:rPr lang="ru-RU" sz="1800" b="1" dirty="0" smtClean="0">
                <a:latin typeface="Times New Roman" pitchFamily="18" charset="0"/>
                <a:cs typeface="Times New Roman" pitchFamily="18" charset="0"/>
              </a:rPr>
              <a:t>Примерный образец  технологической карты изготовления ручки напильника.</a:t>
            </a:r>
            <a:endParaRPr lang="ru-RU" sz="1800" dirty="0">
              <a:latin typeface="Times New Roman" pitchFamily="18" charset="0"/>
              <a:cs typeface="Times New Roman" pitchFamily="18" charset="0"/>
            </a:endParaRPr>
          </a:p>
        </p:txBody>
      </p:sp>
      <p:pic>
        <p:nvPicPr>
          <p:cNvPr id="2050" name="Picture 2"/>
          <p:cNvPicPr preferRelativeResize="0">
            <a:picLocks noChangeAspect="1" noChangeArrowheads="1"/>
          </p:cNvPicPr>
          <p:nvPr/>
        </p:nvPicPr>
        <p:blipFill>
          <a:blip r:embed="rId2" cstate="email">
            <a:lum bright="2000" contrast="2000"/>
            <a:grayscl/>
          </a:blip>
          <a:srcRect l="3679" t="2563" b="1923"/>
          <a:stretch>
            <a:fillRect/>
          </a:stretch>
        </p:blipFill>
        <p:spPr bwMode="auto">
          <a:xfrm rot="21600000">
            <a:off x="1857356" y="1214422"/>
            <a:ext cx="6080620" cy="5429288"/>
          </a:xfrm>
          <a:prstGeom prst="rect">
            <a:avLst/>
          </a:prstGeom>
          <a:noFill/>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email">
            <a:lum contrast="60000"/>
          </a:blip>
          <a:srcRect l="2951" t="8052" r="2007"/>
          <a:stretch>
            <a:fillRect/>
          </a:stretch>
        </p:blipFill>
        <p:spPr bwMode="auto">
          <a:xfrm rot="21600000">
            <a:off x="2000232" y="357166"/>
            <a:ext cx="4857784" cy="644546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457200"/>
            <a:ext cx="8686800" cy="685784"/>
          </a:xfrm>
        </p:spPr>
        <p:txBody>
          <a:bodyPr>
            <a:normAutofit fontScale="90000"/>
          </a:bodyPr>
          <a:lstStyle/>
          <a:p>
            <a:pPr algn="ctr"/>
            <a:r>
              <a:rPr lang="ru-RU" sz="1800" b="1" dirty="0" smtClean="0"/>
              <a:t/>
            </a:r>
            <a:br>
              <a:rPr lang="ru-RU" sz="1800" b="1" dirty="0" smtClean="0"/>
            </a:br>
            <a:r>
              <a:rPr lang="ru-RU" sz="2000" b="1" dirty="0" smtClean="0">
                <a:latin typeface="Times New Roman" pitchFamily="18" charset="0"/>
                <a:cs typeface="Times New Roman" pitchFamily="18" charset="0"/>
              </a:rPr>
              <a:t>Правила  безопасности при выполнении токарных работ.</a:t>
            </a: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endParaRPr lang="ru-RU" sz="2000" dirty="0">
              <a:latin typeface="Times New Roman" pitchFamily="18" charset="0"/>
              <a:cs typeface="Times New Roman" pitchFamily="18" charset="0"/>
            </a:endParaRPr>
          </a:p>
        </p:txBody>
      </p:sp>
      <p:sp>
        <p:nvSpPr>
          <p:cNvPr id="3" name="Содержимое 2"/>
          <p:cNvSpPr>
            <a:spLocks noGrp="1"/>
          </p:cNvSpPr>
          <p:nvPr>
            <p:ph idx="1"/>
          </p:nvPr>
        </p:nvSpPr>
        <p:spPr>
          <a:xfrm>
            <a:off x="457200" y="1142984"/>
            <a:ext cx="8472518" cy="5715016"/>
          </a:xfrm>
        </p:spPr>
        <p:txBody>
          <a:bodyPr/>
          <a:lstStyle/>
          <a:p>
            <a:pPr lvl="0"/>
            <a:r>
              <a:rPr lang="ru-RU" sz="1400" b="1" i="1" dirty="0" smtClean="0">
                <a:latin typeface="Times New Roman" pitchFamily="18" charset="0"/>
                <a:cs typeface="Times New Roman" pitchFamily="18" charset="0"/>
              </a:rPr>
              <a:t>Не включать станок без разрешения учителя.</a:t>
            </a:r>
            <a:endParaRPr lang="ru-RU" sz="1400" dirty="0" smtClean="0">
              <a:latin typeface="Times New Roman" pitchFamily="18" charset="0"/>
              <a:cs typeface="Times New Roman" pitchFamily="18" charset="0"/>
            </a:endParaRPr>
          </a:p>
          <a:p>
            <a:pPr lvl="0"/>
            <a:r>
              <a:rPr lang="ru-RU" sz="1400" b="1" i="1" dirty="0" smtClean="0">
                <a:latin typeface="Times New Roman" pitchFamily="18" charset="0"/>
                <a:cs typeface="Times New Roman" pitchFamily="18" charset="0"/>
              </a:rPr>
              <a:t>Не опираться на части токарного станка.</a:t>
            </a:r>
            <a:endParaRPr lang="ru-RU" sz="1400" dirty="0" smtClean="0">
              <a:latin typeface="Times New Roman" pitchFamily="18" charset="0"/>
              <a:cs typeface="Times New Roman" pitchFamily="18" charset="0"/>
            </a:endParaRPr>
          </a:p>
          <a:p>
            <a:pPr lvl="0"/>
            <a:r>
              <a:rPr lang="ru-RU" sz="1400" b="1" i="1" dirty="0" smtClean="0">
                <a:latin typeface="Times New Roman" pitchFamily="18" charset="0"/>
                <a:cs typeface="Times New Roman" pitchFamily="18" charset="0"/>
              </a:rPr>
              <a:t>Надежно крепить заднюю бабку станка.</a:t>
            </a:r>
            <a:endParaRPr lang="ru-RU" sz="1400" dirty="0" smtClean="0">
              <a:latin typeface="Times New Roman" pitchFamily="18" charset="0"/>
              <a:cs typeface="Times New Roman" pitchFamily="18" charset="0"/>
            </a:endParaRPr>
          </a:p>
          <a:p>
            <a:pPr lvl="0"/>
            <a:r>
              <a:rPr lang="ru-RU" sz="1400" b="1" i="1" dirty="0" smtClean="0">
                <a:latin typeface="Times New Roman" pitchFamily="18" charset="0"/>
                <a:cs typeface="Times New Roman" pitchFamily="18" charset="0"/>
              </a:rPr>
              <a:t>Проверить заготовку, чтобы она не имела трещин.</a:t>
            </a:r>
            <a:endParaRPr lang="ru-RU" sz="1400" dirty="0" smtClean="0">
              <a:latin typeface="Times New Roman" pitchFamily="18" charset="0"/>
              <a:cs typeface="Times New Roman" pitchFamily="18" charset="0"/>
            </a:endParaRPr>
          </a:p>
          <a:p>
            <a:pPr lvl="0"/>
            <a:r>
              <a:rPr lang="ru-RU" sz="1400" b="1" i="1" dirty="0" smtClean="0">
                <a:latin typeface="Times New Roman" pitchFamily="18" charset="0"/>
                <a:cs typeface="Times New Roman" pitchFamily="18" charset="0"/>
              </a:rPr>
              <a:t>Надежно крепить заготовку.</a:t>
            </a:r>
            <a:endParaRPr lang="ru-RU" sz="1400" dirty="0" smtClean="0">
              <a:latin typeface="Times New Roman" pitchFamily="18" charset="0"/>
              <a:cs typeface="Times New Roman" pitchFamily="18" charset="0"/>
            </a:endParaRPr>
          </a:p>
          <a:p>
            <a:pPr lvl="0"/>
            <a:r>
              <a:rPr lang="ru-RU" sz="1400" b="1" i="1" dirty="0" smtClean="0">
                <a:latin typeface="Times New Roman" pitchFamily="18" charset="0"/>
                <a:cs typeface="Times New Roman" pitchFamily="18" charset="0"/>
              </a:rPr>
              <a:t>Перед работой на токарном станке подгото­вить рабочее место: убрать все лишнее со станка и вокруг него, подготовить и разложить только нужные инструменты и приспособления.</a:t>
            </a:r>
            <a:endParaRPr lang="ru-RU" sz="1400" dirty="0" smtClean="0">
              <a:latin typeface="Times New Roman" pitchFamily="18" charset="0"/>
              <a:cs typeface="Times New Roman" pitchFamily="18" charset="0"/>
            </a:endParaRPr>
          </a:p>
          <a:p>
            <a:pPr lvl="0"/>
            <a:r>
              <a:rPr lang="ru-RU" sz="1400" b="1" i="1" dirty="0" smtClean="0">
                <a:latin typeface="Times New Roman" pitchFamily="18" charset="0"/>
                <a:cs typeface="Times New Roman" pitchFamily="18" charset="0"/>
              </a:rPr>
              <a:t>Проверить рабочий инструмент. Ручки не должны иметь трещин, должны быть прочно насаже­ны.</a:t>
            </a:r>
            <a:endParaRPr lang="ru-RU" sz="1400" dirty="0" smtClean="0">
              <a:latin typeface="Times New Roman" pitchFamily="18" charset="0"/>
              <a:cs typeface="Times New Roman" pitchFamily="18" charset="0"/>
            </a:endParaRPr>
          </a:p>
          <a:p>
            <a:pPr lvl="0"/>
            <a:r>
              <a:rPr lang="ru-RU" sz="1400" b="1" i="1" dirty="0" smtClean="0">
                <a:latin typeface="Times New Roman" pitchFamily="18" charset="0"/>
                <a:cs typeface="Times New Roman" pitchFamily="18" charset="0"/>
              </a:rPr>
              <a:t>Заправить одежду. Застегнуть все пуговицы. Длинные волосы убрать под берет.</a:t>
            </a:r>
            <a:endParaRPr lang="ru-RU" sz="1400" dirty="0" smtClean="0">
              <a:latin typeface="Times New Roman" pitchFamily="18" charset="0"/>
              <a:cs typeface="Times New Roman" pitchFamily="18" charset="0"/>
            </a:endParaRPr>
          </a:p>
          <a:p>
            <a:pPr lvl="0"/>
            <a:r>
              <a:rPr lang="ru-RU" sz="1400" b="1" i="1" dirty="0" smtClean="0">
                <a:latin typeface="Times New Roman" pitchFamily="18" charset="0"/>
                <a:cs typeface="Times New Roman" pitchFamily="18" charset="0"/>
              </a:rPr>
              <a:t>Перед пуском станка надеть защитные очки.</a:t>
            </a:r>
            <a:endParaRPr lang="ru-RU" sz="1400" dirty="0" smtClean="0">
              <a:latin typeface="Times New Roman" pitchFamily="18" charset="0"/>
              <a:cs typeface="Times New Roman" pitchFamily="18" charset="0"/>
            </a:endParaRPr>
          </a:p>
          <a:p>
            <a:pPr lvl="0"/>
            <a:r>
              <a:rPr lang="ru-RU" sz="1400" b="1" i="1" dirty="0" smtClean="0">
                <a:latin typeface="Times New Roman" pitchFamily="18" charset="0"/>
                <a:cs typeface="Times New Roman" pitchFamily="18" charset="0"/>
              </a:rPr>
              <a:t>В процессе точения периодически останавливать станок и поджимать деталь центром задней бабки, устраняя зазоры.</a:t>
            </a:r>
            <a:endParaRPr lang="ru-RU" sz="1400" dirty="0" smtClean="0">
              <a:latin typeface="Times New Roman" pitchFamily="18" charset="0"/>
              <a:cs typeface="Times New Roman" pitchFamily="18" charset="0"/>
            </a:endParaRPr>
          </a:p>
          <a:p>
            <a:pPr lvl="0"/>
            <a:r>
              <a:rPr lang="ru-RU" sz="1400" b="1" i="1" dirty="0" smtClean="0">
                <a:latin typeface="Times New Roman" pitchFamily="18" charset="0"/>
                <a:cs typeface="Times New Roman" pitchFamily="18" charset="0"/>
              </a:rPr>
              <a:t>Периодически, по мере срезания поверхно­сти, при остановках станка подводить подручник к поверхности заготовки на 2...3 мм, проворачивать заготовку вручную на 2...3 оборота и надежно крепить подручник.</a:t>
            </a:r>
            <a:endParaRPr lang="ru-RU" sz="1400" dirty="0" smtClean="0">
              <a:latin typeface="Times New Roman" pitchFamily="18" charset="0"/>
              <a:cs typeface="Times New Roman" pitchFamily="18" charset="0"/>
            </a:endParaRPr>
          </a:p>
          <a:p>
            <a:pPr lvl="0"/>
            <a:r>
              <a:rPr lang="ru-RU" sz="1400" b="1" i="1" dirty="0" smtClean="0">
                <a:latin typeface="Times New Roman" pitchFamily="18" charset="0"/>
                <a:cs typeface="Times New Roman" pitchFamily="18" charset="0"/>
              </a:rPr>
              <a:t>Во время работы не отвлекаться, не отходить от станка.</a:t>
            </a:r>
            <a:endParaRPr lang="ru-RU" sz="1400" dirty="0" smtClean="0">
              <a:latin typeface="Times New Roman" pitchFamily="18" charset="0"/>
              <a:cs typeface="Times New Roman" pitchFamily="18" charset="0"/>
            </a:endParaRPr>
          </a:p>
          <a:p>
            <a:pPr lvl="0"/>
            <a:r>
              <a:rPr lang="ru-RU" sz="1400" b="1" i="1" dirty="0" smtClean="0">
                <a:latin typeface="Times New Roman" pitchFamily="18" charset="0"/>
                <a:cs typeface="Times New Roman" pitchFamily="18" charset="0"/>
              </a:rPr>
              <a:t>Все настроечные операции проводить только при отключенном и остановленном станке.</a:t>
            </a:r>
            <a:endParaRPr lang="ru-RU" sz="1400" dirty="0" smtClean="0">
              <a:latin typeface="Times New Roman" pitchFamily="18" charset="0"/>
              <a:cs typeface="Times New Roman" pitchFamily="18" charset="0"/>
            </a:endParaRPr>
          </a:p>
          <a:p>
            <a:pPr lvl="0"/>
            <a:r>
              <a:rPr lang="ru-RU" sz="1400" b="1" i="1" dirty="0" smtClean="0">
                <a:latin typeface="Times New Roman" pitchFamily="18" charset="0"/>
                <a:cs typeface="Times New Roman" pitchFamily="18" charset="0"/>
              </a:rPr>
              <a:t>Не обрабатывать деталь вблизи трезубца.</a:t>
            </a:r>
            <a:endParaRPr lang="ru-RU" sz="1400" dirty="0" smtClean="0">
              <a:latin typeface="Times New Roman" pitchFamily="18" charset="0"/>
              <a:cs typeface="Times New Roman" pitchFamily="18" charset="0"/>
            </a:endParaRPr>
          </a:p>
          <a:p>
            <a:pPr lvl="0"/>
            <a:r>
              <a:rPr lang="ru-RU" sz="1400" b="1" i="1" dirty="0" smtClean="0">
                <a:latin typeface="Times New Roman" pitchFamily="18" charset="0"/>
                <a:cs typeface="Times New Roman" pitchFamily="18" charset="0"/>
              </a:rPr>
              <a:t>Не останавливать заготовку руками.</a:t>
            </a:r>
            <a:endParaRPr lang="ru-RU" sz="1400" dirty="0" smtClean="0">
              <a:latin typeface="Times New Roman" pitchFamily="18" charset="0"/>
              <a:cs typeface="Times New Roman" pitchFamily="18" charset="0"/>
            </a:endParaRPr>
          </a:p>
          <a:p>
            <a:pPr lvl="0"/>
            <a:r>
              <a:rPr lang="ru-RU" sz="1400" b="1" i="1" dirty="0" smtClean="0">
                <a:latin typeface="Times New Roman" pitchFamily="18" charset="0"/>
                <a:cs typeface="Times New Roman" pitchFamily="18" charset="0"/>
              </a:rPr>
              <a:t>О всех неисправностях сообщать учителю.</a:t>
            </a:r>
            <a:endParaRPr lang="ru-RU" sz="1400" dirty="0" smtClean="0">
              <a:latin typeface="Times New Roman" pitchFamily="18" charset="0"/>
              <a:cs typeface="Times New Roman" pitchFamily="18" charset="0"/>
            </a:endParaRPr>
          </a:p>
          <a:p>
            <a:endParaRPr lang="ru-RU"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214282" y="1"/>
            <a:ext cx="8715436" cy="62478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tab pos="1246188" algn="l"/>
              </a:tabLst>
            </a:pP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Глоссарий.</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tab pos="1246188" algn="l"/>
              </a:tabLst>
            </a:pP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Коническая поверхность – </a:t>
            </a:r>
            <a:r>
              <a:rPr kumimoji="0" lang="ru-RU"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поверхность</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с переменными радиусами образующими конус.</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tab pos="1246188" algn="l"/>
              </a:tabLst>
            </a:pP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Фасонная поверхность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поверхность</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сочетающая в себе цилиндрические, конические, сферические и другие поверхности.</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tab pos="1246188" algn="l"/>
              </a:tabLst>
            </a:pP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Точение –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точением называют обработку древесины резанием, при котором из заготовки получают изделия в виде тел вращения - цилиндры, конусы, шары. </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tab pos="1246188" algn="l"/>
              </a:tabLst>
            </a:pP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Галтель –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поверхность с округленными углами (от немецкого слова «желоб»).</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tab pos="1246188" algn="l"/>
              </a:tabLst>
            </a:pP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Профильный резец –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режущий инструмент определенного профиля для вытачивания фасонных поверхностей.</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tab pos="1246188" algn="l"/>
              </a:tabLst>
            </a:pP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Шаблон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плоский трафарет повторяющий контур детали, служащий для контроля правильности контуров и размеров изделия.</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tab pos="1246188" algn="l"/>
              </a:tabLst>
            </a:pP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Предельные калибры –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измерительный инструмент для контроля предельно допустимых размеров валов и отверстий.</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tab pos="1246188" algn="l"/>
              </a:tabLst>
            </a:pP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Инструменты для художественного точения –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специфические инструменты для точения древесины на токарных станках имеющие различную специфическую форму как режущей части так и державки.</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tab pos="1246188" algn="l"/>
              </a:tabLst>
            </a:pP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Кронциркуль – э</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то измерительный инструмент в виде циркуля с дугообразными ножками. Его используют для сравнения диаметров деталей с размерами, взятыми по линейке.</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tab pos="1246188" algn="l"/>
              </a:tabLst>
            </a:pP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Станки с ЧПУ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это станки, оснащенные числовым программным управлением,  осуществляющим управление работой станка по заданной программе с минимальным участием человека. Станки обеспечивают высокую производительность и точность изготовления.</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tab pos="1246188" algn="l"/>
              </a:tabLst>
            </a:pP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Кондуктор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это приспособление для вытачивания фасонных поверхностей,  при движении по которому режущий инструмент повторяет его форму. Кондуктор устанавливается на станок или подручник.</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tab pos="1246188" algn="l"/>
              </a:tabLst>
            </a:pP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Контур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линия очерчивающая форму детали.</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1"/>
          <p:cNvSpPr>
            <a:spLocks noChangeArrowheads="1"/>
          </p:cNvSpPr>
          <p:nvPr/>
        </p:nvSpPr>
        <p:spPr bwMode="auto">
          <a:xfrm>
            <a:off x="214282" y="214290"/>
            <a:ext cx="8643966" cy="627864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tab pos="90488" algn="l"/>
                <a:tab pos="373063" algn="l"/>
              </a:tabLst>
            </a:pPr>
            <a:r>
              <a:rPr kumimoji="0" lang="ru-RU" sz="1600" b="1" i="0" u="none" strike="noStrike" cap="none" normalizeH="0" baseline="0" dirty="0" smtClean="0">
                <a:ln>
                  <a:noFill/>
                </a:ln>
                <a:solidFill>
                  <a:schemeClr val="tx1"/>
                </a:solidFill>
                <a:effectLst/>
                <a:latin typeface="Arial" pitchFamily="34" charset="0"/>
                <a:ea typeface="Times New Roman" pitchFamily="18" charset="0"/>
              </a:rPr>
              <a:t>Литература.</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0488" algn="l"/>
                <a:tab pos="373063" algn="l"/>
              </a:tabLst>
            </a:pP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Самородский</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П.С. Технология. Учебник для учащихся 6 классов (вариант для мальчиков) общеобразовательной школы/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П.С.Самородский</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В.Д. Симоненко, А.Т. Тищенко; под ред. В.Д. Симоненко - М.: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Вентана-граф</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1998.-166с.</a:t>
            </a:r>
          </a:p>
          <a:p>
            <a:pPr marL="0" marR="0" lvl="0" indent="0" algn="l" defTabSz="914400" rtl="0" eaLnBrk="0" fontAlgn="base" latinLnBrk="0" hangingPunct="0">
              <a:lnSpc>
                <a:spcPct val="100000"/>
              </a:lnSpc>
              <a:spcBef>
                <a:spcPct val="0"/>
              </a:spcBef>
              <a:spcAft>
                <a:spcPct val="0"/>
              </a:spcAft>
              <a:buClrTx/>
              <a:buSzTx/>
              <a:buFontTx/>
              <a:buChar char="•"/>
              <a:tabLst>
                <a:tab pos="90488" algn="l"/>
                <a:tab pos="373063" algn="l"/>
              </a:tabLst>
            </a:pPr>
            <a:endParaRPr kumimoji="0" lang="ru-RU"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0488" algn="l"/>
                <a:tab pos="373063" algn="l"/>
              </a:tabLst>
            </a:pP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Самородский</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П.С. Технология. Учебник для учащихся 7 классов (вариант для мальчиков) общеобразовательной школы/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П.С.Самородский</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В.Д. Симоненко, А.Т. Тищенко; под ред. В.Д. Симоненко - М.: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Вентана-граф</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2007.-158с.</a:t>
            </a:r>
          </a:p>
          <a:p>
            <a:pPr marL="0" marR="0" lvl="0" indent="0" algn="l" defTabSz="914400" rtl="0" eaLnBrk="0" fontAlgn="base" latinLnBrk="0" hangingPunct="0">
              <a:lnSpc>
                <a:spcPct val="100000"/>
              </a:lnSpc>
              <a:spcBef>
                <a:spcPct val="0"/>
              </a:spcBef>
              <a:spcAft>
                <a:spcPct val="0"/>
              </a:spcAft>
              <a:buClrTx/>
              <a:buSzTx/>
              <a:buFontTx/>
              <a:buChar char="•"/>
              <a:tabLst>
                <a:tab pos="90488" algn="l"/>
                <a:tab pos="373063" algn="l"/>
              </a:tabLst>
            </a:pPr>
            <a:endParaRPr kumimoji="0" lang="ru-RU"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0488" algn="l"/>
                <a:tab pos="373063" algn="l"/>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rPr>
              <a:t>Антонов Л. П., Обработка конструкционных материалов/ Л. П.Антонов, Е. М.Муравьев. – М. Просвещение,1982.-185с.</a:t>
            </a:r>
          </a:p>
          <a:p>
            <a:pPr marL="0" marR="0" lvl="0" indent="0" algn="l" defTabSz="914400" rtl="0" eaLnBrk="0" fontAlgn="base" latinLnBrk="0" hangingPunct="0">
              <a:lnSpc>
                <a:spcPct val="100000"/>
              </a:lnSpc>
              <a:spcBef>
                <a:spcPct val="0"/>
              </a:spcBef>
              <a:spcAft>
                <a:spcPct val="0"/>
              </a:spcAft>
              <a:buClrTx/>
              <a:buSzTx/>
              <a:buFontTx/>
              <a:buChar char="•"/>
              <a:tabLst>
                <a:tab pos="90488" algn="l"/>
                <a:tab pos="373063" algn="l"/>
              </a:tabLst>
            </a:pPr>
            <a:endParaRPr kumimoji="0" lang="ru-RU"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0488" algn="l"/>
                <a:tab pos="373063" algn="l"/>
              </a:tabLst>
            </a:pP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Вышепольский</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И. С. Техническое черчение /  И. С. </a:t>
            </a:r>
            <a:r>
              <a:rPr kumimoji="0" lang="ru-RU" sz="1600" b="0" i="0" u="none" strike="noStrike" cap="none" normalizeH="0" baseline="0" smtClean="0">
                <a:ln>
                  <a:noFill/>
                </a:ln>
                <a:solidFill>
                  <a:schemeClr val="tx1"/>
                </a:solidFill>
                <a:effectLst/>
                <a:latin typeface="Arial" pitchFamily="34" charset="0"/>
                <a:ea typeface="Times New Roman" pitchFamily="18" charset="0"/>
              </a:rPr>
              <a:t>Вышепольский</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 М.: Высшая школа, 1987.-239с.</a:t>
            </a:r>
          </a:p>
          <a:p>
            <a:pPr marL="0" marR="0" lvl="0" indent="0" algn="l" defTabSz="914400" rtl="0" eaLnBrk="0" fontAlgn="base" latinLnBrk="0" hangingPunct="0">
              <a:lnSpc>
                <a:spcPct val="100000"/>
              </a:lnSpc>
              <a:spcBef>
                <a:spcPct val="0"/>
              </a:spcBef>
              <a:spcAft>
                <a:spcPct val="0"/>
              </a:spcAft>
              <a:buClrTx/>
              <a:buSzTx/>
              <a:buFontTx/>
              <a:buChar char="•"/>
              <a:tabLst>
                <a:tab pos="90488" algn="l"/>
                <a:tab pos="373063" algn="l"/>
              </a:tabLst>
            </a:pPr>
            <a:endParaRPr kumimoji="0" lang="ru-RU"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0488" algn="l"/>
                <a:tab pos="373063" algn="l"/>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rPr>
              <a:t>Семенихин, В.П. Изготовление инструментов в школьных мастерских: пособие для учителя/ В.П.Семенихин. – М.: Просвещение, 1987. - 207 с.</a:t>
            </a:r>
          </a:p>
          <a:p>
            <a:pPr marL="0" marR="0" lvl="0" indent="0" algn="l" defTabSz="914400" rtl="0" eaLnBrk="0" fontAlgn="base" latinLnBrk="0" hangingPunct="0">
              <a:lnSpc>
                <a:spcPct val="100000"/>
              </a:lnSpc>
              <a:spcBef>
                <a:spcPct val="0"/>
              </a:spcBef>
              <a:spcAft>
                <a:spcPct val="0"/>
              </a:spcAft>
              <a:buClrTx/>
              <a:buSzTx/>
              <a:buFontTx/>
              <a:buChar char="•"/>
              <a:tabLst>
                <a:tab pos="90488" algn="l"/>
                <a:tab pos="373063" algn="l"/>
              </a:tabLst>
            </a:pPr>
            <a:endParaRPr kumimoji="0" lang="ru-RU"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0488" algn="l"/>
                <a:tab pos="373063" algn="l"/>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rPr>
              <a:t>Карабанов, И.А. Технология обработки древесины: учебник для 5-9 классов общеобразовательных учреждений/ И.А. Карабанов.- М.: Просвещение, 2000. - 191 с.</a:t>
            </a:r>
          </a:p>
          <a:p>
            <a:pPr marL="0" marR="0" lvl="0" indent="0" algn="l" defTabSz="914400" rtl="0" eaLnBrk="0" fontAlgn="base" latinLnBrk="0" hangingPunct="0">
              <a:lnSpc>
                <a:spcPct val="100000"/>
              </a:lnSpc>
              <a:spcBef>
                <a:spcPct val="0"/>
              </a:spcBef>
              <a:spcAft>
                <a:spcPct val="0"/>
              </a:spcAft>
              <a:buClrTx/>
              <a:buSzTx/>
              <a:buFontTx/>
              <a:buChar char="•"/>
              <a:tabLst>
                <a:tab pos="90488" algn="l"/>
                <a:tab pos="373063" algn="l"/>
              </a:tabLst>
            </a:pPr>
            <a:endParaRPr kumimoji="0" lang="ru-RU"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0488" algn="l"/>
                <a:tab pos="373063" algn="l"/>
              </a:tabLst>
            </a:pPr>
            <a:r>
              <a:rPr kumimoji="0" lang="en-US" sz="1600" b="0" i="0" u="none" strike="noStrike" cap="none" normalizeH="0" baseline="0" dirty="0" smtClean="0">
                <a:ln>
                  <a:noFill/>
                </a:ln>
                <a:solidFill>
                  <a:schemeClr val="tx1"/>
                </a:solidFill>
                <a:effectLst/>
                <a:latin typeface="Arial" pitchFamily="34" charset="0"/>
                <a:ea typeface="Times New Roman" pitchFamily="18" charset="0"/>
                <a:hlinkClick r:id="rId2"/>
              </a:rPr>
              <a:t>http</a:t>
            </a:r>
            <a:r>
              <a:rPr kumimoji="0" lang="ru-RU" sz="1600" b="0" i="0" u="none" strike="noStrike" cap="none" normalizeH="0" baseline="0" dirty="0" smtClean="0">
                <a:ln>
                  <a:noFill/>
                </a:ln>
                <a:solidFill>
                  <a:schemeClr val="tx1"/>
                </a:solidFill>
                <a:effectLst/>
                <a:latin typeface="Arial" pitchFamily="34" charset="0"/>
                <a:ea typeface="Times New Roman" pitchFamily="18" charset="0"/>
                <a:hlinkClick r:id="rId2"/>
              </a:rPr>
              <a:t>://</a:t>
            </a:r>
            <a:r>
              <a:rPr kumimoji="0" lang="en-US" sz="1600" b="0" i="0" u="none" strike="noStrike" cap="none" normalizeH="0" baseline="0" dirty="0" err="1" smtClean="0">
                <a:ln>
                  <a:noFill/>
                </a:ln>
                <a:solidFill>
                  <a:schemeClr val="tx1"/>
                </a:solidFill>
                <a:effectLst/>
                <a:latin typeface="Arial" pitchFamily="34" charset="0"/>
                <a:ea typeface="Times New Roman" pitchFamily="18" charset="0"/>
                <a:hlinkClick r:id="rId2"/>
              </a:rPr>
              <a:t>ru</a:t>
            </a:r>
            <a:r>
              <a:rPr kumimoji="0" lang="ru-RU" sz="1600" b="0" i="0" u="none" strike="noStrike" cap="none" normalizeH="0" baseline="0" dirty="0" smtClean="0">
                <a:ln>
                  <a:noFill/>
                </a:ln>
                <a:solidFill>
                  <a:schemeClr val="tx1"/>
                </a:solidFill>
                <a:effectLst/>
                <a:latin typeface="Arial" pitchFamily="34" charset="0"/>
                <a:ea typeface="Times New Roman" pitchFamily="18" charset="0"/>
                <a:hlinkClick r:id="rId2"/>
              </a:rPr>
              <a:t>.</a:t>
            </a:r>
            <a:r>
              <a:rPr kumimoji="0" lang="en-US" sz="1600" b="0" i="0" u="none" strike="noStrike" cap="none" normalizeH="0" baseline="0" dirty="0" err="1" smtClean="0">
                <a:ln>
                  <a:noFill/>
                </a:ln>
                <a:solidFill>
                  <a:schemeClr val="tx1"/>
                </a:solidFill>
                <a:effectLst/>
                <a:latin typeface="Arial" pitchFamily="34" charset="0"/>
                <a:ea typeface="Times New Roman" pitchFamily="18" charset="0"/>
                <a:hlinkClick r:id="rId2"/>
              </a:rPr>
              <a:t>wikipedia</a:t>
            </a:r>
            <a:r>
              <a:rPr kumimoji="0" lang="ru-RU" sz="1600" b="0" i="0" u="none" strike="noStrike" cap="none" normalizeH="0" baseline="0" dirty="0" smtClean="0">
                <a:ln>
                  <a:noFill/>
                </a:ln>
                <a:solidFill>
                  <a:schemeClr val="tx1"/>
                </a:solidFill>
                <a:effectLst/>
                <a:latin typeface="Arial" pitchFamily="34" charset="0"/>
                <a:ea typeface="Times New Roman" pitchFamily="18" charset="0"/>
                <a:hlinkClick r:id="rId2"/>
              </a:rPr>
              <a:t>.</a:t>
            </a:r>
            <a:r>
              <a:rPr kumimoji="0" lang="en-US" sz="1600" b="0" i="0" u="none" strike="noStrike" cap="none" normalizeH="0" baseline="0" dirty="0" smtClean="0">
                <a:ln>
                  <a:noFill/>
                </a:ln>
                <a:solidFill>
                  <a:schemeClr val="tx1"/>
                </a:solidFill>
                <a:effectLst/>
                <a:latin typeface="Arial" pitchFamily="34" charset="0"/>
                <a:ea typeface="Times New Roman" pitchFamily="18" charset="0"/>
                <a:hlinkClick r:id="rId2"/>
              </a:rPr>
              <a:t>org</a:t>
            </a:r>
            <a:r>
              <a:rPr kumimoji="0" lang="ru-RU" sz="1600" b="0" i="0" u="none" strike="noStrike" cap="none" normalizeH="0" baseline="0" dirty="0" smtClean="0">
                <a:ln>
                  <a:noFill/>
                </a:ln>
                <a:solidFill>
                  <a:schemeClr val="tx1"/>
                </a:solidFill>
                <a:effectLst/>
                <a:latin typeface="Arial" pitchFamily="34" charset="0"/>
                <a:ea typeface="Times New Roman" pitchFamily="18" charset="0"/>
                <a:hlinkClick r:id="rId2"/>
              </a:rPr>
              <a:t>/</a:t>
            </a:r>
            <a:endParaRPr kumimoji="0" lang="ru-RU" sz="1600" b="0" i="0" u="none" strike="noStrike" cap="none" normalizeH="0" baseline="0" dirty="0" smtClean="0">
              <a:ln>
                <a:noFill/>
              </a:ln>
              <a:solidFill>
                <a:schemeClr val="tx1"/>
              </a:solidFill>
              <a:effectLst/>
              <a:latin typeface="Arial" pitchFamily="34" charset="0"/>
              <a:ea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90488" algn="l"/>
                <a:tab pos="373063" algn="l"/>
              </a:tabLst>
            </a:pPr>
            <a:endParaRPr kumimoji="0" lang="ru-RU"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0488" algn="l"/>
                <a:tab pos="373063" algn="l"/>
              </a:tabLst>
            </a:pPr>
            <a:r>
              <a:rPr kumimoji="0" lang="en-US" sz="1600" b="0" i="0" u="none" strike="noStrike" cap="none" normalizeH="0" baseline="0" dirty="0" smtClean="0">
                <a:ln>
                  <a:noFill/>
                </a:ln>
                <a:solidFill>
                  <a:schemeClr val="tx1"/>
                </a:solidFill>
                <a:effectLst/>
                <a:latin typeface="Arial" pitchFamily="34" charset="0"/>
                <a:ea typeface="Times New Roman" pitchFamily="18" charset="0"/>
                <a:hlinkClick r:id="rId3"/>
              </a:rPr>
              <a:t>http</a:t>
            </a:r>
            <a:r>
              <a:rPr kumimoji="0" lang="ru-RU" sz="1600" b="0" i="0" u="none" strike="noStrike" cap="none" normalizeH="0" baseline="0" dirty="0" smtClean="0">
                <a:ln>
                  <a:noFill/>
                </a:ln>
                <a:solidFill>
                  <a:schemeClr val="tx1"/>
                </a:solidFill>
                <a:effectLst/>
                <a:latin typeface="Arial" pitchFamily="34" charset="0"/>
                <a:ea typeface="Times New Roman" pitchFamily="18" charset="0"/>
                <a:hlinkClick r:id="rId3"/>
              </a:rPr>
              <a:t>://</a:t>
            </a:r>
            <a:r>
              <a:rPr kumimoji="0" lang="en-US" sz="1600" b="0" i="0" u="none" strike="noStrike" cap="none" normalizeH="0" baseline="0" dirty="0" err="1" smtClean="0">
                <a:ln>
                  <a:noFill/>
                </a:ln>
                <a:solidFill>
                  <a:schemeClr val="tx1"/>
                </a:solidFill>
                <a:effectLst/>
                <a:latin typeface="Arial" pitchFamily="34" charset="0"/>
                <a:ea typeface="Times New Roman" pitchFamily="18" charset="0"/>
                <a:hlinkClick r:id="rId3"/>
              </a:rPr>
              <a:t>ru</a:t>
            </a:r>
            <a:r>
              <a:rPr kumimoji="0" lang="ru-RU" sz="1600" b="0" i="0" u="none" strike="noStrike" cap="none" normalizeH="0" baseline="0" dirty="0" smtClean="0">
                <a:ln>
                  <a:noFill/>
                </a:ln>
                <a:solidFill>
                  <a:schemeClr val="tx1"/>
                </a:solidFill>
                <a:effectLst/>
                <a:latin typeface="Arial" pitchFamily="34" charset="0"/>
                <a:ea typeface="Times New Roman" pitchFamily="18" charset="0"/>
                <a:hlinkClick r:id="rId3"/>
              </a:rPr>
              <a:t>.</a:t>
            </a:r>
            <a:r>
              <a:rPr kumimoji="0" lang="en-US" sz="1600" b="0" i="0" u="none" strike="noStrike" cap="none" normalizeH="0" baseline="0" dirty="0" err="1" smtClean="0">
                <a:ln>
                  <a:noFill/>
                </a:ln>
                <a:solidFill>
                  <a:schemeClr val="tx1"/>
                </a:solidFill>
                <a:effectLst/>
                <a:latin typeface="Arial" pitchFamily="34" charset="0"/>
                <a:ea typeface="Times New Roman" pitchFamily="18" charset="0"/>
                <a:hlinkClick r:id="rId3"/>
              </a:rPr>
              <a:t>trudovik</a:t>
            </a:r>
            <a:r>
              <a:rPr kumimoji="0" lang="ru-RU" sz="1600" b="0" i="0" u="none" strike="noStrike" cap="none" normalizeH="0" baseline="0" dirty="0" smtClean="0">
                <a:ln>
                  <a:noFill/>
                </a:ln>
                <a:solidFill>
                  <a:schemeClr val="tx1"/>
                </a:solidFill>
                <a:effectLst/>
                <a:latin typeface="Arial" pitchFamily="34" charset="0"/>
                <a:ea typeface="Times New Roman" pitchFamily="18" charset="0"/>
                <a:hlinkClick r:id="rId3"/>
              </a:rPr>
              <a:t>/</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90488" algn="l"/>
                <a:tab pos="373063" algn="l"/>
              </a:tabLst>
            </a:pPr>
            <a:endParaRPr kumimoji="0" lang="ru-RU" sz="18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3"/>
          <p:cNvSpPr>
            <a:spLocks noChangeArrowheads="1"/>
          </p:cNvSpPr>
          <p:nvPr/>
        </p:nvSpPr>
        <p:spPr bwMode="auto">
          <a:xfrm>
            <a:off x="428596" y="214290"/>
            <a:ext cx="8286808" cy="618630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Constantia" pitchFamily="18" charset="0"/>
                <a:ea typeface="Times New Roman" pitchFamily="18" charset="0"/>
              </a:rPr>
              <a:t> </a:t>
            </a:r>
            <a:r>
              <a:rPr kumimoji="0" lang="ru-RU" b="0" i="0" u="none" strike="noStrike" cap="none" normalizeH="0" baseline="0" dirty="0" smtClean="0">
                <a:ln>
                  <a:noFill/>
                </a:ln>
                <a:solidFill>
                  <a:schemeClr val="tx1"/>
                </a:solidFill>
                <a:effectLst/>
                <a:latin typeface="Constantia" pitchFamily="18" charset="0"/>
                <a:ea typeface="Times New Roman" pitchFamily="18" charset="0"/>
              </a:rPr>
              <a:t>Их размеры и виды вы видите на изображении.</a:t>
            </a:r>
          </a:p>
          <a:p>
            <a:pPr marL="0" marR="0" lvl="0" indent="450850" algn="ctr" defTabSz="914400" rtl="0" eaLnBrk="1" fontAlgn="base" latinLnBrk="0" hangingPunct="1">
              <a:lnSpc>
                <a:spcPct val="100000"/>
              </a:lnSpc>
              <a:spcBef>
                <a:spcPct val="0"/>
              </a:spcBef>
              <a:spcAft>
                <a:spcPct val="0"/>
              </a:spcAft>
              <a:buClrTx/>
              <a:buSzTx/>
              <a:buFontTx/>
              <a:buNone/>
              <a:tabLst/>
            </a:pPr>
            <a:endParaRPr lang="ru-RU" dirty="0">
              <a:latin typeface="Constantia" pitchFamily="18" charset="0"/>
              <a:ea typeface="Times New Roman" pitchFamily="18" charset="0"/>
            </a:endParaRPr>
          </a:p>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b="0" i="0" u="none" strike="noStrike" cap="none" normalizeH="0" baseline="0" dirty="0" smtClean="0">
              <a:ln>
                <a:noFill/>
              </a:ln>
              <a:solidFill>
                <a:schemeClr val="tx1"/>
              </a:solidFill>
              <a:effectLst/>
              <a:latin typeface="Constantia" pitchFamily="18" charset="0"/>
              <a:ea typeface="Times New Roman" pitchFamily="18" charset="0"/>
            </a:endParaRPr>
          </a:p>
          <a:p>
            <a:pPr marL="0" marR="0" lvl="0" indent="450850" algn="ctr" defTabSz="914400" rtl="0" eaLnBrk="1" fontAlgn="base" latinLnBrk="0" hangingPunct="1">
              <a:lnSpc>
                <a:spcPct val="100000"/>
              </a:lnSpc>
              <a:spcBef>
                <a:spcPct val="0"/>
              </a:spcBef>
              <a:spcAft>
                <a:spcPct val="0"/>
              </a:spcAft>
              <a:buClrTx/>
              <a:buSzTx/>
              <a:buFontTx/>
              <a:buNone/>
              <a:tabLst/>
            </a:pPr>
            <a:endParaRPr lang="ru-RU" dirty="0">
              <a:latin typeface="Constantia" pitchFamily="18" charset="0"/>
              <a:ea typeface="Times New Roman" pitchFamily="18" charset="0"/>
            </a:endParaRPr>
          </a:p>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b="0" i="0" u="none" strike="noStrike" cap="none" normalizeH="0" baseline="0" dirty="0" smtClean="0">
              <a:ln>
                <a:noFill/>
              </a:ln>
              <a:solidFill>
                <a:schemeClr val="tx1"/>
              </a:solidFill>
              <a:effectLst/>
              <a:latin typeface="Constantia" pitchFamily="18" charset="0"/>
              <a:ea typeface="Times New Roman" pitchFamily="18" charset="0"/>
            </a:endParaRPr>
          </a:p>
          <a:p>
            <a:pPr marL="0" marR="0" lvl="0" indent="450850" algn="ctr" defTabSz="914400" rtl="0" eaLnBrk="1" fontAlgn="base" latinLnBrk="0" hangingPunct="1">
              <a:lnSpc>
                <a:spcPct val="100000"/>
              </a:lnSpc>
              <a:spcBef>
                <a:spcPct val="0"/>
              </a:spcBef>
              <a:spcAft>
                <a:spcPct val="0"/>
              </a:spcAft>
              <a:buClrTx/>
              <a:buSzTx/>
              <a:buFontTx/>
              <a:buNone/>
              <a:tabLst/>
            </a:pPr>
            <a:endParaRPr lang="ru-RU" dirty="0">
              <a:latin typeface="Constantia" pitchFamily="18" charset="0"/>
              <a:ea typeface="Times New Roman" pitchFamily="18" charset="0"/>
            </a:endParaRPr>
          </a:p>
          <a:p>
            <a:endParaRPr lang="ru-RU" dirty="0" smtClean="0"/>
          </a:p>
          <a:p>
            <a:endParaRPr lang="ru-RU" dirty="0"/>
          </a:p>
          <a:p>
            <a:endParaRPr lang="ru-RU" dirty="0" smtClean="0"/>
          </a:p>
          <a:p>
            <a:endParaRPr lang="ru-RU" dirty="0"/>
          </a:p>
          <a:p>
            <a:r>
              <a:rPr lang="ru-RU" dirty="0" smtClean="0"/>
              <a:t>Новый </a:t>
            </a:r>
            <a:r>
              <a:rPr lang="ru-RU" dirty="0"/>
              <a:t>инструмент был приобретен по количеству рабочих мест, чтобы каждое рабочее место было обеспечено полным комплектом напильников. Так-так напильники приобретены без ручек, наша задача их </a:t>
            </a:r>
            <a:r>
              <a:rPr lang="ru-RU" b="1" i="1" u="sng" dirty="0"/>
              <a:t>изготовить</a:t>
            </a:r>
            <a:r>
              <a:rPr lang="ru-RU" dirty="0"/>
              <a:t>.</a:t>
            </a:r>
          </a:p>
          <a:p>
            <a:r>
              <a:rPr lang="ru-RU" dirty="0"/>
              <a:t>Для решения данной проблемы нам необходимо учесть некоторые условности:</a:t>
            </a:r>
          </a:p>
          <a:p>
            <a:pPr lvl="0"/>
            <a:r>
              <a:rPr lang="ru-RU" dirty="0"/>
              <a:t>ручки напильников должны быть стандартными по видам напильников;</a:t>
            </a:r>
          </a:p>
          <a:p>
            <a:pPr lvl="0"/>
            <a:r>
              <a:rPr lang="ru-RU" dirty="0"/>
              <a:t>размеры ручек должны обеспечивать удобную хватку инструмента;</a:t>
            </a:r>
          </a:p>
          <a:p>
            <a:pPr lvl="0"/>
            <a:r>
              <a:rPr lang="ru-RU" dirty="0"/>
              <a:t>ручки напильников должны иметь цилиндрическую форму;</a:t>
            </a:r>
          </a:p>
          <a:p>
            <a:pPr lvl="0"/>
            <a:r>
              <a:rPr lang="ru-RU" dirty="0"/>
              <a:t>свести к минимуму расход материалов путем уменьшения брака в размерах готовых изделий;</a:t>
            </a:r>
          </a:p>
          <a:p>
            <a:pPr lvl="0"/>
            <a:r>
              <a:rPr lang="ru-RU" dirty="0"/>
              <a:t>минимизировать  время на изготовление изделий.</a:t>
            </a:r>
          </a:p>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Constantia" pitchFamily="18" charset="0"/>
                <a:ea typeface="Times New Roman" pitchFamily="18" charset="0"/>
              </a:rPr>
              <a:t> </a:t>
            </a:r>
            <a:endParaRPr kumimoji="0" lang="ru-RU" b="0" i="0" u="none" strike="noStrike" cap="none" normalizeH="0" baseline="0" dirty="0" smtClean="0">
              <a:ln>
                <a:noFill/>
              </a:ln>
              <a:solidFill>
                <a:schemeClr val="tx1"/>
              </a:solidFill>
              <a:effectLst/>
              <a:latin typeface="Constantia" pitchFamily="18" charset="0"/>
            </a:endParaRPr>
          </a:p>
        </p:txBody>
      </p:sp>
      <p:pic>
        <p:nvPicPr>
          <p:cNvPr id="49156" name="Picture 4" descr="Изображение 018"/>
          <p:cNvPicPr>
            <a:picLocks noChangeAspect="1" noChangeArrowheads="1"/>
          </p:cNvPicPr>
          <p:nvPr/>
        </p:nvPicPr>
        <p:blipFill>
          <a:blip r:embed="rId2" cstate="email"/>
          <a:srcRect/>
          <a:stretch>
            <a:fillRect/>
          </a:stretch>
        </p:blipFill>
        <p:spPr bwMode="auto">
          <a:xfrm>
            <a:off x="3071802" y="642918"/>
            <a:ext cx="3149600" cy="23669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
          <p:cNvSpPr>
            <a:spLocks noChangeArrowheads="1"/>
          </p:cNvSpPr>
          <p:nvPr/>
        </p:nvSpPr>
        <p:spPr bwMode="auto">
          <a:xfrm>
            <a:off x="0" y="0"/>
            <a:ext cx="9144000" cy="67403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err="1" smtClean="0">
                <a:ln>
                  <a:noFill/>
                </a:ln>
                <a:solidFill>
                  <a:schemeClr val="tx1"/>
                </a:solidFill>
                <a:effectLst/>
                <a:latin typeface="Constantia" pitchFamily="18" charset="0"/>
                <a:ea typeface="Times New Roman" pitchFamily="18" charset="0"/>
              </a:rPr>
              <a:t>Драчевые</a:t>
            </a:r>
            <a:r>
              <a:rPr kumimoji="0" lang="ru-RU" b="0" i="0" u="none" strike="noStrike" cap="none" normalizeH="0" baseline="0" dirty="0" smtClean="0">
                <a:ln>
                  <a:noFill/>
                </a:ln>
                <a:solidFill>
                  <a:schemeClr val="tx1"/>
                </a:solidFill>
                <a:effectLst/>
                <a:latin typeface="Constantia" pitchFamily="18" charset="0"/>
                <a:ea typeface="Times New Roman" pitchFamily="18" charset="0"/>
              </a:rPr>
              <a:t> напильники в мастерской хранятся в укладках вне рабочих мест (обосновано их размерами), которые обеспечивают безопасность и удобство хранения. </a:t>
            </a:r>
          </a:p>
          <a:p>
            <a:pPr marL="0" marR="0" lvl="0" indent="450850" algn="l" defTabSz="914400" rtl="0" eaLnBrk="1" fontAlgn="base" latinLnBrk="0" hangingPunct="1">
              <a:lnSpc>
                <a:spcPct val="100000"/>
              </a:lnSpc>
              <a:spcBef>
                <a:spcPct val="0"/>
              </a:spcBef>
              <a:spcAft>
                <a:spcPct val="0"/>
              </a:spcAft>
              <a:buClrTx/>
              <a:buSzTx/>
              <a:buFontTx/>
              <a:buNone/>
              <a:tabLst/>
            </a:pPr>
            <a:endParaRPr lang="ru-RU" dirty="0">
              <a:latin typeface="Constantia" pitchFamily="18" charset="0"/>
            </a:endParaRPr>
          </a:p>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b="0" i="0" u="none" strike="noStrike" cap="none" normalizeH="0" baseline="0" dirty="0" smtClean="0">
              <a:ln>
                <a:noFill/>
              </a:ln>
              <a:solidFill>
                <a:schemeClr val="tx1"/>
              </a:solidFill>
              <a:effectLst/>
              <a:latin typeface="Constantia" pitchFamily="18" charset="0"/>
            </a:endParaRPr>
          </a:p>
          <a:p>
            <a:pPr marL="0" marR="0" lvl="0" indent="450850" algn="l" defTabSz="914400" rtl="0" eaLnBrk="1" fontAlgn="base" latinLnBrk="0" hangingPunct="1">
              <a:lnSpc>
                <a:spcPct val="100000"/>
              </a:lnSpc>
              <a:spcBef>
                <a:spcPct val="0"/>
              </a:spcBef>
              <a:spcAft>
                <a:spcPct val="0"/>
              </a:spcAft>
              <a:buClrTx/>
              <a:buSzTx/>
              <a:buFontTx/>
              <a:buNone/>
              <a:tabLst/>
            </a:pPr>
            <a:endParaRPr lang="ru-RU" dirty="0">
              <a:latin typeface="Constantia" pitchFamily="18" charset="0"/>
            </a:endParaRPr>
          </a:p>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b="0" i="0" u="none" strike="noStrike" cap="none" normalizeH="0" baseline="0" dirty="0" smtClean="0">
              <a:ln>
                <a:noFill/>
              </a:ln>
              <a:solidFill>
                <a:schemeClr val="tx1"/>
              </a:solidFill>
              <a:effectLst/>
              <a:latin typeface="Constantia" pitchFamily="18" charset="0"/>
            </a:endParaRPr>
          </a:p>
          <a:p>
            <a:pPr marL="0" marR="0" lvl="0" indent="450850" algn="l" defTabSz="914400" rtl="0" eaLnBrk="1" fontAlgn="base" latinLnBrk="0" hangingPunct="1">
              <a:lnSpc>
                <a:spcPct val="100000"/>
              </a:lnSpc>
              <a:spcBef>
                <a:spcPct val="0"/>
              </a:spcBef>
              <a:spcAft>
                <a:spcPct val="0"/>
              </a:spcAft>
              <a:buClrTx/>
              <a:buSzTx/>
              <a:buFontTx/>
              <a:buNone/>
              <a:tabLst/>
            </a:pPr>
            <a:endParaRPr lang="ru-RU" dirty="0">
              <a:latin typeface="Constantia" pitchFamily="18" charset="0"/>
            </a:endParaRPr>
          </a:p>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b="0" i="0" u="none" strike="noStrike" cap="none" normalizeH="0" baseline="0" dirty="0" smtClean="0">
              <a:ln>
                <a:noFill/>
              </a:ln>
              <a:solidFill>
                <a:schemeClr val="tx1"/>
              </a:solidFill>
              <a:effectLst/>
              <a:latin typeface="Constantia" pitchFamily="18" charset="0"/>
            </a:endParaRPr>
          </a:p>
          <a:p>
            <a:pPr marL="0" marR="0" lvl="0" indent="450850" algn="l" defTabSz="914400" rtl="0" eaLnBrk="1" fontAlgn="base" latinLnBrk="0" hangingPunct="1">
              <a:lnSpc>
                <a:spcPct val="100000"/>
              </a:lnSpc>
              <a:spcBef>
                <a:spcPct val="0"/>
              </a:spcBef>
              <a:spcAft>
                <a:spcPct val="0"/>
              </a:spcAft>
              <a:buClrTx/>
              <a:buSzTx/>
              <a:buFontTx/>
              <a:buNone/>
              <a:tabLst/>
            </a:pPr>
            <a:endParaRPr lang="ru-RU" dirty="0">
              <a:latin typeface="Constantia" pitchFamily="18" charset="0"/>
            </a:endParaRPr>
          </a:p>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b="0" i="0" u="none" strike="noStrike" cap="none" normalizeH="0" baseline="0" dirty="0" smtClean="0">
              <a:ln>
                <a:noFill/>
              </a:ln>
              <a:solidFill>
                <a:schemeClr val="tx1"/>
              </a:solidFill>
              <a:effectLst/>
              <a:latin typeface="Constantia" pitchFamily="18" charset="0"/>
            </a:endParaRPr>
          </a:p>
          <a:p>
            <a:pPr marL="0" marR="0" lvl="0" indent="450850" algn="l" defTabSz="914400" rtl="0" eaLnBrk="1" fontAlgn="base" latinLnBrk="0" hangingPunct="1">
              <a:lnSpc>
                <a:spcPct val="100000"/>
              </a:lnSpc>
              <a:spcBef>
                <a:spcPct val="0"/>
              </a:spcBef>
              <a:spcAft>
                <a:spcPct val="0"/>
              </a:spcAft>
              <a:buClrTx/>
              <a:buSzTx/>
              <a:buFontTx/>
              <a:buNone/>
              <a:tabLst/>
            </a:pPr>
            <a:endParaRPr lang="ru-RU" dirty="0">
              <a:latin typeface="Constantia" pitchFamily="18" charset="0"/>
            </a:endParaRPr>
          </a:p>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b="0" i="0" u="none" strike="noStrike" cap="none" normalizeH="0" baseline="0" dirty="0" smtClean="0">
              <a:ln>
                <a:noFill/>
              </a:ln>
              <a:solidFill>
                <a:schemeClr val="tx1"/>
              </a:solidFill>
              <a:effectLst/>
              <a:latin typeface="Constantia" pitchFamily="18" charset="0"/>
            </a:endParaRPr>
          </a:p>
          <a:p>
            <a:pPr marL="0" marR="0" lvl="0" indent="450850" algn="l" defTabSz="914400" rtl="0" eaLnBrk="1" fontAlgn="base" latinLnBrk="0" hangingPunct="1">
              <a:lnSpc>
                <a:spcPct val="100000"/>
              </a:lnSpc>
              <a:spcBef>
                <a:spcPct val="0"/>
              </a:spcBef>
              <a:spcAft>
                <a:spcPct val="0"/>
              </a:spcAft>
              <a:buClrTx/>
              <a:buSzTx/>
              <a:buFontTx/>
              <a:buNone/>
              <a:tabLst/>
            </a:pPr>
            <a:endParaRPr lang="ru-RU" dirty="0">
              <a:latin typeface="Constantia" pitchFamily="18" charset="0"/>
            </a:endParaRPr>
          </a:p>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b="0" i="0" u="none" strike="noStrike" cap="none" normalizeH="0" baseline="0" dirty="0" smtClean="0">
              <a:ln>
                <a:noFill/>
              </a:ln>
              <a:solidFill>
                <a:schemeClr val="tx1"/>
              </a:solidFill>
              <a:effectLst/>
              <a:latin typeface="Constantia" pitchFamily="18" charset="0"/>
            </a:endParaRPr>
          </a:p>
          <a:p>
            <a:pPr marL="0" marR="0" lvl="0" indent="450850" algn="l" defTabSz="914400" rtl="0" eaLnBrk="1" fontAlgn="base" latinLnBrk="0" hangingPunct="1">
              <a:lnSpc>
                <a:spcPct val="100000"/>
              </a:lnSpc>
              <a:spcBef>
                <a:spcPct val="0"/>
              </a:spcBef>
              <a:spcAft>
                <a:spcPct val="0"/>
              </a:spcAft>
              <a:buClrTx/>
              <a:buSzTx/>
              <a:buFontTx/>
              <a:buNone/>
              <a:tabLst/>
            </a:pPr>
            <a:endParaRPr lang="ru-RU" dirty="0">
              <a:latin typeface="Constantia" pitchFamily="18" charset="0"/>
            </a:endParaRPr>
          </a:p>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b="0" i="0" u="none" strike="noStrike" cap="none" normalizeH="0" baseline="0" dirty="0" smtClean="0">
              <a:ln>
                <a:noFill/>
              </a:ln>
              <a:solidFill>
                <a:schemeClr val="tx1"/>
              </a:solidFill>
              <a:effectLst/>
              <a:latin typeface="Constantia" pitchFamily="18" charset="0"/>
            </a:endParaRPr>
          </a:p>
          <a:p>
            <a:pPr indent="450850"/>
            <a:r>
              <a:rPr lang="ru-RU" dirty="0"/>
              <a:t>Личные и бархатные напильники будут хранится в укладках на рабочих местах.</a:t>
            </a:r>
          </a:p>
          <a:p>
            <a:pPr marL="0" marR="0" lvl="0" indent="450850" algn="l" defTabSz="914400" rtl="0" eaLnBrk="1" fontAlgn="base" latinLnBrk="0" hangingPunct="1">
              <a:lnSpc>
                <a:spcPct val="100000"/>
              </a:lnSpc>
              <a:spcBef>
                <a:spcPct val="0"/>
              </a:spcBef>
              <a:spcAft>
                <a:spcPct val="0"/>
              </a:spcAft>
              <a:buClrTx/>
              <a:buSzTx/>
              <a:buFontTx/>
              <a:buNone/>
              <a:tabLst/>
            </a:pPr>
            <a:endParaRPr lang="ru-RU" dirty="0">
              <a:latin typeface="Constantia" pitchFamily="18" charset="0"/>
            </a:endParaRPr>
          </a:p>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b="0" i="0" u="none" strike="noStrike" cap="none" normalizeH="0" baseline="0" dirty="0" smtClean="0">
              <a:ln>
                <a:noFill/>
              </a:ln>
              <a:solidFill>
                <a:schemeClr val="tx1"/>
              </a:solidFill>
              <a:effectLst/>
              <a:latin typeface="Constantia" pitchFamily="18" charset="0"/>
            </a:endParaRPr>
          </a:p>
          <a:p>
            <a:pPr marL="0" marR="0" lvl="0" indent="450850" algn="l" defTabSz="914400" rtl="0" eaLnBrk="1" fontAlgn="base" latinLnBrk="0" hangingPunct="1">
              <a:lnSpc>
                <a:spcPct val="100000"/>
              </a:lnSpc>
              <a:spcBef>
                <a:spcPct val="0"/>
              </a:spcBef>
              <a:spcAft>
                <a:spcPct val="0"/>
              </a:spcAft>
              <a:buClrTx/>
              <a:buSzTx/>
              <a:buFontTx/>
              <a:buNone/>
              <a:tabLst/>
            </a:pPr>
            <a:endParaRPr lang="ru-RU" dirty="0">
              <a:latin typeface="Constantia" pitchFamily="18" charset="0"/>
            </a:endParaRPr>
          </a:p>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chemeClr val="tx1"/>
              </a:solidFill>
              <a:effectLst/>
              <a:latin typeface="Constantia" pitchFamily="18" charset="0"/>
            </a:endParaRPr>
          </a:p>
          <a:p>
            <a:pPr marL="0" marR="0" lvl="0" indent="450850" algn="l" defTabSz="914400" rtl="0" eaLnBrk="1" fontAlgn="base" latinLnBrk="0" hangingPunct="1">
              <a:lnSpc>
                <a:spcPct val="100000"/>
              </a:lnSpc>
              <a:spcBef>
                <a:spcPct val="0"/>
              </a:spcBef>
              <a:spcAft>
                <a:spcPct val="0"/>
              </a:spcAft>
              <a:buClrTx/>
              <a:buSzTx/>
              <a:buFontTx/>
              <a:buNone/>
              <a:tabLst/>
            </a:pPr>
            <a:endParaRPr lang="ru-RU" sz="1200" dirty="0">
              <a:latin typeface="Constantia" pitchFamily="18" charset="0"/>
            </a:endParaRPr>
          </a:p>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chemeClr val="tx1"/>
              </a:solidFill>
              <a:effectLst/>
              <a:latin typeface="Constantia" pitchFamily="18" charset="0"/>
            </a:endParaRPr>
          </a:p>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Constantia" pitchFamily="18" charset="0"/>
            </a:endParaRPr>
          </a:p>
        </p:txBody>
      </p:sp>
      <p:pic>
        <p:nvPicPr>
          <p:cNvPr id="61442" name="Picture 2" descr="Изображение 017"/>
          <p:cNvPicPr>
            <a:picLocks noChangeAspect="1" noChangeArrowheads="1"/>
          </p:cNvPicPr>
          <p:nvPr/>
        </p:nvPicPr>
        <p:blipFill>
          <a:blip r:embed="rId2" cstate="email"/>
          <a:srcRect/>
          <a:stretch>
            <a:fillRect/>
          </a:stretch>
        </p:blipFill>
        <p:spPr bwMode="auto">
          <a:xfrm>
            <a:off x="2214546" y="1285860"/>
            <a:ext cx="4000528" cy="300039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304800" y="457200"/>
            <a:ext cx="8686800" cy="471470"/>
          </a:xfrm>
        </p:spPr>
        <p:txBody>
          <a:bodyPr>
            <a:normAutofit/>
          </a:bodyPr>
          <a:lstStyle/>
          <a:p>
            <a:pPr algn="ctr"/>
            <a:r>
              <a:rPr lang="ru-RU" sz="2000" dirty="0" smtClean="0"/>
              <a:t>«Фасонная обработка и отделка древесины»</a:t>
            </a:r>
            <a:endParaRPr lang="ru-RU" sz="2000" dirty="0"/>
          </a:p>
        </p:txBody>
      </p:sp>
      <p:pic>
        <p:nvPicPr>
          <p:cNvPr id="1026" name="Picture 2"/>
          <p:cNvPicPr>
            <a:picLocks noGrp="1" noChangeAspect="1" noChangeArrowheads="1"/>
          </p:cNvPicPr>
          <p:nvPr>
            <p:ph idx="1"/>
          </p:nvPr>
        </p:nvPicPr>
        <p:blipFill>
          <a:blip r:embed="rId2" cstate="email"/>
          <a:srcRect/>
          <a:stretch>
            <a:fillRect/>
          </a:stretch>
        </p:blipFill>
        <p:spPr>
          <a:xfrm>
            <a:off x="571472" y="928669"/>
            <a:ext cx="8001056" cy="5693609"/>
          </a:xfrm>
        </p:spPr>
      </p:pic>
      <p:pic>
        <p:nvPicPr>
          <p:cNvPr id="1031" name="Picture 7"/>
          <p:cNvPicPr>
            <a:picLocks noChangeAspect="1" noChangeArrowheads="1"/>
          </p:cNvPicPr>
          <p:nvPr/>
        </p:nvPicPr>
        <p:blipFill>
          <a:blip r:embed="rId3" cstate="email"/>
          <a:srcRect/>
          <a:stretch>
            <a:fillRect/>
          </a:stretch>
        </p:blipFill>
        <p:spPr bwMode="auto">
          <a:xfrm>
            <a:off x="7786710" y="1428736"/>
            <a:ext cx="568537" cy="276223"/>
          </a:xfrm>
          <a:prstGeom prst="rect">
            <a:avLst/>
          </a:prstGeom>
          <a:noFill/>
          <a:ln w="9525">
            <a:noFill/>
            <a:miter lim="800000"/>
            <a:headEnd/>
            <a:tailEnd/>
          </a:ln>
          <a:effectLst/>
        </p:spPr>
      </p:pic>
      <p:sp>
        <p:nvSpPr>
          <p:cNvPr id="13" name="TextBox 12"/>
          <p:cNvSpPr txBox="1"/>
          <p:nvPr/>
        </p:nvSpPr>
        <p:spPr>
          <a:xfrm>
            <a:off x="7786710" y="1071546"/>
            <a:ext cx="497252" cy="338554"/>
          </a:xfrm>
          <a:prstGeom prst="rect">
            <a:avLst/>
          </a:prstGeom>
          <a:noFill/>
        </p:spPr>
        <p:txBody>
          <a:bodyPr wrap="none" rtlCol="0">
            <a:spAutoFit/>
          </a:bodyPr>
          <a:lstStyle/>
          <a:p>
            <a:r>
              <a:rPr lang="ru-RU" sz="1600" dirty="0" smtClean="0"/>
              <a:t>лук</a:t>
            </a:r>
            <a:endParaRPr lang="ru-RU"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 calcmode="lin" valueType="num">
                                      <p:cBhvr additive="base">
                                        <p:cTn id="7"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nodeType="clickEffect">
                                  <p:stCondLst>
                                    <p:cond delay="0"/>
                                  </p:stCondLst>
                                  <p:childTnLst>
                                    <p:set>
                                      <p:cBhvr>
                                        <p:cTn id="12" dur="1" fill="hold">
                                          <p:stCondLst>
                                            <p:cond delay="0"/>
                                          </p:stCondLst>
                                        </p:cTn>
                                        <p:tgtEl>
                                          <p:spTgt spid="1031"/>
                                        </p:tgtEl>
                                        <p:attrNameLst>
                                          <p:attrName>style.visibility</p:attrName>
                                        </p:attrNameLst>
                                      </p:cBhvr>
                                      <p:to>
                                        <p:strVal val="visible"/>
                                      </p:to>
                                    </p:set>
                                    <p:animEffect transition="in" filter="wipe(down)">
                                      <p:cBhvr>
                                        <p:cTn id="13" dur="500"/>
                                        <p:tgtEl>
                                          <p:spTgt spid="10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fontAlgn="auto">
              <a:spcAft>
                <a:spcPts val="0"/>
              </a:spcAft>
              <a:defRPr/>
            </a:pPr>
            <a:r>
              <a:rPr lang="ru-RU" dirty="0" smtClean="0"/>
              <a:t> задание:</a:t>
            </a:r>
            <a:endParaRPr lang="ru-RU" dirty="0"/>
          </a:p>
        </p:txBody>
      </p:sp>
      <p:sp>
        <p:nvSpPr>
          <p:cNvPr id="12291" name="Содержимое 2"/>
          <p:cNvSpPr>
            <a:spLocks noGrp="1"/>
          </p:cNvSpPr>
          <p:nvPr>
            <p:ph idx="1"/>
          </p:nvPr>
        </p:nvSpPr>
        <p:spPr/>
        <p:txBody>
          <a:bodyPr/>
          <a:lstStyle/>
          <a:p>
            <a:r>
              <a:rPr lang="ru-RU" sz="1800" dirty="0" smtClean="0"/>
              <a:t>Изучить существующие способы точения конических и фасонных деталей из древесины. Разработать способы изготовления ручек с учетом предложенных требований. Выбрать и опробовать оптимальные способы обработки.</a:t>
            </a:r>
          </a:p>
          <a:p>
            <a:r>
              <a:rPr lang="ru-RU" sz="1800" dirty="0" smtClean="0"/>
              <a:t>Заполнить интеллект –карту.</a:t>
            </a:r>
          </a:p>
          <a:p>
            <a:r>
              <a:rPr lang="ru-RU" sz="1800" b="1" dirty="0" smtClean="0"/>
              <a:t>Уточнение задания:</a:t>
            </a:r>
            <a:endParaRPr lang="ru-RU" sz="1800" dirty="0" smtClean="0"/>
          </a:p>
          <a:p>
            <a:pPr lvl="0"/>
            <a:r>
              <a:rPr lang="ru-RU" sz="1800" dirty="0" smtClean="0"/>
              <a:t>Определить основные приемы работ и приспособления при точении для повышения производительности труда;</a:t>
            </a:r>
          </a:p>
          <a:p>
            <a:pPr lvl="0"/>
            <a:r>
              <a:rPr lang="ru-RU" sz="1800" dirty="0" smtClean="0"/>
              <a:t>Найти способы контроля размеров деталей, обеспечивающих быстроту и точность измерений,  минимизацию брака.</a:t>
            </a:r>
          </a:p>
          <a:p>
            <a:pPr lvl="0"/>
            <a:r>
              <a:rPr lang="ru-RU" sz="1800" dirty="0" smtClean="0"/>
              <a:t>Изготовление ручек производим на токарных станках по дереву;</a:t>
            </a:r>
          </a:p>
          <a:p>
            <a:pPr lvl="0"/>
            <a:r>
              <a:rPr lang="ru-RU" sz="1800" dirty="0" smtClean="0"/>
              <a:t>Форма ручек по различным видам напильников может отличаться как формой так и размерами;</a:t>
            </a:r>
          </a:p>
          <a:p>
            <a:pPr lvl="0"/>
            <a:r>
              <a:rPr lang="ru-RU" sz="1800" dirty="0" smtClean="0"/>
              <a:t>Определить вид материала для данного изделия.</a:t>
            </a:r>
          </a:p>
          <a:p>
            <a:pPr algn="just"/>
            <a:endParaRPr lang="ru-RU" sz="18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1"/>
          <p:cNvSpPr>
            <a:spLocks noChangeArrowheads="1"/>
          </p:cNvSpPr>
          <p:nvPr/>
        </p:nvSpPr>
        <p:spPr bwMode="auto">
          <a:xfrm>
            <a:off x="1000100" y="500042"/>
            <a:ext cx="7143800"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tab pos="806450" algn="l"/>
              </a:tabLst>
            </a:pPr>
            <a:endParaRPr kumimoji="0" lang="ru-RU" b="1" i="0" u="none" strike="noStrike" cap="none" normalizeH="0" baseline="0" dirty="0" smtClean="0">
              <a:ln>
                <a:noFill/>
              </a:ln>
              <a:solidFill>
                <a:schemeClr val="tx1"/>
              </a:solidFill>
              <a:effectLst/>
              <a:latin typeface="Constantia" pitchFamily="18" charset="0"/>
              <a:ea typeface="Times New Roman" pitchFamily="18" charset="0"/>
            </a:endParaRPr>
          </a:p>
          <a:p>
            <a:pPr marL="0" marR="0" lvl="0" indent="450850" algn="ctr" defTabSz="914400" rtl="0" eaLnBrk="1" fontAlgn="base" latinLnBrk="0" hangingPunct="1">
              <a:lnSpc>
                <a:spcPct val="100000"/>
              </a:lnSpc>
              <a:spcBef>
                <a:spcPct val="0"/>
              </a:spcBef>
              <a:spcAft>
                <a:spcPct val="0"/>
              </a:spcAft>
              <a:buClrTx/>
              <a:buSzTx/>
              <a:buFontTx/>
              <a:buNone/>
              <a:tabLst>
                <a:tab pos="806450" algn="l"/>
              </a:tabLst>
            </a:pPr>
            <a:r>
              <a:rPr kumimoji="0" lang="ru-RU" b="1" i="0" u="none" strike="noStrike" cap="none" normalizeH="0" baseline="0" dirty="0" smtClean="0">
                <a:ln>
                  <a:noFill/>
                </a:ln>
                <a:solidFill>
                  <a:schemeClr val="tx1"/>
                </a:solidFill>
                <a:effectLst/>
                <a:latin typeface="Constantia" pitchFamily="18" charset="0"/>
                <a:ea typeface="Times New Roman" pitchFamily="18" charset="0"/>
              </a:rPr>
              <a:t>Контекст задания: </a:t>
            </a:r>
          </a:p>
          <a:p>
            <a:pPr marL="0" marR="0" lvl="0" indent="450850" algn="just" defTabSz="914400" rtl="0" eaLnBrk="1" fontAlgn="base" latinLnBrk="0" hangingPunct="1">
              <a:lnSpc>
                <a:spcPct val="100000"/>
              </a:lnSpc>
              <a:spcBef>
                <a:spcPct val="0"/>
              </a:spcBef>
              <a:spcAft>
                <a:spcPct val="0"/>
              </a:spcAft>
              <a:buClrTx/>
              <a:buSzTx/>
              <a:buFontTx/>
              <a:buNone/>
              <a:tabLst>
                <a:tab pos="806450" algn="l"/>
              </a:tabLst>
            </a:pPr>
            <a:endParaRPr lang="ru-RU" b="1" dirty="0">
              <a:latin typeface="Constantia"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tab pos="806450" algn="l"/>
              </a:tabLst>
            </a:pPr>
            <a:r>
              <a:rPr kumimoji="0" lang="ru-RU" b="0" i="0" u="none" strike="noStrike" cap="none" normalizeH="0" baseline="0" dirty="0" smtClean="0">
                <a:ln>
                  <a:noFill/>
                </a:ln>
                <a:solidFill>
                  <a:schemeClr val="tx1"/>
                </a:solidFill>
                <a:effectLst/>
                <a:latin typeface="Constantia" pitchFamily="18" charset="0"/>
                <a:ea typeface="Times New Roman" pitchFamily="18" charset="0"/>
              </a:rPr>
              <a:t>Познакомьтесь с исторической справкой о развитии токарного дела в мире и России;</a:t>
            </a:r>
            <a:endParaRPr kumimoji="0" lang="ru-RU" b="0" i="0" u="none" strike="noStrike" cap="none" normalizeH="0" baseline="0" dirty="0" smtClean="0">
              <a:ln>
                <a:noFill/>
              </a:ln>
              <a:solidFill>
                <a:schemeClr val="tx1"/>
              </a:solidFill>
              <a:effectLst/>
              <a:latin typeface="Constantia"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tab pos="806450" algn="l"/>
              </a:tabLst>
            </a:pPr>
            <a:r>
              <a:rPr kumimoji="0" lang="ru-RU" b="0" i="0" u="none" strike="noStrike" cap="none" normalizeH="0" baseline="0" dirty="0" smtClean="0">
                <a:ln>
                  <a:noFill/>
                </a:ln>
                <a:solidFill>
                  <a:schemeClr val="tx1"/>
                </a:solidFill>
                <a:effectLst/>
                <a:latin typeface="Constantia" pitchFamily="18" charset="0"/>
                <a:ea typeface="Times New Roman" pitchFamily="18" charset="0"/>
              </a:rPr>
              <a:t>Подберите и изучите информацию о способах точения конических и фасонных поверхностей;</a:t>
            </a:r>
            <a:endParaRPr kumimoji="0" lang="ru-RU" b="0" i="0" u="none" strike="noStrike" cap="none" normalizeH="0" baseline="0" dirty="0" smtClean="0">
              <a:ln>
                <a:noFill/>
              </a:ln>
              <a:solidFill>
                <a:schemeClr val="tx1"/>
              </a:solidFill>
              <a:effectLst/>
              <a:latin typeface="Constantia"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tab pos="806450" algn="l"/>
              </a:tabLst>
            </a:pPr>
            <a:r>
              <a:rPr kumimoji="0" lang="ru-RU" b="0" i="0" u="none" strike="noStrike" cap="none" normalizeH="0" baseline="0" dirty="0" smtClean="0">
                <a:ln>
                  <a:noFill/>
                </a:ln>
                <a:solidFill>
                  <a:schemeClr val="tx1"/>
                </a:solidFill>
                <a:effectLst/>
                <a:latin typeface="Constantia" pitchFamily="18" charset="0"/>
                <a:ea typeface="Times New Roman" pitchFamily="18" charset="0"/>
              </a:rPr>
              <a:t>Ознакомьтесь с разнообразным станочным оборудованием для точения древесины;</a:t>
            </a:r>
            <a:endParaRPr kumimoji="0" lang="ru-RU" b="0" i="0" u="none" strike="noStrike" cap="none" normalizeH="0" baseline="0" dirty="0" smtClean="0">
              <a:ln>
                <a:noFill/>
              </a:ln>
              <a:solidFill>
                <a:schemeClr val="tx1"/>
              </a:solidFill>
              <a:effectLst/>
              <a:latin typeface="Constantia"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tab pos="806450" algn="l"/>
              </a:tabLst>
            </a:pPr>
            <a:r>
              <a:rPr kumimoji="0" lang="ru-RU" b="0" i="0" u="none" strike="noStrike" cap="none" normalizeH="0" baseline="0" dirty="0" smtClean="0">
                <a:ln>
                  <a:noFill/>
                </a:ln>
                <a:solidFill>
                  <a:schemeClr val="tx1"/>
                </a:solidFill>
                <a:effectLst/>
                <a:latin typeface="Constantia" pitchFamily="18" charset="0"/>
                <a:ea typeface="Times New Roman" pitchFamily="18" charset="0"/>
              </a:rPr>
              <a:t>Изучите современные технологии токарной обработки древесины; </a:t>
            </a:r>
            <a:endParaRPr kumimoji="0" lang="ru-RU" b="0" i="0" u="none" strike="noStrike" cap="none" normalizeH="0" baseline="0" dirty="0" smtClean="0">
              <a:ln>
                <a:noFill/>
              </a:ln>
              <a:solidFill>
                <a:schemeClr val="tx1"/>
              </a:solidFill>
              <a:effectLst/>
              <a:latin typeface="Constantia"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tab pos="806450" algn="l"/>
              </a:tabLst>
            </a:pPr>
            <a:r>
              <a:rPr kumimoji="0" lang="ru-RU" b="0" i="0" u="none" strike="noStrike" cap="none" normalizeH="0" baseline="0" dirty="0" smtClean="0">
                <a:ln>
                  <a:noFill/>
                </a:ln>
                <a:solidFill>
                  <a:schemeClr val="tx1"/>
                </a:solidFill>
                <a:effectLst/>
                <a:latin typeface="Constantia" pitchFamily="18" charset="0"/>
                <a:ea typeface="Times New Roman" pitchFamily="18" charset="0"/>
              </a:rPr>
              <a:t>Ознакомьтесь с режущим инструментом применяемым для данных видов работ; </a:t>
            </a:r>
            <a:endParaRPr kumimoji="0" lang="ru-RU" b="0" i="0" u="none" strike="noStrike" cap="none" normalizeH="0" baseline="0" dirty="0" smtClean="0">
              <a:ln>
                <a:noFill/>
              </a:ln>
              <a:solidFill>
                <a:schemeClr val="tx1"/>
              </a:solidFill>
              <a:effectLst/>
              <a:latin typeface="Constantia" pitchFamily="18" charset="0"/>
            </a:endParaRPr>
          </a:p>
          <a:p>
            <a:pPr marL="0" marR="0" lvl="0" indent="450850" algn="just" defTabSz="914400" rtl="0" eaLnBrk="0" fontAlgn="base" latinLnBrk="0" hangingPunct="0">
              <a:lnSpc>
                <a:spcPct val="100000"/>
              </a:lnSpc>
              <a:spcBef>
                <a:spcPct val="0"/>
              </a:spcBef>
              <a:spcAft>
                <a:spcPct val="0"/>
              </a:spcAft>
              <a:buClrTx/>
              <a:buSzTx/>
              <a:buFontTx/>
              <a:buChar char="•"/>
              <a:tabLst>
                <a:tab pos="806450" algn="l"/>
              </a:tabLst>
            </a:pPr>
            <a:r>
              <a:rPr kumimoji="0" lang="ru-RU" b="0" i="0" u="none" strike="noStrike" cap="none" normalizeH="0" baseline="0" dirty="0" smtClean="0">
                <a:ln>
                  <a:noFill/>
                </a:ln>
                <a:solidFill>
                  <a:schemeClr val="tx1"/>
                </a:solidFill>
                <a:effectLst/>
                <a:latin typeface="Constantia" pitchFamily="18" charset="0"/>
                <a:ea typeface="Times New Roman" pitchFamily="18" charset="0"/>
              </a:rPr>
              <a:t>Изучите способы измерения и контроля размеров деталей при их изготовлении;</a:t>
            </a:r>
          </a:p>
          <a:p>
            <a:pPr marL="0" marR="0" lvl="0" indent="450850" algn="just" defTabSz="914400" rtl="0" eaLnBrk="0" fontAlgn="base" latinLnBrk="0" hangingPunct="0">
              <a:lnSpc>
                <a:spcPct val="100000"/>
              </a:lnSpc>
              <a:spcBef>
                <a:spcPct val="0"/>
              </a:spcBef>
              <a:spcAft>
                <a:spcPct val="0"/>
              </a:spcAft>
              <a:buClrTx/>
              <a:buSzTx/>
              <a:buFontTx/>
              <a:buChar char="•"/>
              <a:tabLst>
                <a:tab pos="806450" algn="l"/>
              </a:tabLst>
            </a:pPr>
            <a:r>
              <a:rPr lang="ru-RU" dirty="0" smtClean="0">
                <a:latin typeface="Constantia" pitchFamily="18" charset="0"/>
              </a:rPr>
              <a:t>Познакомьтесь с основными способами отделки изделий из древесины;</a:t>
            </a:r>
          </a:p>
          <a:p>
            <a:pPr marL="0" marR="0" lvl="0" indent="450850" algn="just" defTabSz="914400" rtl="0" eaLnBrk="0" fontAlgn="base" latinLnBrk="0" hangingPunct="0">
              <a:lnSpc>
                <a:spcPct val="100000"/>
              </a:lnSpc>
              <a:spcBef>
                <a:spcPct val="0"/>
              </a:spcBef>
              <a:spcAft>
                <a:spcPct val="0"/>
              </a:spcAft>
              <a:buClrTx/>
              <a:buSzTx/>
              <a:buFontTx/>
              <a:buChar char="•"/>
              <a:tabLst>
                <a:tab pos="806450" algn="l"/>
              </a:tabLst>
            </a:pPr>
            <a:r>
              <a:rPr kumimoji="0" lang="ru-RU" b="0" i="0" u="none" strike="noStrike" cap="none" normalizeH="0" baseline="0" dirty="0" smtClean="0">
                <a:ln>
                  <a:noFill/>
                </a:ln>
                <a:solidFill>
                  <a:schemeClr val="tx1"/>
                </a:solidFill>
                <a:effectLst/>
                <a:latin typeface="Constantia" pitchFamily="18" charset="0"/>
              </a:rPr>
              <a:t>Составьте технологическую на изготовление ручки напильника</a:t>
            </a:r>
            <a:r>
              <a:rPr lang="ru-RU" baseline="0" dirty="0" smtClean="0">
                <a:latin typeface="Constantia" pitchFamily="18" charset="0"/>
              </a:rPr>
              <a:t>;</a:t>
            </a:r>
          </a:p>
          <a:p>
            <a:pPr marL="0" marR="0" lvl="0" indent="450850" algn="just" defTabSz="914400" rtl="0" eaLnBrk="0" fontAlgn="base" latinLnBrk="0" hangingPunct="0">
              <a:lnSpc>
                <a:spcPct val="100000"/>
              </a:lnSpc>
              <a:spcBef>
                <a:spcPct val="0"/>
              </a:spcBef>
              <a:spcAft>
                <a:spcPct val="0"/>
              </a:spcAft>
              <a:buClrTx/>
              <a:buSzTx/>
              <a:buFontTx/>
              <a:buChar char="•"/>
              <a:tabLst>
                <a:tab pos="806450" algn="l"/>
              </a:tabLst>
            </a:pPr>
            <a:r>
              <a:rPr kumimoji="0" lang="ru-RU" b="0" i="0" u="none" strike="noStrike" cap="none" normalizeH="0" dirty="0" smtClean="0">
                <a:ln>
                  <a:noFill/>
                </a:ln>
                <a:solidFill>
                  <a:schemeClr val="tx1"/>
                </a:solidFill>
                <a:effectLst/>
                <a:latin typeface="Constantia" pitchFamily="18" charset="0"/>
              </a:rPr>
              <a:t>Заполните интеллект – карту.</a:t>
            </a:r>
            <a:endParaRPr kumimoji="0" lang="ru-RU" b="0" i="0" u="none" strike="noStrike" cap="none" normalizeH="0" baseline="0" dirty="0" smtClean="0">
              <a:ln>
                <a:noFill/>
              </a:ln>
              <a:solidFill>
                <a:schemeClr val="tx1"/>
              </a:solidFill>
              <a:effectLst/>
              <a:latin typeface="Constantia"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4290"/>
            <a:ext cx="8686800" cy="838200"/>
          </a:xfrm>
        </p:spPr>
        <p:txBody>
          <a:bodyPr>
            <a:normAutofit fontScale="90000"/>
          </a:bodyPr>
          <a:lstStyle/>
          <a:p>
            <a:pPr algn="ctr"/>
            <a:r>
              <a:rPr lang="ru-RU" b="1" dirty="0" smtClean="0"/>
              <a:t/>
            </a:r>
            <a:br>
              <a:rPr lang="ru-RU" b="1" dirty="0" smtClean="0"/>
            </a:br>
            <a:r>
              <a:rPr lang="ru-RU" b="1" dirty="0" smtClean="0"/>
              <a:t>Дополнительная информация.</a:t>
            </a:r>
            <a:r>
              <a:rPr lang="ru-RU" dirty="0" smtClean="0"/>
              <a:t/>
            </a:r>
            <a:br>
              <a:rPr lang="ru-RU" dirty="0" smtClean="0"/>
            </a:br>
            <a:r>
              <a:rPr lang="ru-RU" b="1" dirty="0" smtClean="0"/>
              <a:t>Историческая справка.</a:t>
            </a:r>
            <a:r>
              <a:rPr lang="ru-RU" dirty="0" smtClean="0"/>
              <a:t/>
            </a:r>
            <a:br>
              <a:rPr lang="ru-RU" dirty="0" smtClean="0"/>
            </a:br>
            <a:endParaRPr lang="ru-RU" dirty="0" smtClean="0"/>
          </a:p>
        </p:txBody>
      </p:sp>
      <p:sp>
        <p:nvSpPr>
          <p:cNvPr id="13315" name="Содержимое 2"/>
          <p:cNvSpPr>
            <a:spLocks noGrp="1"/>
          </p:cNvSpPr>
          <p:nvPr>
            <p:ph idx="1"/>
          </p:nvPr>
        </p:nvSpPr>
        <p:spPr>
          <a:xfrm>
            <a:off x="0" y="2000240"/>
            <a:ext cx="8715375" cy="3446473"/>
          </a:xfrm>
        </p:spPr>
        <p:txBody>
          <a:bodyPr/>
          <a:lstStyle/>
          <a:p>
            <a:pPr algn="just"/>
            <a:r>
              <a:rPr lang="ru-RU" sz="1800" dirty="0" smtClean="0">
                <a:latin typeface="Times New Roman" pitchFamily="18" charset="0"/>
                <a:cs typeface="Times New Roman" pitchFamily="18" charset="0"/>
              </a:rPr>
              <a:t>История токарного станка восходит к 650 гг. до н. э. Станок представлял собой два </a:t>
            </a:r>
            <a:r>
              <a:rPr lang="ru-RU" sz="1800" dirty="0" err="1" smtClean="0">
                <a:latin typeface="Times New Roman" pitchFamily="18" charset="0"/>
                <a:cs typeface="Times New Roman" pitchFamily="18" charset="0"/>
              </a:rPr>
              <a:t>соосно</a:t>
            </a:r>
            <a:r>
              <a:rPr lang="ru-RU" sz="1800" dirty="0" smtClean="0">
                <a:latin typeface="Times New Roman" pitchFamily="18" charset="0"/>
                <a:cs typeface="Times New Roman" pitchFamily="18" charset="0"/>
              </a:rPr>
              <a:t> установленных центра, между которыми зажималась заготовка из дерева, кости или рога. Раб или подмастерье вращал заготовку (один или несколько оборотов в одну сторону, затем в другую). Мастер держал резец в руках и, прижимая его в нужном месте к заготовке, снимал стружку, придавая заготовке требуемую форму. Позднее для приведения заготовки в движение применяли лук со слабо натянутой (провисающей) тетивой. Тетиву оборачивали вокруг цилиндрической части заготовки так, чтобы она образовала петлю вокруг заготовки. При движении лука то в одну, то в другую сторону, аналогично движению пилы при распиливании бревна, заготовка делала несколько оборотов вокруг своей оси сначала в одну, а затем в другую сторону.</a:t>
            </a:r>
          </a:p>
          <a:p>
            <a:pPr algn="just"/>
            <a:endParaRPr lang="ru-RU" sz="1800" dirty="0"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Override1.xml><?xml version="1.0" encoding="utf-8"?>
<a:themeOverride xmlns:a="http://schemas.openxmlformats.org/drawingml/2006/main">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themeOverride>
</file>

<file path=docProps/app.xml><?xml version="1.0" encoding="utf-8"?>
<Properties xmlns="http://schemas.openxmlformats.org/officeDocument/2006/extended-properties" xmlns:vt="http://schemas.openxmlformats.org/officeDocument/2006/docPropsVTypes">
  <Template>Trek</Template>
  <TotalTime>1176</TotalTime>
  <Words>4249</Words>
  <Application>Microsoft Office PowerPoint</Application>
  <PresentationFormat>Экран (4:3)</PresentationFormat>
  <Paragraphs>290</Paragraphs>
  <Slides>38</Slides>
  <Notes>0</Notes>
  <HiddenSlides>0</HiddenSlides>
  <MMClips>30</MMClips>
  <ScaleCrop>false</ScaleCrop>
  <HeadingPairs>
    <vt:vector size="4" baseType="variant">
      <vt:variant>
        <vt:lpstr>Тема</vt:lpstr>
      </vt:variant>
      <vt:variant>
        <vt:i4>1</vt:i4>
      </vt:variant>
      <vt:variant>
        <vt:lpstr>Заголовки слайдов</vt:lpstr>
      </vt:variant>
      <vt:variant>
        <vt:i4>38</vt:i4>
      </vt:variant>
    </vt:vector>
  </HeadingPairs>
  <TitlesOfParts>
    <vt:vector size="39" baseType="lpstr">
      <vt:lpstr>Трек</vt:lpstr>
      <vt:lpstr>Министерство образования и науки РФ  муниципальное общеобразовательное учреждение лицей №1 КРАСНОАРМЕЙСКОГО РАЙОНА Г. Волгограда.     Тема:  «Технология точения и отделки  фасонных деталей из древесины на токарном станке. Художественное точение» 7 класс(4 часа).</vt:lpstr>
      <vt:lpstr>Ситуация:</vt:lpstr>
      <vt:lpstr>Исходя из того что нам приходится обрабатывать изделия различных конфигураций мы остановились на следующих типах напильников по форме сечения:  А,  – плоские, Б – квадратные, В – трехгранные, Г – круглые, Д – ромбические. </vt:lpstr>
      <vt:lpstr>Слайд 4</vt:lpstr>
      <vt:lpstr>Слайд 5</vt:lpstr>
      <vt:lpstr>«Фасонная обработка и отделка древесины»</vt:lpstr>
      <vt:lpstr> задание:</vt:lpstr>
      <vt:lpstr>Слайд 8</vt:lpstr>
      <vt:lpstr> Дополнительная информация. Историческая справка. </vt:lpstr>
      <vt:lpstr>Слайд 10</vt:lpstr>
      <vt:lpstr>Слайд 11</vt:lpstr>
      <vt:lpstr>Слайд 12</vt:lpstr>
      <vt:lpstr>Слайд 13</vt:lpstr>
      <vt:lpstr>Точение конических и фасонных деталей. </vt:lpstr>
      <vt:lpstr>Слайд 15</vt:lpstr>
      <vt:lpstr>Слайд 16</vt:lpstr>
      <vt:lpstr>Слайд 17</vt:lpstr>
      <vt:lpstr> Художественное  точение изделий из древесины. </vt:lpstr>
      <vt:lpstr>Образцы художественных изделий.</vt:lpstr>
      <vt:lpstr>Слайд 20</vt:lpstr>
      <vt:lpstr>  Инструменты применяемые для точения фасонных и конических деталей.  </vt:lpstr>
      <vt:lpstr>Слайд 22</vt:lpstr>
      <vt:lpstr> Контроль размеров и форм деталей. </vt:lpstr>
      <vt:lpstr>Слайд 24</vt:lpstr>
      <vt:lpstr> Современные технологии точения древесины. </vt:lpstr>
      <vt:lpstr>Слайд 26</vt:lpstr>
      <vt:lpstr>Способы отделки древесины</vt:lpstr>
      <vt:lpstr>Слайд 28</vt:lpstr>
      <vt:lpstr>Слайд 29</vt:lpstr>
      <vt:lpstr>Слайд 30</vt:lpstr>
      <vt:lpstr>ВОПРОСЫ ДЛЯ САМОКОНТРОЛЯ.</vt:lpstr>
      <vt:lpstr>Слайд 32</vt:lpstr>
      <vt:lpstr> Практическое задание. </vt:lpstr>
      <vt:lpstr> Примерный образец  технологической карты изготовления ручки напильника.</vt:lpstr>
      <vt:lpstr>Слайд 35</vt:lpstr>
      <vt:lpstr> Правила  безопасности при выполнении токарных работ. </vt:lpstr>
      <vt:lpstr>Слайд 37</vt:lpstr>
      <vt:lpstr>Слайд 38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Волгоградское государственная академия повышения квалификации и переподготовки работников образования  Кафедра теории и методики непрерывного профессионального образования  Контрольная работа Тема: «Активизация самостоятельной познавательной деятельности учащихся с использованием модульно-кейсовой технологии обучения» Разработка учебного кейса по разделу: «Ручная обработка металла». Тема:  «Опиливание»</dc:title>
  <dc:creator>IRBIS</dc:creator>
  <cp:lastModifiedBy>Roman</cp:lastModifiedBy>
  <cp:revision>124</cp:revision>
  <dcterms:created xsi:type="dcterms:W3CDTF">2009-09-18T16:02:30Z</dcterms:created>
  <dcterms:modified xsi:type="dcterms:W3CDTF">2013-04-14T22:03:46Z</dcterms:modified>
</cp:coreProperties>
</file>