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5" r:id="rId6"/>
    <p:sldId id="266" r:id="rId7"/>
    <p:sldId id="262" r:id="rId8"/>
    <p:sldId id="278" r:id="rId9"/>
    <p:sldId id="260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61" r:id="rId19"/>
    <p:sldId id="263" r:id="rId20"/>
    <p:sldId id="264" r:id="rId21"/>
    <p:sldId id="277" r:id="rId22"/>
    <p:sldId id="280" r:id="rId23"/>
    <p:sldId id="275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4F1D"/>
    <a:srgbClr val="A3DFEB"/>
    <a:srgbClr val="90F7FA"/>
    <a:srgbClr val="147E2D"/>
    <a:srgbClr val="D86B28"/>
    <a:srgbClr val="C41E2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7580-6FAE-4DEC-8A83-4B3D718DB353}" type="datetimeFigureOut">
              <a:rPr lang="ru-RU" smtClean="0"/>
              <a:pPr/>
              <a:t>27.12.2012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423A26E-A369-4478-B249-716A1D7B89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7580-6FAE-4DEC-8A83-4B3D718DB353}" type="datetimeFigureOut">
              <a:rPr lang="ru-RU" smtClean="0"/>
              <a:pPr/>
              <a:t>27.12.2012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3A26E-A369-4478-B249-716A1D7B89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7580-6FAE-4DEC-8A83-4B3D718DB353}" type="datetimeFigureOut">
              <a:rPr lang="ru-RU" smtClean="0"/>
              <a:pPr/>
              <a:t>27.12.2012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3A26E-A369-4478-B249-716A1D7B89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7580-6FAE-4DEC-8A83-4B3D718DB353}" type="datetimeFigureOut">
              <a:rPr lang="ru-RU" smtClean="0"/>
              <a:pPr/>
              <a:t>27.12.2012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423A26E-A369-4478-B249-716A1D7B89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7580-6FAE-4DEC-8A83-4B3D718DB353}" type="datetimeFigureOut">
              <a:rPr lang="ru-RU" smtClean="0"/>
              <a:pPr/>
              <a:t>27.12.2012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3A26E-A369-4478-B249-716A1D7B89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7580-6FAE-4DEC-8A83-4B3D718DB353}" type="datetimeFigureOut">
              <a:rPr lang="ru-RU" smtClean="0"/>
              <a:pPr/>
              <a:t>27.12.2012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3A26E-A369-4478-B249-716A1D7B89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7580-6FAE-4DEC-8A83-4B3D718DB353}" type="datetimeFigureOut">
              <a:rPr lang="ru-RU" smtClean="0"/>
              <a:pPr/>
              <a:t>27.12.2012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423A26E-A369-4478-B249-716A1D7B89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7580-6FAE-4DEC-8A83-4B3D718DB353}" type="datetimeFigureOut">
              <a:rPr lang="ru-RU" smtClean="0"/>
              <a:pPr/>
              <a:t>27.12.2012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3A26E-A369-4478-B249-716A1D7B89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7580-6FAE-4DEC-8A83-4B3D718DB353}" type="datetimeFigureOut">
              <a:rPr lang="ru-RU" smtClean="0"/>
              <a:pPr/>
              <a:t>27.12.2012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3A26E-A369-4478-B249-716A1D7B89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7580-6FAE-4DEC-8A83-4B3D718DB353}" type="datetimeFigureOut">
              <a:rPr lang="ru-RU" smtClean="0"/>
              <a:pPr/>
              <a:t>27.12.2012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3A26E-A369-4478-B249-716A1D7B89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7580-6FAE-4DEC-8A83-4B3D718DB353}" type="datetimeFigureOut">
              <a:rPr lang="ru-RU" smtClean="0"/>
              <a:pPr/>
              <a:t>27.12.2012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3A26E-A369-4478-B249-716A1D7B89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8EE7580-6FAE-4DEC-8A83-4B3D718DB353}" type="datetimeFigureOut">
              <a:rPr lang="ru-RU" smtClean="0"/>
              <a:pPr/>
              <a:t>27.12.2012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423A26E-A369-4478-B249-716A1D7B89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med">
    <p:fade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4;&#1080;&#1084;&#1072;\Desktop\&#1055;&#1088;&#1077;&#1079;&#1077;&#1085;&#1090;&#1072;&#1094;&#1080;&#1103;\010.mp3" TargetMode="Externa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4;&#1080;&#1084;&#1072;\Desktop\&#1055;&#1088;&#1077;&#1079;&#1077;&#1085;&#1090;&#1072;&#1094;&#1080;&#1103;\&#1056;&#1072;&#1079;&#1074;&#1080;&#1090;&#1080;&#1077;%20&#1083;&#1103;&#1075;&#1091;&#1096;&#1082;&#1080;.wmv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newsinphoto.ru/wp-content/uploads/2011/04/a_471798-960x6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357694"/>
            <a:ext cx="8286808" cy="235745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dirty="0" smtClean="0">
                <a:solidFill>
                  <a:schemeClr val="tx1"/>
                </a:solidFill>
              </a:rPr>
              <a:t>Класс Земноводные</a:t>
            </a:r>
            <a:r>
              <a:rPr lang="ru-RU" sz="4800" b="1" dirty="0" smtClean="0">
                <a:solidFill>
                  <a:schemeClr val="tx1"/>
                </a:solidFill>
              </a:rPr>
              <a:t/>
            </a:r>
            <a:br>
              <a:rPr lang="ru-RU" sz="4800" b="1" dirty="0" smtClean="0">
                <a:solidFill>
                  <a:schemeClr val="tx1"/>
                </a:solidFill>
              </a:rPr>
            </a:br>
            <a:r>
              <a:rPr lang="ro-RO" sz="4800" b="1" dirty="0" smtClean="0">
                <a:solidFill>
                  <a:srgbClr val="FFFF00"/>
                </a:solidFill>
              </a:rPr>
              <a:t/>
            </a:r>
            <a:br>
              <a:rPr lang="ro-RO" sz="4800" b="1" dirty="0" smtClean="0">
                <a:solidFill>
                  <a:srgbClr val="FFFF00"/>
                </a:solidFill>
              </a:rPr>
            </a:br>
            <a:r>
              <a:rPr lang="ru-RU" sz="1800" b="1" i="1" dirty="0" smtClean="0">
                <a:solidFill>
                  <a:schemeClr val="tx1"/>
                </a:solidFill>
              </a:rPr>
              <a:t>автор: Учитель биологии и химии </a:t>
            </a:r>
            <a:br>
              <a:rPr lang="ru-RU" sz="1800" b="1" i="1" dirty="0" smtClean="0">
                <a:solidFill>
                  <a:schemeClr val="tx1"/>
                </a:solidFill>
              </a:rPr>
            </a:br>
            <a:r>
              <a:rPr lang="ru-RU" sz="1800" b="1" i="1" dirty="0" smtClean="0">
                <a:solidFill>
                  <a:schemeClr val="tx1"/>
                </a:solidFill>
              </a:rPr>
              <a:t>Лозинская Л.Ф., МОУ «</a:t>
            </a:r>
            <a:r>
              <a:rPr lang="ru-RU" sz="1800" b="1" i="1" dirty="0" err="1" smtClean="0">
                <a:solidFill>
                  <a:schemeClr val="tx1"/>
                </a:solidFill>
              </a:rPr>
              <a:t>тсш</a:t>
            </a:r>
            <a:r>
              <a:rPr lang="ru-RU" sz="1800" b="1" i="1" dirty="0" smtClean="0">
                <a:solidFill>
                  <a:schemeClr val="tx1"/>
                </a:solidFill>
              </a:rPr>
              <a:t> № 17»</a:t>
            </a:r>
            <a:br>
              <a:rPr lang="ru-RU" sz="1800" b="1" i="1" dirty="0" smtClean="0">
                <a:solidFill>
                  <a:schemeClr val="tx1"/>
                </a:solidFill>
              </a:rPr>
            </a:br>
            <a:r>
              <a:rPr lang="ru-RU" sz="1800" b="1" i="1" dirty="0" smtClean="0">
                <a:solidFill>
                  <a:schemeClr val="tx1"/>
                </a:solidFill>
              </a:rPr>
              <a:t>г. Тирасполь</a:t>
            </a:r>
            <a:endParaRPr lang="ru-RU" sz="1800" b="1" i="1" dirty="0">
              <a:solidFill>
                <a:schemeClr val="tx1"/>
              </a:solidFill>
            </a:endParaRPr>
          </a:p>
        </p:txBody>
      </p:sp>
      <p:pic>
        <p:nvPicPr>
          <p:cNvPr id="5" name="01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16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4643446"/>
            <a:ext cx="6248400" cy="64294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отряд Безногие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36868" name="Picture 4" descr="http://batrachos.com/sites/default/files/pictures/Amphibia/208_05_gymnophiona_rasprostranenie%20beznogi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4000504"/>
            <a:ext cx="5286412" cy="263842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6870" name="Picture 6" descr="http://batrachos.com/sites/default/files/pictures/Amphibia/208_07_gymnophiona_typhlonectes%20natan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57166"/>
            <a:ext cx="4214842" cy="337187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6872" name="Picture 8" descr="http://images.nationalgeographic.com/wpf/media-live/photos/000/489/overrides/new-species-burrowing-caecilian-young_48949_600x45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22884" y="357167"/>
            <a:ext cx="4406833" cy="335758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http://www.interfax.by/files/2009-07/20090709-092442-9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5377" y="2071678"/>
            <a:ext cx="4427652" cy="328614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7890" name="Picture 2" descr="http://iysgd.ege.edu.tr/images/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4286280" cy="321471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6314" y="457200"/>
            <a:ext cx="4202238" cy="68578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</a:rPr>
              <a:t>Отряд хвостатые</a:t>
            </a:r>
            <a:endParaRPr lang="ru-RU" b="1" dirty="0">
              <a:solidFill>
                <a:srgbClr val="002060"/>
              </a:solidFill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2786058"/>
            <a:ext cx="4124324" cy="5715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Тритон обыкновенный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57686" y="4786322"/>
            <a:ext cx="4500594" cy="71438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chemeClr val="bg1"/>
                </a:solidFill>
                <a:latin typeface="Arial Narrow" pitchFamily="34" charset="0"/>
              </a:rPr>
              <a:t>Аксолотль</a:t>
            </a:r>
            <a:endParaRPr lang="ru-RU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37894" name="Picture 6" descr="http://racing.tugraz.at/wp-content/static/formulasae_worl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3714752"/>
            <a:ext cx="4357686" cy="271462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al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42984"/>
            <a:ext cx="4557809" cy="335758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3372" y="457200"/>
            <a:ext cx="4845180" cy="84124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</a:rPr>
              <a:t>Отряд бесхвостые</a:t>
            </a:r>
            <a:endParaRPr lang="ru-RU" b="1" dirty="0">
              <a:solidFill>
                <a:srgbClr val="002060"/>
              </a:solidFill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214422"/>
            <a:ext cx="41910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Радужная лягушка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8916" name="Picture 4" descr="http://900igr.net/datas/biologija/Otrjad-zemnovodnykh/0010-010-Ozernaja-ljagush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81499" y="3286124"/>
            <a:ext cx="4619657" cy="346474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24" y="142852"/>
            <a:ext cx="4559428" cy="92869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</a:rPr>
              <a:t>Красящий древолаз</a:t>
            </a:r>
            <a:endParaRPr lang="ru-RU" b="1" dirty="0">
              <a:solidFill>
                <a:srgbClr val="002060"/>
              </a:solidFill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6286520"/>
            <a:ext cx="3910010" cy="57148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Лягушка- голиаф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6248" y="6357958"/>
            <a:ext cx="4705352" cy="500042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Кубинский карлик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9938" name="Picture 2" descr="al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285728"/>
            <a:ext cx="4143404" cy="5929330"/>
          </a:xfrm>
          <a:prstGeom prst="rect">
            <a:avLst/>
          </a:prstGeom>
          <a:noFill/>
        </p:spPr>
      </p:pic>
      <p:pic>
        <p:nvPicPr>
          <p:cNvPr id="39940" name="Picture 4" descr="al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3429000"/>
            <a:ext cx="4214842" cy="2977179"/>
          </a:xfrm>
          <a:prstGeom prst="rect">
            <a:avLst/>
          </a:prstGeom>
          <a:noFill/>
        </p:spPr>
      </p:pic>
      <p:pic>
        <p:nvPicPr>
          <p:cNvPr id="39942" name="Picture 6" descr="al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5" y="928670"/>
            <a:ext cx="4143404" cy="238605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zhaba.ru/_pics/rswekv2nv2n6v7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5643578"/>
            <a:ext cx="8858312" cy="1071570"/>
          </a:xfrm>
          <a:solidFill>
            <a:srgbClr val="90F7FA"/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Первый памятник лягушкам был сооружен в Парижском университете, в Сорбонне, в XIX веке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5786454"/>
            <a:ext cx="4191000" cy="85725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Памятник лягушке в Бостоне.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2852"/>
            <a:ext cx="4343400" cy="121444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400" dirty="0" smtClean="0">
                <a:solidFill>
                  <a:srgbClr val="002060"/>
                </a:solidFill>
                <a:latin typeface="Arial Narrow" pitchFamily="34" charset="0"/>
              </a:rPr>
              <a:t>Неподалеку от Светлогорска, в Калининграде, есть скульптура Царевны-Лягушки до поцелуя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5" name="Содержимое 5" descr="dc64fad08f96556a68feb250314818e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57188" y="357167"/>
            <a:ext cx="4000500" cy="5286411"/>
          </a:xfrm>
          <a:prstGeom prst="rect">
            <a:avLst/>
          </a:prstGeom>
        </p:spPr>
      </p:pic>
      <p:pic>
        <p:nvPicPr>
          <p:cNvPr id="6" name="Содержимое 17" descr="454e488c344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857752" y="1428736"/>
            <a:ext cx="4000500" cy="514353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i036.radikal.ru/0903/39/fbac5326e4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884"/>
            <a:ext cx="9144000" cy="685800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929330"/>
            <a:ext cx="9144000" cy="928670"/>
          </a:xfrm>
          <a:solidFill>
            <a:srgbClr val="A3DFEB"/>
          </a:solidFill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Царевна-лягушка в Москве на Манежной площади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Прямая трансляция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9218" name="Picture 2" descr="http://cs4163.userapi.com/u57516985/-14/x_423a7ac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500174"/>
            <a:ext cx="6429420" cy="482206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2" name="Picture 18" descr="http://www.proza.ru/pics/2011/07/17/8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3422"/>
            <a:ext cx="3163682" cy="221457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428860" y="1643050"/>
            <a:ext cx="42862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а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488" y="1678769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м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86116" y="1678769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err="1" smtClean="0">
                <a:solidFill>
                  <a:srgbClr val="002060"/>
                </a:solidFill>
                <a:latin typeface="Comic Sans MS" pitchFamily="66" charset="0"/>
              </a:rPr>
              <a:t>ф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14744" y="1678769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и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43372" y="1678769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б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1678769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и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628" y="1678769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и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28860" y="2178835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err="1" smtClean="0">
                <a:solidFill>
                  <a:srgbClr val="002060"/>
                </a:solidFill>
                <a:latin typeface="Comic Sans MS" pitchFamily="66" charset="0"/>
              </a:rPr>
              <a:t>х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488" y="2178835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в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86116" y="2178835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о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14744" y="2178835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с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143372" y="2178835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т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72000" y="2178835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а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000628" y="2178835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т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429256" y="2178835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err="1" smtClean="0">
                <a:solidFill>
                  <a:srgbClr val="002060"/>
                </a:solidFill>
                <a:latin typeface="Comic Sans MS" pitchFamily="66" charset="0"/>
              </a:rPr>
              <a:t>ы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857884" y="2178835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е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428860" y="2678901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г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57488" y="2678901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о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86116" y="2678901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л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714744" y="2678901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о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143372" y="2678901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в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572000" y="2678901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а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000628" y="2678901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с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429256" y="2678901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т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857884" y="2678901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и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286512" y="2678901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к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428860" y="3178967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ж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857488" y="3178967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а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286116" y="3178967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б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714744" y="3178967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err="1" smtClean="0">
                <a:solidFill>
                  <a:srgbClr val="002060"/>
                </a:solidFill>
                <a:latin typeface="Comic Sans MS" pitchFamily="66" charset="0"/>
              </a:rPr>
              <a:t>р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143372" y="3178967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err="1" smtClean="0">
                <a:solidFill>
                  <a:srgbClr val="002060"/>
                </a:solidFill>
                <a:latin typeface="Comic Sans MS" pitchFamily="66" charset="0"/>
              </a:rPr>
              <a:t>ы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428860" y="3679033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с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857488" y="3679033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и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286116" y="3679033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>
                <a:solidFill>
                  <a:srgbClr val="002060"/>
                </a:solidFill>
                <a:latin typeface="Comic Sans MS" pitchFamily="66" charset="0"/>
              </a:rPr>
              <a:t>р</a:t>
            </a:r>
            <a:endParaRPr lang="ru-RU" sz="28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714744" y="3679033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е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143372" y="3714752"/>
            <a:ext cx="42862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err="1" smtClean="0">
                <a:solidFill>
                  <a:srgbClr val="002060"/>
                </a:solidFill>
                <a:latin typeface="Comic Sans MS" pitchFamily="66" charset="0"/>
              </a:rPr>
              <a:t>н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572000" y="3679033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err="1" smtClean="0">
                <a:solidFill>
                  <a:srgbClr val="002060"/>
                </a:solidFill>
                <a:latin typeface="Comic Sans MS" pitchFamily="66" charset="0"/>
              </a:rPr>
              <a:t>ы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428860" y="4179099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л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857488" y="4179099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я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286116" y="4179099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г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714744" y="4179099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у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143372" y="4179099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err="1" smtClean="0">
                <a:solidFill>
                  <a:srgbClr val="002060"/>
                </a:solidFill>
                <a:latin typeface="Comic Sans MS" pitchFamily="66" charset="0"/>
              </a:rPr>
              <a:t>ш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572000" y="4179099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к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000628" y="4179099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а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428860" y="4679165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а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2857488" y="4679165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г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286116" y="4679165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а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1028" name="Picture 4" descr="http://cs5563.vkontakte.ru/u23318432/150915367/x_d269df8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285728"/>
            <a:ext cx="2476517" cy="1857388"/>
          </a:xfrm>
          <a:prstGeom prst="rect">
            <a:avLst/>
          </a:prstGeom>
          <a:noFill/>
        </p:spPr>
      </p:pic>
      <p:sp>
        <p:nvSpPr>
          <p:cNvPr id="1030" name="AutoShape 6" descr="http://img-fotki.yandex.ru/get/4405/123972861.54/0_68f1c_83f67552_X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://dlm3.meta.ua/pic/0/30/139/WcrNG1KZj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4857736"/>
            <a:ext cx="2463379" cy="2000264"/>
          </a:xfrm>
          <a:prstGeom prst="rect">
            <a:avLst/>
          </a:prstGeom>
          <a:noFill/>
        </p:spPr>
      </p:pic>
      <p:pic>
        <p:nvPicPr>
          <p:cNvPr id="1036" name="Picture 12" descr="http://i067.radikal.ru/0911/8d/36503efa5bb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928802"/>
            <a:ext cx="2071670" cy="2071702"/>
          </a:xfrm>
          <a:prstGeom prst="rect">
            <a:avLst/>
          </a:prstGeom>
          <a:noFill/>
        </p:spPr>
      </p:pic>
      <p:pic>
        <p:nvPicPr>
          <p:cNvPr id="1038" name="Picture 14" descr="http://www.livt.net/Clt/Ani/Cho/Amp/Srn/srn00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54595" y="3214686"/>
            <a:ext cx="2989405" cy="2000264"/>
          </a:xfrm>
          <a:prstGeom prst="rect">
            <a:avLst/>
          </a:prstGeom>
          <a:noFill/>
        </p:spPr>
      </p:pic>
      <p:pic>
        <p:nvPicPr>
          <p:cNvPr id="1040" name="Picture 16" descr="http://www.blackdownenvironmental.co.uk/sites/blackdownenvironmental.co.uk/themes/blackdown/images/gallery/ecological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34" y="0"/>
            <a:ext cx="4152882" cy="1641153"/>
          </a:xfrm>
          <a:prstGeom prst="rect">
            <a:avLst/>
          </a:prstGeom>
          <a:noFill/>
        </p:spPr>
      </p:pic>
      <p:sp>
        <p:nvSpPr>
          <p:cNvPr id="56" name="Прямоугольник 55"/>
          <p:cNvSpPr/>
          <p:nvPr/>
        </p:nvSpPr>
        <p:spPr>
          <a:xfrm>
            <a:off x="2071670" y="1643050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2071670" y="2214555"/>
            <a:ext cx="3055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2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2071670" y="2714620"/>
            <a:ext cx="4564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2071670" y="3214686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2071670" y="3643314"/>
            <a:ext cx="3850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2071670" y="4143380"/>
            <a:ext cx="3850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2071670" y="4643446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7</a:t>
            </a:r>
            <a:endParaRPr lang="ru-RU" sz="2800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0"/>
                            </p:stCondLst>
                            <p:childTnLst>
                              <p:par>
                                <p:cTn id="9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000"/>
                            </p:stCondLst>
                            <p:childTnLst>
                              <p:par>
                                <p:cTn id="10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500"/>
                            </p:stCondLst>
                            <p:childTnLst>
                              <p:par>
                                <p:cTn id="10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1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1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6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000"/>
                            </p:stCondLst>
                            <p:childTnLst>
                              <p:par>
                                <p:cTn id="1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4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500"/>
                            </p:stCondLst>
                            <p:childTnLst>
                              <p:par>
                                <p:cTn id="1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8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000"/>
                            </p:stCondLst>
                            <p:childTnLst>
                              <p:par>
                                <p:cTn id="1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000"/>
                            </p:stCondLst>
                            <p:childTnLst>
                              <p:par>
                                <p:cTn id="1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5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500"/>
                            </p:stCondLst>
                            <p:childTnLst>
                              <p:par>
                                <p:cTn id="15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9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000"/>
                            </p:stCondLst>
                            <p:childTnLst>
                              <p:par>
                                <p:cTn id="16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3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500"/>
                            </p:stCondLst>
                            <p:childTnLst>
                              <p:par>
                                <p:cTn id="16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3000"/>
                            </p:stCondLst>
                            <p:childTnLst>
                              <p:par>
                                <p:cTn id="16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1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6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500"/>
                            </p:stCondLst>
                            <p:childTnLst>
                              <p:par>
                                <p:cTn id="17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0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000"/>
                            </p:stCondLst>
                            <p:childTnLst>
                              <p:par>
                                <p:cTn id="18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4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500"/>
                            </p:stCondLst>
                            <p:childTnLst>
                              <p:par>
                                <p:cTn id="18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8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2000"/>
                            </p:stCondLst>
                            <p:childTnLst>
                              <p:par>
                                <p:cTn id="19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2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2500"/>
                            </p:stCondLst>
                            <p:childTnLst>
                              <p:par>
                                <p:cTn id="19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6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3000"/>
                            </p:stCondLst>
                            <p:childTnLst>
                              <p:par>
                                <p:cTn id="19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0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500"/>
                            </p:stCondLst>
                            <p:childTnLst>
                              <p:par>
                                <p:cTn id="20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4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9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500"/>
                            </p:stCondLst>
                            <p:childTnLst>
                              <p:par>
                                <p:cTn id="2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3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000"/>
                            </p:stCondLst>
                            <p:childTnLst>
                              <p:par>
                                <p:cTn id="2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500"/>
                            </p:stCondLst>
                            <p:childTnLst>
                              <p:par>
                                <p:cTn id="21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1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002060"/>
                </a:solidFill>
              </a:rPr>
              <a:t>Ребусы</a:t>
            </a:r>
            <a:endParaRPr lang="ru-RU" sz="6000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571604" y="1714488"/>
            <a:ext cx="6429420" cy="1785950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indent="0" algn="ctr">
              <a:spcBef>
                <a:spcPts val="0"/>
              </a:spcBef>
              <a:buNone/>
            </a:pPr>
            <a:r>
              <a:rPr lang="ru-RU" sz="4400" dirty="0" smtClean="0"/>
              <a:t> </a:t>
            </a:r>
            <a:r>
              <a:rPr lang="ru-RU" sz="6600" dirty="0" smtClean="0"/>
              <a:t>,</a:t>
            </a:r>
            <a:r>
              <a:rPr lang="ru-RU" sz="4400" dirty="0" smtClean="0"/>
              <a:t> </a:t>
            </a:r>
          </a:p>
          <a:p>
            <a:pPr indent="0" algn="ctr">
              <a:spcBef>
                <a:spcPts val="0"/>
              </a:spcBef>
              <a:buNone/>
            </a:pPr>
            <a:r>
              <a:rPr lang="ru-RU" sz="4400" dirty="0" smtClean="0"/>
              <a:t>                    </a:t>
            </a:r>
            <a:r>
              <a:rPr lang="ru-RU" sz="4800" dirty="0" smtClean="0">
                <a:latin typeface="Comic Sans MS" pitchFamily="66" charset="0"/>
              </a:rPr>
              <a:t>ч </a:t>
            </a:r>
            <a:r>
              <a:rPr lang="ru-RU" sz="4800" dirty="0" err="1" smtClean="0">
                <a:latin typeface="Comic Sans MS" pitchFamily="66" charset="0"/>
              </a:rPr>
              <a:t>н</a:t>
            </a:r>
            <a:r>
              <a:rPr lang="ru-RU" sz="4800" dirty="0" smtClean="0">
                <a:latin typeface="Comic Sans MS" pitchFamily="66" charset="0"/>
              </a:rPr>
              <a:t> и </a:t>
            </a:r>
            <a:r>
              <a:rPr lang="ru-RU" sz="4800" dirty="0" err="1" smtClean="0">
                <a:latin typeface="Comic Sans MS" pitchFamily="66" charset="0"/>
              </a:rPr>
              <a:t>ц</a:t>
            </a:r>
            <a:r>
              <a:rPr lang="ru-RU" sz="4800" dirty="0" smtClean="0">
                <a:latin typeface="Comic Sans MS" pitchFamily="66" charset="0"/>
              </a:rPr>
              <a:t> а</a:t>
            </a:r>
            <a:endParaRPr lang="ru-RU" sz="4800" dirty="0">
              <a:latin typeface="Comic Sans MS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571604" y="4214818"/>
            <a:ext cx="6500858" cy="1643074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8000" dirty="0" smtClean="0">
                <a:solidFill>
                  <a:srgbClr val="00B050"/>
                </a:solidFill>
                <a:latin typeface="Comic Sans MS" pitchFamily="66" charset="0"/>
              </a:rPr>
              <a:t>3</a:t>
            </a:r>
            <a:r>
              <a:rPr lang="ru-RU" sz="8000" dirty="0" smtClean="0">
                <a:latin typeface="Comic Sans MS" pitchFamily="66" charset="0"/>
              </a:rPr>
              <a:t> т о </a:t>
            </a:r>
            <a:r>
              <a:rPr lang="ru-RU" sz="8000" dirty="0" err="1" smtClean="0">
                <a:latin typeface="Comic Sans MS" pitchFamily="66" charset="0"/>
              </a:rPr>
              <a:t>н</a:t>
            </a:r>
            <a:endParaRPr lang="ru-RU" sz="8000" dirty="0">
              <a:latin typeface="Comic Sans MS" pitchFamily="66" charset="0"/>
            </a:endParaRPr>
          </a:p>
        </p:txBody>
      </p:sp>
      <p:pic>
        <p:nvPicPr>
          <p:cNvPr id="20482" name="Picture 2" descr="http://www.vecherka.ru/UserFiles/Image/114/32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714488"/>
            <a:ext cx="2214578" cy="17859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0" name="Picture 4" descr="http://www.nastol.com.ua/large/201202/152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28604"/>
            <a:ext cx="6500826" cy="5929354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  <a:t>Сегодня в программе:</a:t>
            </a:r>
            <a:b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</a:br>
            <a:r>
              <a:rPr lang="ru-RU" sz="3600" dirty="0" smtClean="0">
                <a:solidFill>
                  <a:srgbClr val="0D4F1D"/>
                </a:solidFill>
                <a:latin typeface="Arial Narrow" pitchFamily="34" charset="0"/>
              </a:rPr>
              <a:t/>
            </a:r>
            <a:br>
              <a:rPr lang="ru-RU" sz="3600" dirty="0" smtClean="0">
                <a:solidFill>
                  <a:srgbClr val="0D4F1D"/>
                </a:solidFill>
                <a:latin typeface="Arial Narrow" pitchFamily="34" charset="0"/>
              </a:rPr>
            </a:br>
            <a:r>
              <a:rPr lang="ru-RU" sz="3600" dirty="0" smtClean="0">
                <a:solidFill>
                  <a:srgbClr val="0D4F1D"/>
                </a:solidFill>
                <a:latin typeface="Arial Narrow" pitchFamily="34" charset="0"/>
              </a:rPr>
              <a:t>1. Рубрика «Терминология»</a:t>
            </a:r>
            <a:br>
              <a:rPr lang="ru-RU" sz="3600" dirty="0" smtClean="0">
                <a:solidFill>
                  <a:srgbClr val="0D4F1D"/>
                </a:solidFill>
                <a:latin typeface="Arial Narrow" pitchFamily="34" charset="0"/>
              </a:rPr>
            </a:br>
            <a:r>
              <a:rPr lang="ru-RU" sz="3600" dirty="0" smtClean="0">
                <a:solidFill>
                  <a:srgbClr val="0D4F1D"/>
                </a:solidFill>
                <a:latin typeface="Arial Narrow" pitchFamily="34" charset="0"/>
              </a:rPr>
              <a:t>2. Репортажи наших корреспондентов</a:t>
            </a:r>
            <a:br>
              <a:rPr lang="ru-RU" sz="3600" dirty="0" smtClean="0">
                <a:solidFill>
                  <a:srgbClr val="0D4F1D"/>
                </a:solidFill>
                <a:latin typeface="Arial Narrow" pitchFamily="34" charset="0"/>
              </a:rPr>
            </a:br>
            <a:r>
              <a:rPr lang="ru-RU" sz="3600" dirty="0" smtClean="0">
                <a:solidFill>
                  <a:srgbClr val="0D4F1D"/>
                </a:solidFill>
                <a:latin typeface="Arial Narrow" pitchFamily="34" charset="0"/>
              </a:rPr>
              <a:t>3. Прямое включение с кружка   «Юный натуралист»</a:t>
            </a:r>
            <a:br>
              <a:rPr lang="ru-RU" sz="3600" dirty="0" smtClean="0">
                <a:solidFill>
                  <a:srgbClr val="0D4F1D"/>
                </a:solidFill>
                <a:latin typeface="Arial Narrow" pitchFamily="34" charset="0"/>
              </a:rPr>
            </a:br>
            <a:r>
              <a:rPr lang="ru-RU" sz="3600" dirty="0" smtClean="0">
                <a:solidFill>
                  <a:srgbClr val="0D4F1D"/>
                </a:solidFill>
                <a:latin typeface="Arial Narrow" pitchFamily="34" charset="0"/>
              </a:rPr>
              <a:t>4. Рубрика «А , ну-ка отгадай-ка»</a:t>
            </a:r>
            <a:br>
              <a:rPr lang="ru-RU" sz="3600" dirty="0" smtClean="0">
                <a:solidFill>
                  <a:srgbClr val="0D4F1D"/>
                </a:solidFill>
                <a:latin typeface="Arial Narrow" pitchFamily="34" charset="0"/>
              </a:rPr>
            </a:br>
            <a:r>
              <a:rPr lang="ru-RU" sz="3600" dirty="0" smtClean="0">
                <a:solidFill>
                  <a:srgbClr val="0D4F1D"/>
                </a:solidFill>
                <a:latin typeface="Arial Narrow" pitchFamily="34" charset="0"/>
              </a:rPr>
              <a:t>5. Игра «Найди свой отряд»</a:t>
            </a:r>
            <a:br>
              <a:rPr lang="ru-RU" sz="3600" dirty="0" smtClean="0">
                <a:solidFill>
                  <a:srgbClr val="0D4F1D"/>
                </a:solidFill>
                <a:latin typeface="Arial Narrow" pitchFamily="34" charset="0"/>
              </a:rPr>
            </a:br>
            <a:r>
              <a:rPr lang="ru-RU" dirty="0" smtClean="0">
                <a:solidFill>
                  <a:srgbClr val="0D4F1D"/>
                </a:solidFill>
                <a:latin typeface="Arial Narrow" pitchFamily="34" charset="0"/>
              </a:rPr>
              <a:t>6. Кто к нам в гости пришел ?</a:t>
            </a:r>
            <a:r>
              <a:rPr lang="ru-RU" sz="3600" dirty="0" smtClean="0">
                <a:solidFill>
                  <a:srgbClr val="0D4F1D"/>
                </a:solidFill>
              </a:rPr>
              <a:t/>
            </a:r>
            <a:br>
              <a:rPr lang="ru-RU" sz="3600" dirty="0" smtClean="0">
                <a:solidFill>
                  <a:srgbClr val="0D4F1D"/>
                </a:solidFill>
              </a:rPr>
            </a:br>
            <a:endParaRPr lang="ru-RU" sz="3600" dirty="0">
              <a:solidFill>
                <a:srgbClr val="0D4F1D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0034" y="4071942"/>
            <a:ext cx="8115328" cy="2214578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Autofit/>
          </a:bodyPr>
          <a:lstStyle/>
          <a:p>
            <a:pPr>
              <a:buNone/>
            </a:pPr>
            <a:r>
              <a:rPr lang="ru-RU" sz="4800" dirty="0" smtClean="0"/>
              <a:t>                       </a:t>
            </a:r>
            <a:r>
              <a:rPr lang="ru-RU" sz="6600" dirty="0" smtClean="0">
                <a:latin typeface="Comic Sans MS" pitchFamily="66" charset="0"/>
              </a:rPr>
              <a:t>, </a:t>
            </a:r>
          </a:p>
          <a:p>
            <a:pPr>
              <a:buNone/>
            </a:pPr>
            <a:r>
              <a:rPr lang="ru-RU" sz="6600" dirty="0" smtClean="0">
                <a:latin typeface="Comic Sans MS" pitchFamily="66" charset="0"/>
              </a:rPr>
              <a:t>                 </a:t>
            </a:r>
            <a:r>
              <a:rPr lang="ru-RU" sz="6600" dirty="0" err="1" smtClean="0">
                <a:latin typeface="Comic Sans MS" pitchFamily="66" charset="0"/>
              </a:rPr>
              <a:t>амандра</a:t>
            </a:r>
            <a:r>
              <a:rPr lang="ru-RU" sz="6600" dirty="0" smtClean="0">
                <a:latin typeface="Comic Sans MS" pitchFamily="66" charset="0"/>
              </a:rPr>
              <a:t>              </a:t>
            </a:r>
            <a:r>
              <a:rPr lang="ru-RU" sz="66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endParaRPr lang="ru-RU" sz="66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4098" name="Picture 2" descr="http://f3.mystatic.ru/b6s522a5T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143380"/>
            <a:ext cx="3214710" cy="210463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75490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rgbClr val="002060"/>
                </a:solidFill>
              </a:rPr>
              <a:t>Ребусы</a:t>
            </a:r>
            <a:endParaRPr lang="ru-RU" sz="6000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00175"/>
            <a:ext cx="8258204" cy="2071701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6000" b="1" dirty="0" smtClean="0">
                <a:latin typeface="Comic Sans MS" pitchFamily="66" charset="0"/>
              </a:rPr>
              <a:t>,    ,,    ,         ,</a:t>
            </a:r>
            <a:r>
              <a:rPr lang="ru-RU" sz="6000" b="1" dirty="0" err="1" smtClean="0">
                <a:latin typeface="Comic Sans MS" pitchFamily="66" charset="0"/>
              </a:rPr>
              <a:t>й</a:t>
            </a:r>
            <a:endParaRPr lang="ru-RU" sz="6000" b="1" dirty="0" smtClean="0">
              <a:latin typeface="Comic Sans MS" pitchFamily="66" charset="0"/>
            </a:endParaRPr>
          </a:p>
          <a:p>
            <a:pPr algn="ctr">
              <a:buNone/>
            </a:pPr>
            <a:r>
              <a:rPr lang="ru-RU" sz="6000" b="1" dirty="0" smtClean="0">
                <a:latin typeface="Comic Sans MS" pitchFamily="66" charset="0"/>
              </a:rPr>
              <a:t> О         </a:t>
            </a:r>
            <a:endParaRPr lang="ru-RU" sz="6000" b="1" dirty="0">
              <a:latin typeface="Comic Sans MS" pitchFamily="66" charset="0"/>
            </a:endParaRPr>
          </a:p>
        </p:txBody>
      </p:sp>
      <p:pic>
        <p:nvPicPr>
          <p:cNvPr id="21506" name="Picture 2" descr="http://rozmar.com/images/oky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928802"/>
            <a:ext cx="3000395" cy="1625890"/>
          </a:xfrm>
          <a:prstGeom prst="rect">
            <a:avLst/>
          </a:prstGeom>
          <a:noFill/>
        </p:spPr>
      </p:pic>
      <p:pic>
        <p:nvPicPr>
          <p:cNvPr id="21508" name="Picture 4" descr="http://cs11361.vkontakte.ru/u133145329/-14/x_13b985d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7" y="2176232"/>
            <a:ext cx="2571768" cy="132420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6600" dirty="0" smtClean="0">
                <a:solidFill>
                  <a:srgbClr val="0070C0"/>
                </a:solidFill>
              </a:rPr>
              <a:t>Игра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rgbClr val="002060"/>
                </a:solidFill>
                <a:latin typeface="Arial Narrow" pitchFamily="34" charset="0"/>
              </a:rPr>
              <a:t>«Найди свой отряд»</a:t>
            </a:r>
            <a:endParaRPr lang="ru-RU" sz="6600" dirty="0">
              <a:solidFill>
                <a:srgbClr val="00206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Значение земноводных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Звено в цепи питания.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Регулируют численность беспозвоночных животных.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Индикаторы загрязнения окружающей среды.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Являются пищей для некоторых народов.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Из яда некоторых жаб готовят лекарства.</a:t>
            </a:r>
          </a:p>
          <a:p>
            <a:endParaRPr lang="ru-RU" dirty="0"/>
          </a:p>
        </p:txBody>
      </p:sp>
      <p:pic>
        <p:nvPicPr>
          <p:cNvPr id="4" name="Рисунок 3" descr="Photo 027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5286388"/>
            <a:ext cx="2500330" cy="149191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785795"/>
            <a:ext cx="8686800" cy="457203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Амфибии поддерживают в природе равновесие, которое сложилось за миллионы лет существования биосферы. Они часть сложной системы с названием «Природа», а все, что входит в нее, тесно связано друг с другом.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Photo 027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4929198"/>
            <a:ext cx="2928958" cy="174766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bm.img.com.ua/img/prikol/images/large/2/2/97122_1301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618651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Спасибо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за внимание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399032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Рубрика «Терминология»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4" name="Пятно 1 3"/>
          <p:cNvSpPr/>
          <p:nvPr/>
        </p:nvSpPr>
        <p:spPr>
          <a:xfrm>
            <a:off x="214282" y="857232"/>
            <a:ext cx="3286116" cy="2428868"/>
          </a:xfrm>
          <a:prstGeom prst="irregularSeal1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Arial Narrow" pitchFamily="34" charset="0"/>
              </a:rPr>
              <a:t>Хорда</a:t>
            </a:r>
            <a:endParaRPr lang="ru-RU" sz="2800" b="1" i="1" dirty="0">
              <a:latin typeface="Arial Narrow" pitchFamily="34" charset="0"/>
            </a:endParaRPr>
          </a:p>
        </p:txBody>
      </p:sp>
      <p:sp>
        <p:nvSpPr>
          <p:cNvPr id="5" name="Пятно 1 4"/>
          <p:cNvSpPr/>
          <p:nvPr/>
        </p:nvSpPr>
        <p:spPr>
          <a:xfrm>
            <a:off x="6143636" y="1285860"/>
            <a:ext cx="3500462" cy="2428892"/>
          </a:xfrm>
          <a:prstGeom prst="irregularSeal1">
            <a:avLst/>
          </a:prstGeom>
          <a:solidFill>
            <a:srgbClr val="D86B2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/>
              <a:t>Желудочек</a:t>
            </a:r>
            <a:endParaRPr lang="ru-RU" sz="2400" b="1" i="1" dirty="0"/>
          </a:p>
        </p:txBody>
      </p:sp>
      <p:sp>
        <p:nvSpPr>
          <p:cNvPr id="6" name="Пятно 1 5"/>
          <p:cNvSpPr/>
          <p:nvPr/>
        </p:nvSpPr>
        <p:spPr>
          <a:xfrm>
            <a:off x="3357554" y="1071546"/>
            <a:ext cx="3214710" cy="2428892"/>
          </a:xfrm>
          <a:prstGeom prst="irregularSeal1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/>
              <a:t>Позвоночник</a:t>
            </a:r>
            <a:endParaRPr lang="ru-RU" sz="2800" b="1" i="1" dirty="0"/>
          </a:p>
        </p:txBody>
      </p:sp>
      <p:sp>
        <p:nvSpPr>
          <p:cNvPr id="7" name="Пятно 1 6"/>
          <p:cNvSpPr/>
          <p:nvPr/>
        </p:nvSpPr>
        <p:spPr>
          <a:xfrm>
            <a:off x="1142976" y="2571744"/>
            <a:ext cx="3143272" cy="2643206"/>
          </a:xfrm>
          <a:prstGeom prst="irregularSeal1">
            <a:avLst/>
          </a:prstGeom>
          <a:solidFill>
            <a:srgbClr val="C41E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/>
              <a:t>Боковая линия</a:t>
            </a:r>
            <a:endParaRPr lang="ru-RU" sz="2800" b="1" i="1" dirty="0"/>
          </a:p>
        </p:txBody>
      </p:sp>
      <p:sp>
        <p:nvSpPr>
          <p:cNvPr id="8" name="Пятно 1 7"/>
          <p:cNvSpPr/>
          <p:nvPr/>
        </p:nvSpPr>
        <p:spPr>
          <a:xfrm>
            <a:off x="3929058" y="3000372"/>
            <a:ext cx="3643338" cy="2500330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Латимерия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9" name="Пятно 1 8"/>
          <p:cNvSpPr/>
          <p:nvPr/>
        </p:nvSpPr>
        <p:spPr>
          <a:xfrm>
            <a:off x="142844" y="4714860"/>
            <a:ext cx="4071966" cy="2143140"/>
          </a:xfrm>
          <a:prstGeom prst="irregularSeal1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/>
              <a:t>Рыбы</a:t>
            </a:r>
            <a:r>
              <a:rPr lang="ru-RU" i="1" dirty="0" smtClean="0"/>
              <a:t> </a:t>
            </a:r>
            <a:endParaRPr lang="ru-RU" i="1" dirty="0"/>
          </a:p>
        </p:txBody>
      </p:sp>
      <p:sp>
        <p:nvSpPr>
          <p:cNvPr id="11" name="Пятно 1 10"/>
          <p:cNvSpPr/>
          <p:nvPr/>
        </p:nvSpPr>
        <p:spPr>
          <a:xfrm>
            <a:off x="6000728" y="4857760"/>
            <a:ext cx="3143272" cy="2000240"/>
          </a:xfrm>
          <a:prstGeom prst="irregularSeal1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/>
              <a:t>Икринки</a:t>
            </a:r>
            <a:endParaRPr lang="ru-RU" sz="2800" b="1" i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543956" cy="1399032"/>
          </a:xfrm>
        </p:spPr>
        <p:txBody>
          <a:bodyPr/>
          <a:lstStyle/>
          <a:p>
            <a:r>
              <a:rPr lang="ru-RU" b="1" dirty="0" smtClean="0">
                <a:solidFill>
                  <a:srgbClr val="0D4F1D"/>
                </a:solidFill>
                <a:latin typeface="Arial Narrow" pitchFamily="34" charset="0"/>
              </a:rPr>
              <a:t>Общая характеристика земноводных</a:t>
            </a:r>
            <a:endParaRPr lang="ru-RU" b="1" dirty="0">
              <a:solidFill>
                <a:srgbClr val="0D4F1D"/>
              </a:solidFill>
              <a:latin typeface="Arial Narrow" pitchFamily="34" charset="0"/>
            </a:endParaRPr>
          </a:p>
        </p:txBody>
      </p:sp>
      <p:pic>
        <p:nvPicPr>
          <p:cNvPr id="26626" name="Picture 2" descr="http://img.mota.ru/upload/wallpapers/2011/09/16/09/05/27791/hXp6Nt3kTc-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357298"/>
            <a:ext cx="3000396" cy="2214578"/>
          </a:xfrm>
          <a:prstGeom prst="rect">
            <a:avLst/>
          </a:prstGeom>
          <a:noFill/>
        </p:spPr>
      </p:pic>
      <p:pic>
        <p:nvPicPr>
          <p:cNvPr id="26628" name="Picture 4" descr="http://www.ice-scream.ru/images/img/frog08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2285992"/>
            <a:ext cx="2867557" cy="2214578"/>
          </a:xfrm>
          <a:prstGeom prst="rect">
            <a:avLst/>
          </a:prstGeom>
          <a:noFill/>
        </p:spPr>
      </p:pic>
      <p:pic>
        <p:nvPicPr>
          <p:cNvPr id="26630" name="Picture 6" descr="http://iysgd.ege.edu.tr/images/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1285860"/>
            <a:ext cx="3119459" cy="2339594"/>
          </a:xfrm>
          <a:prstGeom prst="rect">
            <a:avLst/>
          </a:prstGeom>
          <a:noFill/>
        </p:spPr>
      </p:pic>
      <p:pic>
        <p:nvPicPr>
          <p:cNvPr id="26632" name="Picture 8" descr="http://eublepharis.ru/forum/userpix/896_53686894_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286256"/>
            <a:ext cx="3048021" cy="2286016"/>
          </a:xfrm>
          <a:prstGeom prst="rect">
            <a:avLst/>
          </a:prstGeom>
          <a:noFill/>
        </p:spPr>
      </p:pic>
      <p:pic>
        <p:nvPicPr>
          <p:cNvPr id="26634" name="Picture 10" descr="http://school.xvatit.com/images/6/66/Bio8_47_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72132" y="4357694"/>
            <a:ext cx="3286148" cy="219076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</a:rPr>
              <a:t>Происхождение земноводных</a:t>
            </a:r>
            <a:endParaRPr lang="ru-RU" b="1" dirty="0">
              <a:solidFill>
                <a:srgbClr val="002060"/>
              </a:solidFill>
              <a:latin typeface="Arial Narrow" pitchFamily="34" charset="0"/>
            </a:endParaRPr>
          </a:p>
        </p:txBody>
      </p:sp>
      <p:pic>
        <p:nvPicPr>
          <p:cNvPr id="1026" name="Picture 2" descr="http://www.sundiver.ru/uploads/posts/2010-07/1279083312_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357298"/>
            <a:ext cx="4000528" cy="2732993"/>
          </a:xfrm>
          <a:prstGeom prst="rect">
            <a:avLst/>
          </a:prstGeom>
          <a:noFill/>
        </p:spPr>
      </p:pic>
      <p:pic>
        <p:nvPicPr>
          <p:cNvPr id="1028" name="Picture 4" descr="http://s56.radikal.ru/i152/0809/8b/b7bb4c68dec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2214554"/>
            <a:ext cx="4572032" cy="4354316"/>
          </a:xfrm>
          <a:prstGeom prst="rect">
            <a:avLst/>
          </a:prstGeom>
          <a:noFill/>
        </p:spPr>
      </p:pic>
      <p:pic>
        <p:nvPicPr>
          <p:cNvPr id="5" name="Рисунок 4" descr="Photo 064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4071942"/>
            <a:ext cx="2643206" cy="370674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</a:rPr>
              <a:t>Внешнее строение лягушки</a:t>
            </a:r>
            <a:endParaRPr lang="ru-RU" b="1" dirty="0">
              <a:solidFill>
                <a:srgbClr val="002060"/>
              </a:solidFill>
              <a:latin typeface="Arial Narrow" pitchFamily="34" charset="0"/>
            </a:endParaRPr>
          </a:p>
        </p:txBody>
      </p:sp>
      <p:pic>
        <p:nvPicPr>
          <p:cNvPr id="35842" name="Picture 2" descr="http://rudocs.exdat.com/pars_docs/tw_refs/215/214932/214932_html_6165d8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285859"/>
            <a:ext cx="7500990" cy="525783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Развитие земноводных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9458" name="Picture 2" descr="http://www.radostmoya.ru/uploads/images/uresponses/metamorfozu_lyagushk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714487"/>
            <a:ext cx="8072494" cy="473048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Развитие лягушки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азвитие лягушки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468066" y="1214422"/>
            <a:ext cx="6111918" cy="500066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214282" y="214290"/>
            <a:ext cx="3571900" cy="221457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/>
              <a:t>Отряд</a:t>
            </a:r>
          </a:p>
          <a:p>
            <a:pPr algn="ctr"/>
            <a:r>
              <a:rPr lang="ru-RU" sz="2800" b="1" i="1" dirty="0" smtClean="0"/>
              <a:t>Бесхвостые</a:t>
            </a:r>
            <a:endParaRPr lang="ru-RU" sz="2800" b="1" i="1" dirty="0"/>
          </a:p>
        </p:txBody>
      </p:sp>
      <p:sp>
        <p:nvSpPr>
          <p:cNvPr id="4" name="Овал 3"/>
          <p:cNvSpPr/>
          <p:nvPr/>
        </p:nvSpPr>
        <p:spPr>
          <a:xfrm>
            <a:off x="3000364" y="1285860"/>
            <a:ext cx="3429024" cy="221457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/>
              <a:t>Отряд Безногие</a:t>
            </a:r>
            <a:endParaRPr lang="ru-RU" sz="2800" b="1" i="1" dirty="0"/>
          </a:p>
        </p:txBody>
      </p:sp>
      <p:sp>
        <p:nvSpPr>
          <p:cNvPr id="5" name="Овал 4"/>
          <p:cNvSpPr/>
          <p:nvPr/>
        </p:nvSpPr>
        <p:spPr>
          <a:xfrm>
            <a:off x="5643570" y="357166"/>
            <a:ext cx="3357586" cy="207170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/>
              <a:t>Отряд Хвостатые</a:t>
            </a:r>
            <a:endParaRPr lang="ru-RU" sz="2800" b="1" i="1" dirty="0"/>
          </a:p>
        </p:txBody>
      </p:sp>
      <p:pic>
        <p:nvPicPr>
          <p:cNvPr id="66562" name="Picture 2" descr="http://vospitatel.com.ua/zaniatia/priroda/jivotnye/images/lyagush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643182"/>
            <a:ext cx="3643338" cy="28025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6564" name="Picture 4" descr="http://900igr.net/datas/biologija/Otrjad-zemnovodnykh/0013-013-CHervjaga-vid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4071941"/>
            <a:ext cx="3643338" cy="27325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6566" name="Picture 6" descr="http://calphotos.berkeley.edu/imgs/512x768/0000_0000/0201/0107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66" y="2428868"/>
            <a:ext cx="3071834" cy="22145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Другая 1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92D050"/>
      </a:accent5>
      <a:accent6>
        <a:srgbClr val="968C8C"/>
      </a:accent6>
      <a:hlink>
        <a:srgbClr val="F7B615"/>
      </a:hlink>
      <a:folHlink>
        <a:srgbClr val="704404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497</TotalTime>
  <Words>249</Words>
  <Application>Microsoft Office PowerPoint</Application>
  <PresentationFormat>Экран (4:3)</PresentationFormat>
  <Paragraphs>106</Paragraphs>
  <Slides>24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Трек</vt:lpstr>
      <vt:lpstr>Класс Земноводные  автор: Учитель биологии и химии  Лозинская Л.Ф., МОУ «тсш № 17» г. Тирасполь</vt:lpstr>
      <vt:lpstr>Сегодня в программе:  1. Рубрика «Терминология» 2. Репортажи наших корреспондентов 3. Прямое включение с кружка   «Юный натуралист» 4. Рубрика «А , ну-ка отгадай-ка» 5. Игра «Найди свой отряд» 6. Кто к нам в гости пришел ? </vt:lpstr>
      <vt:lpstr>Рубрика «Терминология»</vt:lpstr>
      <vt:lpstr>Общая характеристика земноводных</vt:lpstr>
      <vt:lpstr>Происхождение земноводных</vt:lpstr>
      <vt:lpstr>Внешнее строение лягушки</vt:lpstr>
      <vt:lpstr>Развитие земноводных</vt:lpstr>
      <vt:lpstr>Развитие лягушки</vt:lpstr>
      <vt:lpstr>Слайд 9</vt:lpstr>
      <vt:lpstr>отряд Безногие</vt:lpstr>
      <vt:lpstr>Отряд хвостатые</vt:lpstr>
      <vt:lpstr>Отряд бесхвостые</vt:lpstr>
      <vt:lpstr>Красящий древолаз</vt:lpstr>
      <vt:lpstr>Слайд 14</vt:lpstr>
      <vt:lpstr>Слайд 15</vt:lpstr>
      <vt:lpstr>Слайд 16</vt:lpstr>
      <vt:lpstr>Прямая трансляция</vt:lpstr>
      <vt:lpstr>Слайд 18</vt:lpstr>
      <vt:lpstr>Ребусы</vt:lpstr>
      <vt:lpstr>Ребусы</vt:lpstr>
      <vt:lpstr>«Найди свой отряд»</vt:lpstr>
      <vt:lpstr>Значение земноводных</vt:lpstr>
      <vt:lpstr>Слайд 23</vt:lpstr>
      <vt:lpstr>Спасибо  за внимание</vt:lpstr>
    </vt:vector>
  </TitlesOfParts>
  <Company>CtrlSoft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Дима</dc:creator>
  <cp:lastModifiedBy>Дима</cp:lastModifiedBy>
  <cp:revision>58</cp:revision>
  <dcterms:created xsi:type="dcterms:W3CDTF">2012-11-19T16:36:22Z</dcterms:created>
  <dcterms:modified xsi:type="dcterms:W3CDTF">2012-12-27T03:50:59Z</dcterms:modified>
</cp:coreProperties>
</file>